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4" r:id="rId1"/>
  </p:sldMasterIdLst>
  <p:notesMasterIdLst>
    <p:notesMasterId r:id="rId59"/>
  </p:notesMasterIdLst>
  <p:handoutMasterIdLst>
    <p:handoutMasterId r:id="rId60"/>
  </p:handoutMasterIdLst>
  <p:sldIdLst>
    <p:sldId id="358" r:id="rId2"/>
    <p:sldId id="309" r:id="rId3"/>
    <p:sldId id="316" r:id="rId4"/>
    <p:sldId id="317" r:id="rId5"/>
    <p:sldId id="318" r:id="rId6"/>
    <p:sldId id="385" r:id="rId7"/>
    <p:sldId id="350" r:id="rId8"/>
    <p:sldId id="320" r:id="rId9"/>
    <p:sldId id="373" r:id="rId10"/>
    <p:sldId id="374" r:id="rId11"/>
    <p:sldId id="375" r:id="rId12"/>
    <p:sldId id="376" r:id="rId13"/>
    <p:sldId id="377" r:id="rId14"/>
    <p:sldId id="378" r:id="rId15"/>
    <p:sldId id="379" r:id="rId16"/>
    <p:sldId id="380" r:id="rId17"/>
    <p:sldId id="381" r:id="rId18"/>
    <p:sldId id="382" r:id="rId19"/>
    <p:sldId id="359" r:id="rId20"/>
    <p:sldId id="360" r:id="rId21"/>
    <p:sldId id="369" r:id="rId22"/>
    <p:sldId id="362" r:id="rId23"/>
    <p:sldId id="370" r:id="rId24"/>
    <p:sldId id="321" r:id="rId25"/>
    <p:sldId id="363" r:id="rId26"/>
    <p:sldId id="364" r:id="rId27"/>
    <p:sldId id="322" r:id="rId28"/>
    <p:sldId id="323" r:id="rId29"/>
    <p:sldId id="324" r:id="rId30"/>
    <p:sldId id="326" r:id="rId31"/>
    <p:sldId id="327" r:id="rId32"/>
    <p:sldId id="329" r:id="rId33"/>
    <p:sldId id="330" r:id="rId34"/>
    <p:sldId id="331" r:id="rId35"/>
    <p:sldId id="332" r:id="rId36"/>
    <p:sldId id="368" r:id="rId37"/>
    <p:sldId id="371" r:id="rId38"/>
    <p:sldId id="365" r:id="rId39"/>
    <p:sldId id="333" r:id="rId40"/>
    <p:sldId id="340" r:id="rId41"/>
    <p:sldId id="335" r:id="rId42"/>
    <p:sldId id="334" r:id="rId43"/>
    <p:sldId id="389" r:id="rId44"/>
    <p:sldId id="390" r:id="rId45"/>
    <p:sldId id="383" r:id="rId46"/>
    <p:sldId id="388" r:id="rId47"/>
    <p:sldId id="344" r:id="rId48"/>
    <p:sldId id="343" r:id="rId49"/>
    <p:sldId id="351" r:id="rId50"/>
    <p:sldId id="384" r:id="rId51"/>
    <p:sldId id="352" r:id="rId52"/>
    <p:sldId id="353" r:id="rId53"/>
    <p:sldId id="354" r:id="rId54"/>
    <p:sldId id="355" r:id="rId55"/>
    <p:sldId id="356" r:id="rId56"/>
    <p:sldId id="357" r:id="rId57"/>
    <p:sldId id="294" r:id="rId58"/>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95" autoAdjust="0"/>
    <p:restoredTop sz="86907" autoAdjust="0"/>
  </p:normalViewPr>
  <p:slideViewPr>
    <p:cSldViewPr>
      <p:cViewPr varScale="1">
        <p:scale>
          <a:sx n="76" d="100"/>
          <a:sy n="76" d="100"/>
        </p:scale>
        <p:origin x="-134" y="-77"/>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1152"/>
    </p:cViewPr>
  </p:sorterViewPr>
  <p:notesViewPr>
    <p:cSldViewPr>
      <p:cViewPr varScale="1">
        <p:scale>
          <a:sx n="56" d="100"/>
          <a:sy n="56" d="100"/>
        </p:scale>
        <p:origin x="-1806" y="-84"/>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eaLnBrk="1" hangingPunct="1">
              <a:defRPr sz="1200"/>
            </a:lvl1pPr>
          </a:lstStyle>
          <a:p>
            <a:pPr>
              <a:defRPr/>
            </a:pPr>
            <a:endParaRPr lang="en-US" dirty="0"/>
          </a:p>
        </p:txBody>
      </p:sp>
      <p:sp>
        <p:nvSpPr>
          <p:cNvPr id="133123"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eaLnBrk="1" hangingPunct="1">
              <a:defRPr sz="1200"/>
            </a:lvl1pPr>
          </a:lstStyle>
          <a:p>
            <a:pPr>
              <a:defRPr/>
            </a:pPr>
            <a:endParaRPr lang="en-US" dirty="0"/>
          </a:p>
        </p:txBody>
      </p:sp>
      <p:sp>
        <p:nvSpPr>
          <p:cNvPr id="133124" name="Rectangle 4"/>
          <p:cNvSpPr>
            <a:spLocks noGrp="1" noChangeArrowheads="1"/>
          </p:cNvSpPr>
          <p:nvPr>
            <p:ph type="ftr" sz="quarter" idx="2"/>
          </p:nvPr>
        </p:nvSpPr>
        <p:spPr bwMode="auto">
          <a:xfrm>
            <a:off x="0" y="8829675"/>
            <a:ext cx="2982913"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eaLnBrk="1" hangingPunct="1">
              <a:defRPr sz="1200"/>
            </a:lvl1pPr>
          </a:lstStyle>
          <a:p>
            <a:pPr>
              <a:defRPr/>
            </a:pPr>
            <a:endParaRPr lang="en-US" dirty="0"/>
          </a:p>
        </p:txBody>
      </p:sp>
      <p:sp>
        <p:nvSpPr>
          <p:cNvPr id="133125"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B54C6DB4-D634-4B12-9397-7169CDC67276}" type="slidenum">
              <a:rPr lang="en-US"/>
              <a:pPr>
                <a:defRPr/>
              </a:pPr>
              <a:t>‹#›</a:t>
            </a:fld>
            <a:endParaRPr lang="en-US" dirty="0"/>
          </a:p>
        </p:txBody>
      </p:sp>
    </p:spTree>
    <p:extLst>
      <p:ext uri="{BB962C8B-B14F-4D97-AF65-F5344CB8AC3E}">
        <p14:creationId xmlns:p14="http://schemas.microsoft.com/office/powerpoint/2010/main" val="1950285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eaLnBrk="1" hangingPunct="1">
              <a:defRPr sz="1200"/>
            </a:lvl1pPr>
          </a:lstStyle>
          <a:p>
            <a:pPr>
              <a:defRPr/>
            </a:pPr>
            <a:endParaRPr lang="en-US" dirty="0"/>
          </a:p>
        </p:txBody>
      </p:sp>
      <p:sp>
        <p:nvSpPr>
          <p:cNvPr id="95235"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eaLnBrk="1" hangingPunct="1">
              <a:defRPr sz="1200"/>
            </a:lvl1pPr>
          </a:lstStyle>
          <a:p>
            <a:pPr>
              <a:defRPr/>
            </a:pPr>
            <a:endParaRPr lang="en-US" dirty="0"/>
          </a:p>
        </p:txBody>
      </p:sp>
      <p:sp>
        <p:nvSpPr>
          <p:cNvPr id="73732"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95237" name="Rectangle 5"/>
          <p:cNvSpPr>
            <a:spLocks noGrp="1" noChangeArrowheads="1"/>
          </p:cNvSpPr>
          <p:nvPr>
            <p:ph type="body" sz="quarter" idx="3"/>
          </p:nvPr>
        </p:nvSpPr>
        <p:spPr bwMode="auto">
          <a:xfrm>
            <a:off x="688975" y="4416425"/>
            <a:ext cx="5505450"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5238" name="Rectangle 6"/>
          <p:cNvSpPr>
            <a:spLocks noGrp="1" noChangeArrowheads="1"/>
          </p:cNvSpPr>
          <p:nvPr>
            <p:ph type="ftr" sz="quarter" idx="4"/>
          </p:nvPr>
        </p:nvSpPr>
        <p:spPr bwMode="auto">
          <a:xfrm>
            <a:off x="0" y="8829675"/>
            <a:ext cx="2982913"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eaLnBrk="1" hangingPunct="1">
              <a:defRPr sz="1200"/>
            </a:lvl1pPr>
          </a:lstStyle>
          <a:p>
            <a:pPr>
              <a:defRPr/>
            </a:pPr>
            <a:endParaRPr lang="en-US" dirty="0"/>
          </a:p>
        </p:txBody>
      </p:sp>
      <p:sp>
        <p:nvSpPr>
          <p:cNvPr id="95239"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91489374-FE3B-4CD7-BCF6-72B81E1DDC04}" type="slidenum">
              <a:rPr lang="en-US"/>
              <a:pPr>
                <a:defRPr/>
              </a:pPr>
              <a:t>‹#›</a:t>
            </a:fld>
            <a:endParaRPr lang="en-US" dirty="0"/>
          </a:p>
        </p:txBody>
      </p:sp>
    </p:spTree>
    <p:extLst>
      <p:ext uri="{BB962C8B-B14F-4D97-AF65-F5344CB8AC3E}">
        <p14:creationId xmlns:p14="http://schemas.microsoft.com/office/powerpoint/2010/main" val="1166067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B88CFFA8-0C2A-4751-89B2-F5445D31803B}" type="slidenum">
              <a:rPr lang="en-US" smtClean="0"/>
              <a:pPr/>
              <a:t>1</a:t>
            </a:fld>
            <a:endParaRPr lang="en-US" dirty="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dirty="0" smtClean="0"/>
          </a:p>
        </p:txBody>
      </p:sp>
      <p:sp>
        <p:nvSpPr>
          <p:cNvPr id="84996" name="Slide Number Placeholder 3"/>
          <p:cNvSpPr>
            <a:spLocks noGrp="1"/>
          </p:cNvSpPr>
          <p:nvPr>
            <p:ph type="sldNum" sz="quarter" idx="5"/>
          </p:nvPr>
        </p:nvSpPr>
        <p:spPr>
          <a:noFill/>
        </p:spPr>
        <p:txBody>
          <a:bodyPr/>
          <a:lstStyle/>
          <a:p>
            <a:fld id="{6BBF4BD3-96D1-4397-97FD-6B7C419EDE90}" type="slidenum">
              <a:rPr lang="en-US" smtClean="0"/>
              <a:pPr/>
              <a:t>26</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dirty="0" smtClean="0"/>
          </a:p>
        </p:txBody>
      </p:sp>
      <p:sp>
        <p:nvSpPr>
          <p:cNvPr id="86020" name="Slide Number Placeholder 3"/>
          <p:cNvSpPr>
            <a:spLocks noGrp="1"/>
          </p:cNvSpPr>
          <p:nvPr>
            <p:ph type="sldNum" sz="quarter" idx="5"/>
          </p:nvPr>
        </p:nvSpPr>
        <p:spPr>
          <a:noFill/>
        </p:spPr>
        <p:txBody>
          <a:bodyPr/>
          <a:lstStyle/>
          <a:p>
            <a:fld id="{35489A51-00C3-4D30-9725-A07F8725C18D}" type="slidenum">
              <a:rPr lang="en-US" smtClean="0"/>
              <a:pPr/>
              <a:t>27</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dirty="0" smtClean="0"/>
          </a:p>
        </p:txBody>
      </p:sp>
      <p:sp>
        <p:nvSpPr>
          <p:cNvPr id="87044" name="Slide Number Placeholder 3"/>
          <p:cNvSpPr>
            <a:spLocks noGrp="1"/>
          </p:cNvSpPr>
          <p:nvPr>
            <p:ph type="sldNum" sz="quarter" idx="5"/>
          </p:nvPr>
        </p:nvSpPr>
        <p:spPr>
          <a:noFill/>
        </p:spPr>
        <p:txBody>
          <a:bodyPr/>
          <a:lstStyle/>
          <a:p>
            <a:fld id="{731ED03B-110D-4DA8-BD21-CAE8686FB7E0}" type="slidenum">
              <a:rPr lang="en-US" smtClean="0"/>
              <a:pPr/>
              <a:t>28</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dirty="0" smtClean="0"/>
          </a:p>
        </p:txBody>
      </p:sp>
      <p:sp>
        <p:nvSpPr>
          <p:cNvPr id="88068" name="Slide Number Placeholder 3"/>
          <p:cNvSpPr>
            <a:spLocks noGrp="1"/>
          </p:cNvSpPr>
          <p:nvPr>
            <p:ph type="sldNum" sz="quarter" idx="5"/>
          </p:nvPr>
        </p:nvSpPr>
        <p:spPr>
          <a:noFill/>
        </p:spPr>
        <p:txBody>
          <a:bodyPr/>
          <a:lstStyle/>
          <a:p>
            <a:fld id="{3A89B257-F008-413B-BD00-A897B570FC06}" type="slidenum">
              <a:rPr lang="en-US" smtClean="0"/>
              <a:pPr/>
              <a:t>29</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dirty="0" smtClean="0"/>
          </a:p>
        </p:txBody>
      </p:sp>
      <p:sp>
        <p:nvSpPr>
          <p:cNvPr id="89092" name="Slide Number Placeholder 3"/>
          <p:cNvSpPr>
            <a:spLocks noGrp="1"/>
          </p:cNvSpPr>
          <p:nvPr>
            <p:ph type="sldNum" sz="quarter" idx="5"/>
          </p:nvPr>
        </p:nvSpPr>
        <p:spPr>
          <a:noFill/>
        </p:spPr>
        <p:txBody>
          <a:bodyPr/>
          <a:lstStyle/>
          <a:p>
            <a:fld id="{7F0C8F8A-289B-4F92-8868-A7EACD27BA97}" type="slidenum">
              <a:rPr lang="en-US" smtClean="0"/>
              <a:pPr/>
              <a:t>30</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dirty="0" smtClean="0"/>
          </a:p>
        </p:txBody>
      </p:sp>
      <p:sp>
        <p:nvSpPr>
          <p:cNvPr id="91140" name="Slide Number Placeholder 3"/>
          <p:cNvSpPr>
            <a:spLocks noGrp="1"/>
          </p:cNvSpPr>
          <p:nvPr>
            <p:ph type="sldNum" sz="quarter" idx="5"/>
          </p:nvPr>
        </p:nvSpPr>
        <p:spPr>
          <a:noFill/>
        </p:spPr>
        <p:txBody>
          <a:bodyPr/>
          <a:lstStyle/>
          <a:p>
            <a:fld id="{A5DA0870-740B-4296-AAE3-CC940611CB4D}" type="slidenum">
              <a:rPr lang="en-US" smtClean="0"/>
              <a:pPr/>
              <a:t>31</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dirty="0" smtClean="0"/>
          </a:p>
        </p:txBody>
      </p:sp>
      <p:sp>
        <p:nvSpPr>
          <p:cNvPr id="92164" name="Slide Number Placeholder 3"/>
          <p:cNvSpPr>
            <a:spLocks noGrp="1"/>
          </p:cNvSpPr>
          <p:nvPr>
            <p:ph type="sldNum" sz="quarter" idx="5"/>
          </p:nvPr>
        </p:nvSpPr>
        <p:spPr>
          <a:noFill/>
        </p:spPr>
        <p:txBody>
          <a:bodyPr/>
          <a:lstStyle/>
          <a:p>
            <a:fld id="{7B3DEB2A-804E-48D5-9D3D-516B658D3D45}" type="slidenum">
              <a:rPr lang="en-US" smtClean="0"/>
              <a:pPr/>
              <a:t>32</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dirty="0" smtClean="0"/>
          </a:p>
        </p:txBody>
      </p:sp>
      <p:sp>
        <p:nvSpPr>
          <p:cNvPr id="93188" name="Slide Number Placeholder 3"/>
          <p:cNvSpPr>
            <a:spLocks noGrp="1"/>
          </p:cNvSpPr>
          <p:nvPr>
            <p:ph type="sldNum" sz="quarter" idx="5"/>
          </p:nvPr>
        </p:nvSpPr>
        <p:spPr>
          <a:noFill/>
        </p:spPr>
        <p:txBody>
          <a:bodyPr/>
          <a:lstStyle/>
          <a:p>
            <a:fld id="{B64F2883-877D-4A2A-B14B-FE058DC286DD}" type="slidenum">
              <a:rPr lang="en-US" smtClean="0"/>
              <a:pPr/>
              <a:t>33</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dirty="0" smtClean="0"/>
          </a:p>
        </p:txBody>
      </p:sp>
      <p:sp>
        <p:nvSpPr>
          <p:cNvPr id="94212" name="Slide Number Placeholder 3"/>
          <p:cNvSpPr>
            <a:spLocks noGrp="1"/>
          </p:cNvSpPr>
          <p:nvPr>
            <p:ph type="sldNum" sz="quarter" idx="5"/>
          </p:nvPr>
        </p:nvSpPr>
        <p:spPr>
          <a:noFill/>
        </p:spPr>
        <p:txBody>
          <a:bodyPr/>
          <a:lstStyle/>
          <a:p>
            <a:fld id="{F630909F-4CFA-4A46-B9F9-68B9FF965D33}" type="slidenum">
              <a:rPr lang="en-US" smtClean="0"/>
              <a:pPr/>
              <a:t>34</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dirty="0" smtClean="0"/>
          </a:p>
        </p:txBody>
      </p:sp>
      <p:sp>
        <p:nvSpPr>
          <p:cNvPr id="95236" name="Slide Number Placeholder 3"/>
          <p:cNvSpPr>
            <a:spLocks noGrp="1"/>
          </p:cNvSpPr>
          <p:nvPr>
            <p:ph type="sldNum" sz="quarter" idx="5"/>
          </p:nvPr>
        </p:nvSpPr>
        <p:spPr>
          <a:noFill/>
        </p:spPr>
        <p:txBody>
          <a:bodyPr/>
          <a:lstStyle/>
          <a:p>
            <a:fld id="{560D5A1D-057E-4DA4-AE10-3F6E134CA5ED}" type="slidenum">
              <a:rPr lang="en-US" smtClean="0"/>
              <a:pPr/>
              <a:t>38</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151E31C-8A5F-44C9-AB45-8119C9A1400B}" type="slidenum">
              <a:rPr lang="en-US" smtClean="0"/>
              <a:pPr/>
              <a:t>2</a:t>
            </a:fld>
            <a:endParaRPr lang="en-US" dirty="0"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dirty="0" smtClean="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sz="1800" dirty="0" smtClean="0"/>
          </a:p>
          <a:p>
            <a:endParaRPr lang="en-US" sz="1800" dirty="0" smtClean="0"/>
          </a:p>
        </p:txBody>
      </p:sp>
      <p:sp>
        <p:nvSpPr>
          <p:cNvPr id="96260" name="Slide Number Placeholder 3"/>
          <p:cNvSpPr>
            <a:spLocks noGrp="1"/>
          </p:cNvSpPr>
          <p:nvPr>
            <p:ph type="sldNum" sz="quarter" idx="5"/>
          </p:nvPr>
        </p:nvSpPr>
        <p:spPr>
          <a:noFill/>
        </p:spPr>
        <p:txBody>
          <a:bodyPr/>
          <a:lstStyle/>
          <a:p>
            <a:fld id="{78A88E3B-DD4A-4169-9107-0CE0D20CB6B2}" type="slidenum">
              <a:rPr lang="en-US" smtClean="0"/>
              <a:pPr/>
              <a:t>50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dirty="0" smtClean="0"/>
          </a:p>
          <a:p>
            <a:endParaRPr lang="en-US" sz="1800" dirty="0" smtClean="0"/>
          </a:p>
          <a:p>
            <a:endParaRPr lang="en-US" sz="1800" dirty="0" smtClean="0"/>
          </a:p>
          <a:p>
            <a:endParaRPr lang="en-US" sz="1800" dirty="0" smtClean="0"/>
          </a:p>
          <a:p>
            <a:endParaRPr lang="en-US" sz="1800" dirty="0" smtClean="0"/>
          </a:p>
        </p:txBody>
      </p:sp>
      <p:sp>
        <p:nvSpPr>
          <p:cNvPr id="97284" name="Slide Number Placeholder 3"/>
          <p:cNvSpPr>
            <a:spLocks noGrp="1"/>
          </p:cNvSpPr>
          <p:nvPr>
            <p:ph type="sldNum" sz="quarter" idx="5"/>
          </p:nvPr>
        </p:nvSpPr>
        <p:spPr>
          <a:noFill/>
        </p:spPr>
        <p:txBody>
          <a:bodyPr/>
          <a:lstStyle/>
          <a:p>
            <a:fld id="{2BBA18BA-A105-435A-A703-B20246151B4C}" type="slidenum">
              <a:rPr lang="en-US" smtClean="0"/>
              <a:pPr/>
              <a:t>51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z="1800" dirty="0" smtClean="0"/>
          </a:p>
          <a:p>
            <a:endParaRPr lang="en-US" sz="1800" dirty="0" smtClean="0"/>
          </a:p>
        </p:txBody>
      </p:sp>
      <p:sp>
        <p:nvSpPr>
          <p:cNvPr id="98308" name="Slide Number Placeholder 3"/>
          <p:cNvSpPr>
            <a:spLocks noGrp="1"/>
          </p:cNvSpPr>
          <p:nvPr>
            <p:ph type="sldNum" sz="quarter" idx="5"/>
          </p:nvPr>
        </p:nvSpPr>
        <p:spPr>
          <a:noFill/>
        </p:spPr>
        <p:txBody>
          <a:bodyPr/>
          <a:lstStyle/>
          <a:p>
            <a:fld id="{5D135532-6DF8-4962-85B6-23B956773B68}" type="slidenum">
              <a:rPr lang="en-US" smtClean="0"/>
              <a:pPr/>
              <a:t>52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r>
              <a:rPr lang="en-US" sz="1800" dirty="0" smtClean="0"/>
              <a:t>Many negotiations can be resolved at the support officer level.</a:t>
            </a:r>
          </a:p>
          <a:p>
            <a:endParaRPr lang="en-US" sz="1800" dirty="0" smtClean="0"/>
          </a:p>
          <a:p>
            <a:r>
              <a:rPr lang="en-US" dirty="0" smtClean="0"/>
              <a:t>Canary Notice 180 – “Some of DCS's administrative orders are based on unknown or inaccurate wage information. DCS wants to give parties every chance possible to obtain an accurate order. DCS can assist parties in correcting inaccurate administrative orders through the hearings process.”</a:t>
            </a:r>
          </a:p>
          <a:p>
            <a:endParaRPr lang="en-US" dirty="0" smtClean="0"/>
          </a:p>
          <a:p>
            <a:r>
              <a:rPr lang="en-US" dirty="0" smtClean="0"/>
              <a:t>Canary Notice 198 – “This CN is supported by a recent research project. The report </a:t>
            </a:r>
            <a:r>
              <a:rPr lang="en-US" i="1" dirty="0" smtClean="0"/>
              <a:t>Overcoming Barriers to Collection</a:t>
            </a:r>
            <a:r>
              <a:rPr lang="en-US" dirty="0" smtClean="0"/>
              <a:t> recommends streamlining the process for writing off excessive and uncollectable debts.”</a:t>
            </a:r>
          </a:p>
          <a:p>
            <a:endParaRPr lang="en-US" dirty="0" smtClean="0"/>
          </a:p>
          <a:p>
            <a:endParaRPr lang="en-US" sz="1800" dirty="0" smtClean="0"/>
          </a:p>
          <a:p>
            <a:endParaRPr lang="en-US" sz="1800" dirty="0" smtClean="0"/>
          </a:p>
          <a:p>
            <a:endParaRPr lang="en-US" sz="1800" dirty="0" smtClean="0"/>
          </a:p>
          <a:p>
            <a:endParaRPr lang="en-US" sz="1800" dirty="0" smtClean="0"/>
          </a:p>
        </p:txBody>
      </p:sp>
      <p:sp>
        <p:nvSpPr>
          <p:cNvPr id="99332" name="Slide Number Placeholder 3"/>
          <p:cNvSpPr>
            <a:spLocks noGrp="1"/>
          </p:cNvSpPr>
          <p:nvPr>
            <p:ph type="sldNum" sz="quarter" idx="5"/>
          </p:nvPr>
        </p:nvSpPr>
        <p:spPr>
          <a:noFill/>
        </p:spPr>
        <p:txBody>
          <a:bodyPr/>
          <a:lstStyle/>
          <a:p>
            <a:fld id="{F1A87DF5-AB4C-4BE6-8F66-F3D6B718D601}" type="slidenum">
              <a:rPr lang="en-US" smtClean="0"/>
              <a:pPr/>
              <a:t>53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r>
              <a:rPr lang="en-US" sz="1800" dirty="0" smtClean="0"/>
              <a:t>Many negotiations can be resolved at the support officer level.</a:t>
            </a:r>
          </a:p>
          <a:p>
            <a:endParaRPr lang="en-US" sz="1800" dirty="0" smtClean="0"/>
          </a:p>
          <a:p>
            <a:r>
              <a:rPr lang="en-US" dirty="0" smtClean="0"/>
              <a:t>Canary Notice 180 – “Some of DCS's administrative orders are based on unknown or inaccurate wage information. DCS wants to give parties every chance possible to obtain an accurate order. DCS can assist parties in correcting inaccurate administrative orders through the hearings process.”</a:t>
            </a:r>
          </a:p>
          <a:p>
            <a:endParaRPr lang="en-US" dirty="0" smtClean="0"/>
          </a:p>
          <a:p>
            <a:r>
              <a:rPr lang="en-US" dirty="0" smtClean="0"/>
              <a:t>Canary Notice 198 – “This CN is supported by a recent research project. The report </a:t>
            </a:r>
            <a:r>
              <a:rPr lang="en-US" i="1" dirty="0" smtClean="0"/>
              <a:t>Overcoming Barriers to Collection</a:t>
            </a:r>
            <a:r>
              <a:rPr lang="en-US" dirty="0" smtClean="0"/>
              <a:t> recommends streamlining the process for writing off excessive and uncollectable debts.”</a:t>
            </a:r>
          </a:p>
          <a:p>
            <a:endParaRPr lang="en-US" dirty="0" smtClean="0"/>
          </a:p>
          <a:p>
            <a:endParaRPr lang="en-US" sz="1800" dirty="0" smtClean="0"/>
          </a:p>
          <a:p>
            <a:endParaRPr lang="en-US" sz="1800" dirty="0" smtClean="0"/>
          </a:p>
          <a:p>
            <a:endParaRPr lang="en-US" sz="1800" dirty="0" smtClean="0"/>
          </a:p>
          <a:p>
            <a:endParaRPr lang="en-US" sz="1800" dirty="0" smtClean="0"/>
          </a:p>
        </p:txBody>
      </p:sp>
      <p:sp>
        <p:nvSpPr>
          <p:cNvPr id="100356" name="Slide Number Placeholder 3"/>
          <p:cNvSpPr>
            <a:spLocks noGrp="1"/>
          </p:cNvSpPr>
          <p:nvPr>
            <p:ph type="sldNum" sz="quarter" idx="5"/>
          </p:nvPr>
        </p:nvSpPr>
        <p:spPr>
          <a:noFill/>
        </p:spPr>
        <p:txBody>
          <a:bodyPr/>
          <a:lstStyle/>
          <a:p>
            <a:fld id="{98AD28E0-8576-4929-B80E-B453E0809759}" type="slidenum">
              <a:rPr lang="en-US" smtClean="0"/>
              <a:pPr/>
              <a:t>54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r>
              <a:rPr lang="en-US" sz="1800" dirty="0" smtClean="0"/>
              <a:t>Many negotiations can be resolved at the support officer level.</a:t>
            </a:r>
          </a:p>
          <a:p>
            <a:endParaRPr lang="en-US" sz="1800" dirty="0" smtClean="0"/>
          </a:p>
          <a:p>
            <a:r>
              <a:rPr lang="en-US" dirty="0" smtClean="0"/>
              <a:t>Canary Notice 180 – “Some of DCS's administrative orders are based on unknown or inaccurate wage information. DCS wants to give parties every chance possible to obtain an accurate order. DCS can assist parties in correcting inaccurate administrative orders through the hearings process.”</a:t>
            </a:r>
          </a:p>
          <a:p>
            <a:endParaRPr lang="en-US" dirty="0" smtClean="0"/>
          </a:p>
          <a:p>
            <a:r>
              <a:rPr lang="en-US" dirty="0" smtClean="0"/>
              <a:t>Canary Notice 198 – “This CN is supported by a recent research project. The report </a:t>
            </a:r>
            <a:r>
              <a:rPr lang="en-US" i="1" dirty="0" smtClean="0"/>
              <a:t>Overcoming Barriers to Collection</a:t>
            </a:r>
            <a:r>
              <a:rPr lang="en-US" dirty="0" smtClean="0"/>
              <a:t> recommends streamlining the process for writing off excessive and uncollectable debts.”</a:t>
            </a:r>
          </a:p>
          <a:p>
            <a:endParaRPr lang="en-US" dirty="0" smtClean="0"/>
          </a:p>
          <a:p>
            <a:endParaRPr lang="en-US" sz="1800" dirty="0" smtClean="0"/>
          </a:p>
          <a:p>
            <a:endParaRPr lang="en-US" sz="1800" dirty="0" smtClean="0"/>
          </a:p>
          <a:p>
            <a:endParaRPr lang="en-US" sz="1800" dirty="0" smtClean="0"/>
          </a:p>
          <a:p>
            <a:endParaRPr lang="en-US" sz="1800" dirty="0" smtClean="0"/>
          </a:p>
        </p:txBody>
      </p:sp>
      <p:sp>
        <p:nvSpPr>
          <p:cNvPr id="101380" name="Slide Number Placeholder 3"/>
          <p:cNvSpPr>
            <a:spLocks noGrp="1"/>
          </p:cNvSpPr>
          <p:nvPr>
            <p:ph type="sldNum" sz="quarter" idx="5"/>
          </p:nvPr>
        </p:nvSpPr>
        <p:spPr>
          <a:noFill/>
        </p:spPr>
        <p:txBody>
          <a:bodyPr/>
          <a:lstStyle/>
          <a:p>
            <a:fld id="{D289089D-7670-414E-B165-3C7352D97735}" type="slidenum">
              <a:rPr lang="en-US" smtClean="0"/>
              <a:pPr/>
              <a:t>55</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dirty="0" smtClean="0"/>
          </a:p>
        </p:txBody>
      </p:sp>
      <p:sp>
        <p:nvSpPr>
          <p:cNvPr id="77828" name="Slide Number Placeholder 3"/>
          <p:cNvSpPr>
            <a:spLocks noGrp="1"/>
          </p:cNvSpPr>
          <p:nvPr>
            <p:ph type="sldNum" sz="quarter" idx="5"/>
          </p:nvPr>
        </p:nvSpPr>
        <p:spPr>
          <a:noFill/>
        </p:spPr>
        <p:txBody>
          <a:bodyPr/>
          <a:lstStyle/>
          <a:p>
            <a:fld id="{88E4464F-5469-4DEC-8948-04C8F7FEBC63}"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dirty="0" smtClean="0"/>
          </a:p>
        </p:txBody>
      </p:sp>
      <p:sp>
        <p:nvSpPr>
          <p:cNvPr id="78852" name="Slide Number Placeholder 3"/>
          <p:cNvSpPr>
            <a:spLocks noGrp="1"/>
          </p:cNvSpPr>
          <p:nvPr>
            <p:ph type="sldNum" sz="quarter" idx="5"/>
          </p:nvPr>
        </p:nvSpPr>
        <p:spPr>
          <a:noFill/>
        </p:spPr>
        <p:txBody>
          <a:bodyPr/>
          <a:lstStyle/>
          <a:p>
            <a:fld id="{F27F0AFE-5DA4-4566-8C5C-48E508585203}"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r>
              <a:rPr lang="en-US" sz="1600" dirty="0" smtClean="0"/>
              <a:t>ADMIN OR COURT</a:t>
            </a:r>
          </a:p>
        </p:txBody>
      </p:sp>
      <p:sp>
        <p:nvSpPr>
          <p:cNvPr id="79876" name="Slide Number Placeholder 3"/>
          <p:cNvSpPr>
            <a:spLocks noGrp="1"/>
          </p:cNvSpPr>
          <p:nvPr>
            <p:ph type="sldNum" sz="quarter" idx="5"/>
          </p:nvPr>
        </p:nvSpPr>
        <p:spPr>
          <a:noFill/>
        </p:spPr>
        <p:txBody>
          <a:bodyPr/>
          <a:lstStyle/>
          <a:p>
            <a:fld id="{9B2E1B25-DFBE-4ECE-AEE5-FD39DBAB17CD}" type="slidenum">
              <a:rPr lang="en-US" smtClean="0"/>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dirty="0" smtClean="0"/>
          </a:p>
        </p:txBody>
      </p:sp>
      <p:sp>
        <p:nvSpPr>
          <p:cNvPr id="80900" name="Slide Number Placeholder 3"/>
          <p:cNvSpPr>
            <a:spLocks noGrp="1"/>
          </p:cNvSpPr>
          <p:nvPr>
            <p:ph type="sldNum" sz="quarter" idx="5"/>
          </p:nvPr>
        </p:nvSpPr>
        <p:spPr>
          <a:noFill/>
        </p:spPr>
        <p:txBody>
          <a:bodyPr/>
          <a:lstStyle/>
          <a:p>
            <a:fld id="{B8FE9017-3840-4BE3-8362-197D568F27EE}" type="slidenum">
              <a:rPr lang="en-US" smtClean="0"/>
              <a:pPr/>
              <a:t>7</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dirty="0" smtClean="0"/>
          </a:p>
        </p:txBody>
      </p:sp>
      <p:sp>
        <p:nvSpPr>
          <p:cNvPr id="81924" name="Slide Number Placeholder 3"/>
          <p:cNvSpPr>
            <a:spLocks noGrp="1"/>
          </p:cNvSpPr>
          <p:nvPr>
            <p:ph type="sldNum" sz="quarter" idx="5"/>
          </p:nvPr>
        </p:nvSpPr>
        <p:spPr>
          <a:noFill/>
        </p:spPr>
        <p:txBody>
          <a:bodyPr/>
          <a:lstStyle/>
          <a:p>
            <a:fld id="{83D50F6E-4188-40D3-B67D-2B138BBC400C}" type="slidenum">
              <a:rPr lang="en-US" smtClean="0"/>
              <a:pPr/>
              <a:t>23</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smtClean="0"/>
          </a:p>
        </p:txBody>
      </p:sp>
      <p:sp>
        <p:nvSpPr>
          <p:cNvPr id="82948" name="Slide Number Placeholder 3"/>
          <p:cNvSpPr>
            <a:spLocks noGrp="1"/>
          </p:cNvSpPr>
          <p:nvPr>
            <p:ph type="sldNum" sz="quarter" idx="5"/>
          </p:nvPr>
        </p:nvSpPr>
        <p:spPr>
          <a:noFill/>
        </p:spPr>
        <p:txBody>
          <a:bodyPr/>
          <a:lstStyle/>
          <a:p>
            <a:fld id="{85EC2D53-461D-42C3-B4E5-C5CB805164D8}" type="slidenum">
              <a:rPr lang="en-US" smtClean="0"/>
              <a:pPr/>
              <a:t>24</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dirty="0" smtClean="0"/>
          </a:p>
        </p:txBody>
      </p:sp>
      <p:sp>
        <p:nvSpPr>
          <p:cNvPr id="83972" name="Slide Number Placeholder 3"/>
          <p:cNvSpPr>
            <a:spLocks noGrp="1"/>
          </p:cNvSpPr>
          <p:nvPr>
            <p:ph type="sldNum" sz="quarter" idx="5"/>
          </p:nvPr>
        </p:nvSpPr>
        <p:spPr>
          <a:noFill/>
        </p:spPr>
        <p:txBody>
          <a:bodyPr/>
          <a:lstStyle/>
          <a:p>
            <a:fld id="{0B9A5BCA-0806-429D-AE78-D188F9619444}" type="slidenum">
              <a:rPr lang="en-US" smtClean="0"/>
              <a:pPr/>
              <a:t>25</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228600" y="4267200"/>
            <a:ext cx="4114800" cy="1143000"/>
          </a:xfrm>
        </p:spPr>
        <p:txBody>
          <a:bodyPr/>
          <a:lstStyle>
            <a:lvl1pPr>
              <a:lnSpc>
                <a:spcPct val="80000"/>
              </a:lnSpc>
              <a:defRPr sz="3400"/>
            </a:lvl1pPr>
          </a:lstStyle>
          <a:p>
            <a:r>
              <a:rPr lang="en-US"/>
              <a:t>Click to edit Master title style</a:t>
            </a:r>
          </a:p>
        </p:txBody>
      </p:sp>
      <p:sp>
        <p:nvSpPr>
          <p:cNvPr id="106499" name="Rectangle 3"/>
          <p:cNvSpPr>
            <a:spLocks noGrp="1" noChangeArrowheads="1"/>
          </p:cNvSpPr>
          <p:nvPr>
            <p:ph type="subTitle" idx="1"/>
          </p:nvPr>
        </p:nvSpPr>
        <p:spPr>
          <a:xfrm>
            <a:off x="228600" y="5562600"/>
            <a:ext cx="8686800" cy="519113"/>
          </a:xfrm>
        </p:spPr>
        <p:txBody>
          <a:bodyPr/>
          <a:lstStyle>
            <a:lvl1pPr marL="0" indent="0">
              <a:buFontTx/>
              <a:buNone/>
              <a:defRPr sz="2800"/>
            </a:lvl1pPr>
          </a:lstStyle>
          <a:p>
            <a:r>
              <a:rPr lang="en-US"/>
              <a:t>Click to edit Master subtitle style</a:t>
            </a:r>
          </a:p>
        </p:txBody>
      </p:sp>
      <p:sp>
        <p:nvSpPr>
          <p:cNvPr id="4" name="Rectangle 4"/>
          <p:cNvSpPr>
            <a:spLocks noGrp="1" noChangeArrowheads="1"/>
          </p:cNvSpPr>
          <p:nvPr>
            <p:ph type="dt" sz="half" idx="10"/>
          </p:nvPr>
        </p:nvSpPr>
        <p:spPr>
          <a:xfrm>
            <a:off x="228600" y="6172200"/>
            <a:ext cx="1905000" cy="457200"/>
          </a:xfrm>
        </p:spPr>
        <p:txBody>
          <a:bodyPr/>
          <a:lstStyle>
            <a:lvl1pPr>
              <a:defRPr/>
            </a:lvl1pPr>
          </a:lstStyle>
          <a:p>
            <a:pPr>
              <a:defRPr/>
            </a:pPr>
            <a:fld id="{0FF4D4FC-DF7B-496F-985B-33802131823B}" type="datetime4">
              <a:rPr lang="en-US"/>
              <a:pPr>
                <a:defRPr/>
              </a:pPr>
              <a:t>April 11, 2014</a:t>
            </a:fld>
            <a:endParaRPr lang="en-US" dirty="0"/>
          </a:p>
        </p:txBody>
      </p:sp>
      <p:sp>
        <p:nvSpPr>
          <p:cNvPr id="5" name="Rectangle 5"/>
          <p:cNvSpPr>
            <a:spLocks noGrp="1" noChangeArrowheads="1"/>
          </p:cNvSpPr>
          <p:nvPr>
            <p:ph type="ftr" sz="quarter" idx="11"/>
          </p:nvPr>
        </p:nvSpPr>
        <p:spPr>
          <a:xfrm>
            <a:off x="2362200" y="6172200"/>
            <a:ext cx="4343400" cy="457200"/>
          </a:xfrm>
        </p:spPr>
        <p:txBody>
          <a:bodyPr/>
          <a:lstStyle>
            <a:lvl1pPr>
              <a:defRPr/>
            </a:lvl1pPr>
          </a:lstStyle>
          <a:p>
            <a:pPr>
              <a:defRPr/>
            </a:pPr>
            <a:r>
              <a:rPr lang="en-US" dirty="0"/>
              <a:t>Copyright 2006, Division of Child Support</a:t>
            </a:r>
          </a:p>
        </p:txBody>
      </p:sp>
      <p:sp>
        <p:nvSpPr>
          <p:cNvPr id="6" name="Rectangle 6"/>
          <p:cNvSpPr>
            <a:spLocks noGrp="1" noChangeArrowheads="1"/>
          </p:cNvSpPr>
          <p:nvPr>
            <p:ph type="sldNum" sz="quarter" idx="12"/>
          </p:nvPr>
        </p:nvSpPr>
        <p:spPr>
          <a:xfrm>
            <a:off x="7010400" y="6172200"/>
            <a:ext cx="1905000" cy="457200"/>
          </a:xfrm>
        </p:spPr>
        <p:txBody>
          <a:bodyPr/>
          <a:lstStyle>
            <a:lvl1pPr>
              <a:defRPr/>
            </a:lvl1pPr>
          </a:lstStyle>
          <a:p>
            <a:pPr>
              <a:defRPr/>
            </a:pPr>
            <a:fld id="{F56FADAD-7A17-435F-ACA4-79680B13601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231D5EF-7C45-41D1-B440-DFC9EE97B689}" type="datetime4">
              <a:rPr lang="en-US"/>
              <a:pPr>
                <a:defRPr/>
              </a:pPr>
              <a:t>April 11, 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6" name="Rectangle 6"/>
          <p:cNvSpPr>
            <a:spLocks noGrp="1" noChangeArrowheads="1"/>
          </p:cNvSpPr>
          <p:nvPr>
            <p:ph type="sldNum" sz="quarter" idx="12"/>
          </p:nvPr>
        </p:nvSpPr>
        <p:spPr>
          <a:ln/>
        </p:spPr>
        <p:txBody>
          <a:bodyPr/>
          <a:lstStyle>
            <a:lvl1pPr>
              <a:defRPr/>
            </a:lvl1pPr>
          </a:lstStyle>
          <a:p>
            <a:pPr>
              <a:defRPr/>
            </a:pPr>
            <a:fld id="{CB61F630-71C0-4581-892B-44C81C6E59A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600200"/>
            <a:ext cx="2190750" cy="464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600200"/>
            <a:ext cx="6419850" cy="464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6CD5E20-AE18-4389-9F18-A8CCB84F6C98}" type="datetime4">
              <a:rPr lang="en-US"/>
              <a:pPr>
                <a:defRPr/>
              </a:pPr>
              <a:t>April 11, 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6" name="Rectangle 6"/>
          <p:cNvSpPr>
            <a:spLocks noGrp="1" noChangeArrowheads="1"/>
          </p:cNvSpPr>
          <p:nvPr>
            <p:ph type="sldNum" sz="quarter" idx="12"/>
          </p:nvPr>
        </p:nvSpPr>
        <p:spPr>
          <a:ln/>
        </p:spPr>
        <p:txBody>
          <a:bodyPr/>
          <a:lstStyle>
            <a:lvl1pPr>
              <a:defRPr/>
            </a:lvl1pPr>
          </a:lstStyle>
          <a:p>
            <a:pPr>
              <a:defRPr/>
            </a:pPr>
            <a:fld id="{B4D10054-1A1F-4A1E-9F1B-86952A01175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1600200"/>
            <a:ext cx="83058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1600200"/>
            <a:ext cx="8763000"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400" y="2590800"/>
            <a:ext cx="8763000" cy="36576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5725A562-A081-4C67-948F-630FEE8FAF1D}" type="datetime4">
              <a:rPr lang="en-US"/>
              <a:pPr>
                <a:defRPr/>
              </a:pPr>
              <a:t>April 11, 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6" name="Rectangle 6"/>
          <p:cNvSpPr>
            <a:spLocks noGrp="1" noChangeArrowheads="1"/>
          </p:cNvSpPr>
          <p:nvPr>
            <p:ph type="sldNum" sz="quarter" idx="12"/>
          </p:nvPr>
        </p:nvSpPr>
        <p:spPr>
          <a:ln/>
        </p:spPr>
        <p:txBody>
          <a:bodyPr/>
          <a:lstStyle>
            <a:lvl1pPr>
              <a:defRPr/>
            </a:lvl1pPr>
          </a:lstStyle>
          <a:p>
            <a:pPr>
              <a:defRPr/>
            </a:pPr>
            <a:fld id="{BB690CE0-9A8D-47A7-A41D-3DB3CA155FA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87D7F1-6A70-404B-8891-6E700A36D35E}" type="datetime4">
              <a:rPr lang="en-US"/>
              <a:pPr>
                <a:defRPr/>
              </a:pPr>
              <a:t>April 11, 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6" name="Rectangle 6"/>
          <p:cNvSpPr>
            <a:spLocks noGrp="1" noChangeArrowheads="1"/>
          </p:cNvSpPr>
          <p:nvPr>
            <p:ph type="sldNum" sz="quarter" idx="12"/>
          </p:nvPr>
        </p:nvSpPr>
        <p:spPr>
          <a:ln/>
        </p:spPr>
        <p:txBody>
          <a:bodyPr/>
          <a:lstStyle>
            <a:lvl1pPr>
              <a:defRPr/>
            </a:lvl1pPr>
          </a:lstStyle>
          <a:p>
            <a:pPr>
              <a:defRPr/>
            </a:pPr>
            <a:fld id="{7F382D36-CF9A-41A9-B43E-FCAFDDD8D6B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60811F3-E143-493A-8E95-646DBAB9CC5C}" type="datetime4">
              <a:rPr lang="en-US"/>
              <a:pPr>
                <a:defRPr/>
              </a:pPr>
              <a:t>April 11, 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6" name="Rectangle 6"/>
          <p:cNvSpPr>
            <a:spLocks noGrp="1" noChangeArrowheads="1"/>
          </p:cNvSpPr>
          <p:nvPr>
            <p:ph type="sldNum" sz="quarter" idx="12"/>
          </p:nvPr>
        </p:nvSpPr>
        <p:spPr>
          <a:ln/>
        </p:spPr>
        <p:txBody>
          <a:bodyPr/>
          <a:lstStyle>
            <a:lvl1pPr>
              <a:defRPr/>
            </a:lvl1pPr>
          </a:lstStyle>
          <a:p>
            <a:pPr>
              <a:defRPr/>
            </a:pPr>
            <a:fld id="{B121505E-BD95-4B4D-9181-087F65A2A8E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06432F16-1377-49C0-A064-A0727EB1F47A}" type="datetime4">
              <a:rPr lang="en-US"/>
              <a:pPr>
                <a:defRPr/>
              </a:pPr>
              <a:t>April 11, 2014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7" name="Rectangle 6"/>
          <p:cNvSpPr>
            <a:spLocks noGrp="1" noChangeArrowheads="1"/>
          </p:cNvSpPr>
          <p:nvPr>
            <p:ph type="sldNum" sz="quarter" idx="12"/>
          </p:nvPr>
        </p:nvSpPr>
        <p:spPr>
          <a:ln/>
        </p:spPr>
        <p:txBody>
          <a:bodyPr/>
          <a:lstStyle>
            <a:lvl1pPr>
              <a:defRPr/>
            </a:lvl1pPr>
          </a:lstStyle>
          <a:p>
            <a:pPr>
              <a:defRPr/>
            </a:pPr>
            <a:fld id="{F4D6444D-2F29-4676-9472-62041C618B3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FF0855F-060C-4C02-A98F-A30641E44178}" type="datetime4">
              <a:rPr lang="en-US"/>
              <a:pPr>
                <a:defRPr/>
              </a:pPr>
              <a:t>April 11, 2014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9" name="Rectangle 6"/>
          <p:cNvSpPr>
            <a:spLocks noGrp="1" noChangeArrowheads="1"/>
          </p:cNvSpPr>
          <p:nvPr>
            <p:ph type="sldNum" sz="quarter" idx="12"/>
          </p:nvPr>
        </p:nvSpPr>
        <p:spPr>
          <a:ln/>
        </p:spPr>
        <p:txBody>
          <a:bodyPr/>
          <a:lstStyle>
            <a:lvl1pPr>
              <a:defRPr/>
            </a:lvl1pPr>
          </a:lstStyle>
          <a:p>
            <a:pPr>
              <a:defRPr/>
            </a:pPr>
            <a:fld id="{F1F354E2-B77A-4D0B-A599-B3AADD6C096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9CCA13D-EF3A-4984-8B5D-117AD54C4EE5}" type="datetime4">
              <a:rPr lang="en-US"/>
              <a:pPr>
                <a:defRPr/>
              </a:pPr>
              <a:t>April 11, 2014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5" name="Rectangle 6"/>
          <p:cNvSpPr>
            <a:spLocks noGrp="1" noChangeArrowheads="1"/>
          </p:cNvSpPr>
          <p:nvPr>
            <p:ph type="sldNum" sz="quarter" idx="12"/>
          </p:nvPr>
        </p:nvSpPr>
        <p:spPr>
          <a:ln/>
        </p:spPr>
        <p:txBody>
          <a:bodyPr/>
          <a:lstStyle>
            <a:lvl1pPr>
              <a:defRPr/>
            </a:lvl1pPr>
          </a:lstStyle>
          <a:p>
            <a:pPr>
              <a:defRPr/>
            </a:pPr>
            <a:fld id="{01373351-52A4-4A3F-87CE-2A45AFA4204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0558E6C-480E-429B-84F9-129874890A7F}" type="datetime4">
              <a:rPr lang="en-US"/>
              <a:pPr>
                <a:defRPr/>
              </a:pPr>
              <a:t>April 11, 2014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4" name="Rectangle 6"/>
          <p:cNvSpPr>
            <a:spLocks noGrp="1" noChangeArrowheads="1"/>
          </p:cNvSpPr>
          <p:nvPr>
            <p:ph type="sldNum" sz="quarter" idx="12"/>
          </p:nvPr>
        </p:nvSpPr>
        <p:spPr>
          <a:ln/>
        </p:spPr>
        <p:txBody>
          <a:bodyPr/>
          <a:lstStyle>
            <a:lvl1pPr>
              <a:defRPr/>
            </a:lvl1pPr>
          </a:lstStyle>
          <a:p>
            <a:pPr>
              <a:defRPr/>
            </a:pPr>
            <a:fld id="{B16DD5EA-AA61-4B90-9829-248ED451F3D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AB0F74-0C2B-4A1F-8126-23C52122A308}" type="datetime4">
              <a:rPr lang="en-US"/>
              <a:pPr>
                <a:defRPr/>
              </a:pPr>
              <a:t>April 11, 2014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7" name="Rectangle 6"/>
          <p:cNvSpPr>
            <a:spLocks noGrp="1" noChangeArrowheads="1"/>
          </p:cNvSpPr>
          <p:nvPr>
            <p:ph type="sldNum" sz="quarter" idx="12"/>
          </p:nvPr>
        </p:nvSpPr>
        <p:spPr>
          <a:ln/>
        </p:spPr>
        <p:txBody>
          <a:bodyPr/>
          <a:lstStyle>
            <a:lvl1pPr>
              <a:defRPr/>
            </a:lvl1pPr>
          </a:lstStyle>
          <a:p>
            <a:pPr>
              <a:defRPr/>
            </a:pPr>
            <a:fld id="{84A1863B-77EE-4AA5-A46D-77AA9F3D089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DBC8F00-26B6-4875-A5C9-809DAD6B9388}" type="datetime4">
              <a:rPr lang="en-US"/>
              <a:pPr>
                <a:defRPr/>
              </a:pPr>
              <a:t>April 11, 2014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Copyright 2006, Division of Child Support</a:t>
            </a:r>
          </a:p>
        </p:txBody>
      </p:sp>
      <p:sp>
        <p:nvSpPr>
          <p:cNvPr id="7" name="Rectangle 6"/>
          <p:cNvSpPr>
            <a:spLocks noGrp="1" noChangeArrowheads="1"/>
          </p:cNvSpPr>
          <p:nvPr>
            <p:ph type="sldNum" sz="quarter" idx="12"/>
          </p:nvPr>
        </p:nvSpPr>
        <p:spPr>
          <a:ln/>
        </p:spPr>
        <p:txBody>
          <a:bodyPr/>
          <a:lstStyle>
            <a:lvl1pPr>
              <a:defRPr/>
            </a:lvl1pPr>
          </a:lstStyle>
          <a:p>
            <a:pPr>
              <a:defRPr/>
            </a:pPr>
            <a:fld id="{A20B3C1B-0F1A-406B-A993-4DAC98920E8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52400" y="1600200"/>
            <a:ext cx="8763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152400" y="2590800"/>
            <a:ext cx="87630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476" name="Rectangle 4"/>
          <p:cNvSpPr>
            <a:spLocks noGrp="1" noChangeArrowheads="1"/>
          </p:cNvSpPr>
          <p:nvPr>
            <p:ph type="dt" sz="half" idx="2"/>
          </p:nvPr>
        </p:nvSpPr>
        <p:spPr bwMode="auto">
          <a:xfrm>
            <a:off x="2819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fld id="{EABBA800-F1B8-4C2B-848E-50BAB0DD6799}" type="datetime4">
              <a:rPr lang="en-US"/>
              <a:pPr>
                <a:defRPr/>
              </a:pPr>
              <a:t>April 11, 2014</a:t>
            </a:fld>
            <a:endParaRPr lang="en-US" dirty="0"/>
          </a:p>
        </p:txBody>
      </p:sp>
      <p:sp>
        <p:nvSpPr>
          <p:cNvPr id="105477" name="Rectangle 5"/>
          <p:cNvSpPr>
            <a:spLocks noGrp="1" noChangeArrowheads="1"/>
          </p:cNvSpPr>
          <p:nvPr>
            <p:ph type="ftr" sz="quarter" idx="3"/>
          </p:nvPr>
        </p:nvSpPr>
        <p:spPr bwMode="auto">
          <a:xfrm>
            <a:off x="44196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Copyright 2006, Division of Child Support</a:t>
            </a:r>
          </a:p>
        </p:txBody>
      </p:sp>
      <p:sp>
        <p:nvSpPr>
          <p:cNvPr id="105478" name="Rectangle 6"/>
          <p:cNvSpPr>
            <a:spLocks noGrp="1" noChangeArrowheads="1"/>
          </p:cNvSpPr>
          <p:nvPr>
            <p:ph type="sldNum" sz="quarter" idx="4"/>
          </p:nvPr>
        </p:nvSpPr>
        <p:spPr bwMode="auto">
          <a:xfrm>
            <a:off x="7620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5F9FA94D-F77F-436C-95EB-DBA5709EC8E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43"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4" r:id="rId12"/>
    <p:sldLayoutId id="2147483942" r:id="rId13"/>
  </p:sldLayoutIdLst>
  <p:hf hdr="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3.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p:nvPr>
        </p:nvSpPr>
        <p:spPr/>
        <p:txBody>
          <a:bodyPr/>
          <a:lstStyle/>
          <a:p>
            <a:pPr algn="ctr">
              <a:buFontTx/>
              <a:buNone/>
            </a:pPr>
            <a:endParaRPr lang="en-US" b="1" dirty="0" smtClean="0"/>
          </a:p>
          <a:p>
            <a:pPr algn="ctr">
              <a:buFontTx/>
              <a:buNone/>
            </a:pPr>
            <a:r>
              <a:rPr lang="en-US" sz="2400" b="1" dirty="0" smtClean="0"/>
              <a:t>CHILD SUPPORT 101</a:t>
            </a:r>
          </a:p>
          <a:p>
            <a:pPr algn="ctr">
              <a:buFontTx/>
              <a:buNone/>
            </a:pPr>
            <a:r>
              <a:rPr lang="en-US" sz="2400" b="1" smtClean="0"/>
              <a:t>November 7</a:t>
            </a:r>
            <a:r>
              <a:rPr lang="en-US" sz="2400" b="1" baseline="30000" smtClean="0"/>
              <a:t>th</a:t>
            </a:r>
            <a:r>
              <a:rPr lang="en-US" sz="2400" b="1" smtClean="0"/>
              <a:t>, 2011</a:t>
            </a:r>
            <a:endParaRPr lang="en-US" sz="2400" b="1" dirty="0" smtClean="0"/>
          </a:p>
          <a:p>
            <a:pPr algn="ctr">
              <a:buFontTx/>
              <a:buNone/>
            </a:pPr>
            <a:r>
              <a:rPr lang="en-US" sz="2400" b="1" dirty="0" smtClean="0"/>
              <a:t>Presented by</a:t>
            </a:r>
          </a:p>
          <a:p>
            <a:pPr algn="ctr">
              <a:buFontTx/>
              <a:buNone/>
            </a:pPr>
            <a:r>
              <a:rPr lang="en-US" sz="2400" b="1" dirty="0" smtClean="0"/>
              <a:t>Department of Social and Health Services</a:t>
            </a:r>
          </a:p>
          <a:p>
            <a:pPr algn="ctr">
              <a:buFontTx/>
              <a:buNone/>
            </a:pPr>
            <a:r>
              <a:rPr lang="en-US" sz="2400" b="1" dirty="0" smtClean="0"/>
              <a:t>DCS Olympia Field Office</a:t>
            </a:r>
            <a:r>
              <a:rPr lang="en-US" sz="3600" b="1"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en-US" dirty="0" smtClean="0"/>
              <a:t>	How do I establish paternity?</a:t>
            </a:r>
          </a:p>
        </p:txBody>
      </p:sp>
      <p:sp>
        <p:nvSpPr>
          <p:cNvPr id="14339" name="Rectangle 3"/>
          <p:cNvSpPr>
            <a:spLocks noGrp="1" noChangeArrowheads="1"/>
          </p:cNvSpPr>
          <p:nvPr>
            <p:ph type="body" idx="4294967295"/>
          </p:nvPr>
        </p:nvSpPr>
        <p:spPr/>
        <p:txBody>
          <a:bodyPr/>
          <a:lstStyle/>
          <a:p>
            <a:r>
              <a:rPr lang="en-US" dirty="0" smtClean="0"/>
              <a:t>There are three ways to establish legal paternity:</a:t>
            </a:r>
          </a:p>
          <a:p>
            <a:pPr marL="274320">
              <a:buFontTx/>
              <a:buNone/>
            </a:pPr>
            <a:endParaRPr lang="en-US" dirty="0" smtClean="0"/>
          </a:p>
          <a:p>
            <a:pPr>
              <a:buFontTx/>
              <a:buNone/>
            </a:pPr>
            <a:r>
              <a:rPr lang="en-US" dirty="0" smtClean="0"/>
              <a:t>			Marriage (Presumed)</a:t>
            </a:r>
          </a:p>
          <a:p>
            <a:pPr>
              <a:buFontTx/>
              <a:buNone/>
            </a:pPr>
            <a:r>
              <a:rPr lang="en-US" dirty="0" smtClean="0"/>
              <a:t>			Court Order</a:t>
            </a:r>
          </a:p>
          <a:p>
            <a:pPr>
              <a:buFontTx/>
              <a:buNone/>
            </a:pPr>
            <a:r>
              <a:rPr lang="en-US" dirty="0" smtClean="0"/>
              <a:t>			Paternity Affidavit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US" dirty="0" smtClean="0"/>
              <a:t>			Marriage</a:t>
            </a:r>
          </a:p>
        </p:txBody>
      </p:sp>
      <p:sp>
        <p:nvSpPr>
          <p:cNvPr id="15363" name="Rectangle 3"/>
          <p:cNvSpPr>
            <a:spLocks noGrp="1" noChangeArrowheads="1"/>
          </p:cNvSpPr>
          <p:nvPr>
            <p:ph type="body" idx="4294967295"/>
          </p:nvPr>
        </p:nvSpPr>
        <p:spPr/>
        <p:txBody>
          <a:bodyPr/>
          <a:lstStyle/>
          <a:p>
            <a:pPr>
              <a:lnSpc>
                <a:spcPct val="90000"/>
              </a:lnSpc>
            </a:pPr>
            <a:r>
              <a:rPr lang="en-US" dirty="0" smtClean="0"/>
              <a:t>If the mother and father marry before the child’s birth, the marriage creates a “presumption of paternity” in the husband.</a:t>
            </a:r>
          </a:p>
          <a:p>
            <a:pPr>
              <a:lnSpc>
                <a:spcPct val="90000"/>
              </a:lnSpc>
            </a:pPr>
            <a:endParaRPr lang="en-US" dirty="0" smtClean="0"/>
          </a:p>
          <a:p>
            <a:pPr>
              <a:lnSpc>
                <a:spcPct val="90000"/>
              </a:lnSpc>
            </a:pPr>
            <a:r>
              <a:rPr lang="en-US" dirty="0" smtClean="0"/>
              <a:t>The husband is the child’s legal father.</a:t>
            </a:r>
          </a:p>
          <a:p>
            <a:pPr>
              <a:lnSpc>
                <a:spcPct val="90000"/>
              </a:lnSpc>
            </a:pPr>
            <a:endParaRPr lang="en-US" dirty="0" smtClean="0"/>
          </a:p>
          <a:p>
            <a:pPr>
              <a:lnSpc>
                <a:spcPct val="90000"/>
              </a:lnSpc>
            </a:pPr>
            <a:r>
              <a:rPr lang="en-US" dirty="0" smtClean="0"/>
              <a:t>This presumption may be challenged in court.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US" dirty="0" smtClean="0"/>
              <a:t>			Court Order</a:t>
            </a:r>
          </a:p>
        </p:txBody>
      </p:sp>
      <p:sp>
        <p:nvSpPr>
          <p:cNvPr id="16387" name="Rectangle 3"/>
          <p:cNvSpPr>
            <a:spLocks noGrp="1" noChangeArrowheads="1"/>
          </p:cNvSpPr>
          <p:nvPr>
            <p:ph type="body" idx="4294967295"/>
          </p:nvPr>
        </p:nvSpPr>
        <p:spPr>
          <a:xfrm>
            <a:off x="152400" y="2590800"/>
            <a:ext cx="8610600" cy="3886200"/>
          </a:xfrm>
        </p:spPr>
        <p:txBody>
          <a:bodyPr/>
          <a:lstStyle/>
          <a:p>
            <a:pPr>
              <a:lnSpc>
                <a:spcPct val="80000"/>
              </a:lnSpc>
              <a:buFontTx/>
              <a:buNone/>
            </a:pPr>
            <a:endParaRPr lang="en-US" sz="2400" dirty="0" smtClean="0"/>
          </a:p>
          <a:p>
            <a:pPr>
              <a:lnSpc>
                <a:spcPct val="80000"/>
              </a:lnSpc>
              <a:buFontTx/>
              <a:buNone/>
            </a:pPr>
            <a:r>
              <a:rPr lang="en-US" sz="2800" dirty="0" smtClean="0"/>
              <a:t>The court decides if a man is the father of a child.</a:t>
            </a:r>
          </a:p>
          <a:p>
            <a:pPr>
              <a:lnSpc>
                <a:spcPct val="80000"/>
              </a:lnSpc>
              <a:buFontTx/>
              <a:buNone/>
            </a:pPr>
            <a:endParaRPr lang="en-US" sz="2800" dirty="0" smtClean="0"/>
          </a:p>
          <a:p>
            <a:pPr>
              <a:lnSpc>
                <a:spcPct val="80000"/>
              </a:lnSpc>
              <a:buFontTx/>
              <a:buNone/>
            </a:pPr>
            <a:r>
              <a:rPr lang="en-US" sz="2800" dirty="0" smtClean="0"/>
              <a:t>To do this, the court usually requires a genetic test of the mother, father, and child.  This is especially true if there is more than one possible father. </a:t>
            </a:r>
          </a:p>
          <a:p>
            <a:pPr>
              <a:lnSpc>
                <a:spcPct val="80000"/>
              </a:lnSpc>
              <a:buFontTx/>
              <a:buNone/>
            </a:pPr>
            <a:endParaRPr lang="en-US" sz="2800" dirty="0" smtClean="0"/>
          </a:p>
          <a:p>
            <a:pPr>
              <a:lnSpc>
                <a:spcPct val="80000"/>
              </a:lnSpc>
              <a:buFontTx/>
              <a:buNone/>
            </a:pPr>
            <a:r>
              <a:rPr lang="en-US" sz="2800" dirty="0" smtClean="0"/>
              <a:t>Use the court process if any party is unsure about signing the affidavit OR if the woman’s husband is unwilling to sign a denial of paternity.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en-US" dirty="0" smtClean="0"/>
              <a:t>		Paternity Affidavit</a:t>
            </a:r>
          </a:p>
        </p:txBody>
      </p:sp>
      <p:sp>
        <p:nvSpPr>
          <p:cNvPr id="17411" name="Rectangle 3"/>
          <p:cNvSpPr>
            <a:spLocks noGrp="1" noChangeArrowheads="1"/>
          </p:cNvSpPr>
          <p:nvPr>
            <p:ph type="body" idx="4294967295"/>
          </p:nvPr>
        </p:nvSpPr>
        <p:spPr/>
        <p:txBody>
          <a:bodyPr/>
          <a:lstStyle/>
          <a:p>
            <a:pPr>
              <a:lnSpc>
                <a:spcPct val="90000"/>
              </a:lnSpc>
              <a:spcAft>
                <a:spcPts val="600"/>
              </a:spcAft>
            </a:pPr>
            <a:r>
              <a:rPr lang="en-US" dirty="0" smtClean="0"/>
              <a:t>The paternity affidavit is a legal form. State law considers the man who signs this form to be the legal (biological) father of the child.  </a:t>
            </a:r>
          </a:p>
          <a:p>
            <a:pPr>
              <a:lnSpc>
                <a:spcPct val="90000"/>
              </a:lnSpc>
              <a:spcAft>
                <a:spcPts val="600"/>
              </a:spcAft>
            </a:pPr>
            <a:r>
              <a:rPr lang="en-US" dirty="0" smtClean="0"/>
              <a:t>Both parents must sign the form, being sure to have their signatures notarized.  </a:t>
            </a:r>
          </a:p>
          <a:p>
            <a:pPr>
              <a:lnSpc>
                <a:spcPct val="90000"/>
              </a:lnSpc>
            </a:pPr>
            <a:r>
              <a:rPr lang="en-US" dirty="0" smtClean="0"/>
              <a:t>The form must be filed with the Washington State Department of Health.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52400" y="1905000"/>
            <a:ext cx="8763000" cy="685800"/>
          </a:xfrm>
        </p:spPr>
        <p:txBody>
          <a:bodyPr/>
          <a:lstStyle/>
          <a:p>
            <a:r>
              <a:rPr lang="en-US" dirty="0" smtClean="0"/>
              <a:t>Who Signs the Affidavit</a:t>
            </a:r>
          </a:p>
        </p:txBody>
      </p:sp>
      <p:sp>
        <p:nvSpPr>
          <p:cNvPr id="18435" name="Rectangle 3"/>
          <p:cNvSpPr>
            <a:spLocks noGrp="1" noChangeArrowheads="1"/>
          </p:cNvSpPr>
          <p:nvPr>
            <p:ph type="body" idx="4294967295"/>
          </p:nvPr>
        </p:nvSpPr>
        <p:spPr/>
        <p:txBody>
          <a:bodyPr/>
          <a:lstStyle/>
          <a:p>
            <a:pPr>
              <a:spcAft>
                <a:spcPts val="600"/>
              </a:spcAft>
            </a:pPr>
            <a:r>
              <a:rPr lang="en-US" dirty="0" smtClean="0"/>
              <a:t>Sign the form only when both the man and the mother are sure the man is the only possible biological father of the child.</a:t>
            </a:r>
          </a:p>
          <a:p>
            <a:r>
              <a:rPr lang="en-US" dirty="0" smtClean="0"/>
              <a:t>A paternity affidavit signed by a minor is legal.  State law holds minors who sign the form to the same degree of responsibility as adults.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381000" y="1828800"/>
            <a:ext cx="8763000" cy="990600"/>
          </a:xfrm>
        </p:spPr>
        <p:txBody>
          <a:bodyPr/>
          <a:lstStyle/>
          <a:p>
            <a:r>
              <a:rPr lang="en-US" sz="3200" dirty="0" smtClean="0"/>
              <a:t>What happens if the mother is married to someone else?</a:t>
            </a:r>
            <a:br>
              <a:rPr lang="en-US" sz="3200" dirty="0" smtClean="0"/>
            </a:br>
            <a:endParaRPr lang="en-US" sz="3200" dirty="0" smtClean="0"/>
          </a:p>
        </p:txBody>
      </p:sp>
      <p:sp>
        <p:nvSpPr>
          <p:cNvPr id="19459" name="Rectangle 3"/>
          <p:cNvSpPr>
            <a:spLocks noGrp="1" noChangeArrowheads="1"/>
          </p:cNvSpPr>
          <p:nvPr>
            <p:ph type="body" idx="4294967295"/>
          </p:nvPr>
        </p:nvSpPr>
        <p:spPr/>
        <p:txBody>
          <a:bodyPr/>
          <a:lstStyle/>
          <a:p>
            <a:pPr>
              <a:spcAft>
                <a:spcPts val="600"/>
              </a:spcAft>
            </a:pPr>
            <a:r>
              <a:rPr lang="en-US" sz="2800" dirty="0" smtClean="0"/>
              <a:t>If a child is born during a marriage or within 300 days of the end of the marriage, the husband is PRESUMED to be the father.</a:t>
            </a:r>
          </a:p>
          <a:p>
            <a:r>
              <a:rPr lang="en-US" sz="2800" dirty="0" smtClean="0"/>
              <a:t>If the husband agrees to sign the denial of paternity section of the affidavit, another man can be listed as the natural (biological) father.  Without the husband’s denial, the natural father will not be listed as the child’s father on the birth certificate.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lang="en-US" dirty="0" smtClean="0"/>
              <a:t>	What if I change my mind?</a:t>
            </a:r>
          </a:p>
        </p:txBody>
      </p:sp>
      <p:sp>
        <p:nvSpPr>
          <p:cNvPr id="20483" name="Rectangle 3"/>
          <p:cNvSpPr>
            <a:spLocks noGrp="1" noChangeArrowheads="1"/>
          </p:cNvSpPr>
          <p:nvPr>
            <p:ph type="body" idx="4294967295"/>
          </p:nvPr>
        </p:nvSpPr>
        <p:spPr/>
        <p:txBody>
          <a:bodyPr/>
          <a:lstStyle/>
          <a:p>
            <a:r>
              <a:rPr lang="en-US" sz="2800" dirty="0" smtClean="0"/>
              <a:t>You may ask the court to remove the father’s name from the birth record.  This action must be filed with the courts within 60 days of the filing date of the affidavit with Dept of Health (DOH).</a:t>
            </a:r>
          </a:p>
          <a:p>
            <a:endParaRPr lang="en-US" sz="2800" dirty="0" smtClean="0"/>
          </a:p>
          <a:p>
            <a:r>
              <a:rPr lang="en-US" sz="2800" dirty="0" smtClean="0"/>
              <a:t>If the court allows the rescission, DOH will remove the man’s name from the birth certificate.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4294967295"/>
          </p:nvPr>
        </p:nvSpPr>
        <p:spPr/>
        <p:txBody>
          <a:bodyPr/>
          <a:lstStyle/>
          <a:p>
            <a:pPr>
              <a:lnSpc>
                <a:spcPct val="80000"/>
              </a:lnSpc>
            </a:pPr>
            <a:r>
              <a:rPr lang="en-US" sz="2800" dirty="0" smtClean="0"/>
              <a:t>If it has been more than 60 days from the filing date of the affidavit with DOH, a legal challenge may still be made.  The father must be able to show the court that he signed the form under fraud or duress.  This is material mistake of fact. </a:t>
            </a:r>
          </a:p>
          <a:p>
            <a:pPr>
              <a:lnSpc>
                <a:spcPct val="80000"/>
              </a:lnSpc>
            </a:pPr>
            <a:endParaRPr lang="en-US" sz="2800" dirty="0" smtClean="0"/>
          </a:p>
          <a:p>
            <a:pPr>
              <a:lnSpc>
                <a:spcPct val="80000"/>
              </a:lnSpc>
            </a:pPr>
            <a:r>
              <a:rPr lang="en-US" sz="2800" i="1" dirty="0" smtClean="0"/>
              <a:t>YOU CANNOT CHALLENGE THE PATERNITY AFFIDAVIT IF IT HAS BEEN MORE THAN 2 YEARS FROM THE FILING DATE</a:t>
            </a:r>
            <a:r>
              <a:rPr lang="en-US" sz="2800"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sz="3200" dirty="0" smtClean="0"/>
              <a:t>How can DCS help with paternity?</a:t>
            </a:r>
            <a:br>
              <a:rPr lang="en-US" sz="3200" dirty="0" smtClean="0"/>
            </a:br>
            <a:endParaRPr lang="en-US" sz="3200" dirty="0" smtClean="0"/>
          </a:p>
        </p:txBody>
      </p:sp>
      <p:sp>
        <p:nvSpPr>
          <p:cNvPr id="22531" name="Rectangle 3"/>
          <p:cNvSpPr>
            <a:spLocks noGrp="1" noChangeArrowheads="1"/>
          </p:cNvSpPr>
          <p:nvPr>
            <p:ph type="body" idx="4294967295"/>
          </p:nvPr>
        </p:nvSpPr>
        <p:spPr/>
        <p:txBody>
          <a:bodyPr/>
          <a:lstStyle/>
          <a:p>
            <a:pPr>
              <a:spcAft>
                <a:spcPts val="600"/>
              </a:spcAft>
            </a:pPr>
            <a:r>
              <a:rPr lang="en-US" dirty="0" smtClean="0"/>
              <a:t>You can contact our office and open a case for paternity establishment only.  This is helpful if you cannot locate the father.  This cannot be done if the child is already over the age of 18.</a:t>
            </a:r>
          </a:p>
          <a:p>
            <a:r>
              <a:rPr lang="en-US" dirty="0" smtClean="0"/>
              <a:t>Any court actions and their filing fees are minimal.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p:nvPr>
        </p:nvSpPr>
        <p:spPr>
          <a:xfrm>
            <a:off x="381000" y="1600200"/>
            <a:ext cx="8305800" cy="1600200"/>
          </a:xfrm>
        </p:spPr>
        <p:txBody>
          <a:bodyPr/>
          <a:lstStyle/>
          <a:p>
            <a:pPr algn="ctr">
              <a:buFontTx/>
              <a:buNone/>
            </a:pPr>
            <a:endParaRPr lang="en-US" sz="4000" b="1" dirty="0" smtClean="0"/>
          </a:p>
          <a:p>
            <a:pPr algn="ctr">
              <a:buFontTx/>
              <a:buNone/>
            </a:pPr>
            <a:r>
              <a:rPr lang="en-US" sz="4000" b="1" dirty="0" smtClean="0"/>
              <a:t>ORDER ESTABLISHMENT</a:t>
            </a:r>
          </a:p>
          <a:p>
            <a:pPr algn="ctr">
              <a:buFontTx/>
              <a:buNone/>
            </a:pPr>
            <a:endParaRPr lang="en-US" sz="4000" b="1" dirty="0" smtClean="0"/>
          </a:p>
          <a:p>
            <a:pPr algn="ctr">
              <a:buFontTx/>
              <a:buNone/>
            </a:pPr>
            <a:endParaRPr lang="en-US" sz="3600" b="1" dirty="0" smtClean="0"/>
          </a:p>
        </p:txBody>
      </p:sp>
      <p:sp>
        <p:nvSpPr>
          <p:cNvPr id="3" name="TextBox 2"/>
          <p:cNvSpPr txBox="1"/>
          <p:nvPr/>
        </p:nvSpPr>
        <p:spPr>
          <a:xfrm>
            <a:off x="2590800" y="3886200"/>
            <a:ext cx="4038600" cy="1354217"/>
          </a:xfrm>
          <a:prstGeom prst="rect">
            <a:avLst/>
          </a:prstGeom>
          <a:noFill/>
        </p:spPr>
        <p:txBody>
          <a:bodyPr>
            <a:spAutoFit/>
          </a:bodyPr>
          <a:lstStyle/>
          <a:p>
            <a:pPr>
              <a:spcAft>
                <a:spcPts val="1200"/>
              </a:spcAft>
              <a:buClr>
                <a:schemeClr val="accent2">
                  <a:lumMod val="75000"/>
                </a:schemeClr>
              </a:buClr>
              <a:buFont typeface="Wingdings" pitchFamily="2" charset="2"/>
              <a:buChar char="§"/>
              <a:defRPr/>
            </a:pPr>
            <a:r>
              <a:rPr lang="en-US" sz="3600" dirty="0"/>
              <a:t> Administrative</a:t>
            </a:r>
            <a:endParaRPr lang="en-US" sz="1800" dirty="0"/>
          </a:p>
          <a:p>
            <a:pPr>
              <a:buClr>
                <a:schemeClr val="accent2">
                  <a:lumMod val="75000"/>
                </a:schemeClr>
              </a:buClr>
              <a:buFont typeface="Wingdings" pitchFamily="2" charset="2"/>
              <a:buChar char="§"/>
              <a:defRPr/>
            </a:pPr>
            <a:r>
              <a:rPr lang="en-US" sz="3600" dirty="0"/>
              <a:t> Court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4"/>
          <p:cNvSpPr>
            <a:spLocks noGrp="1"/>
          </p:cNvSpPr>
          <p:nvPr>
            <p:ph type="sldNum" sz="quarter" idx="4294967295"/>
          </p:nvPr>
        </p:nvSpPr>
        <p:spPr>
          <a:noFill/>
        </p:spPr>
        <p:txBody>
          <a:bodyPr/>
          <a:lstStyle/>
          <a:p>
            <a:fld id="{773B59C2-C725-476B-A428-91F8EFBCC87E}" type="slidenum">
              <a:rPr lang="en-US" smtClean="0"/>
              <a:pPr/>
              <a:t>1</a:t>
            </a:fld>
            <a:endParaRPr lang="en-US" dirty="0" smtClean="0"/>
          </a:p>
        </p:txBody>
      </p:sp>
      <p:graphicFrame>
        <p:nvGraphicFramePr>
          <p:cNvPr id="1026" name="Object 7"/>
          <p:cNvGraphicFramePr>
            <a:graphicFrameLocks noGrp="1" noChangeAspect="1"/>
          </p:cNvGraphicFramePr>
          <p:nvPr>
            <p:ph/>
          </p:nvPr>
        </p:nvGraphicFramePr>
        <p:xfrm>
          <a:off x="1143000" y="1905000"/>
          <a:ext cx="2755900" cy="4114800"/>
        </p:xfrm>
        <a:graphic>
          <a:graphicData uri="http://schemas.openxmlformats.org/presentationml/2006/ole">
            <mc:AlternateContent xmlns:mc="http://schemas.openxmlformats.org/markup-compatibility/2006">
              <mc:Choice xmlns:v="urn:schemas-microsoft-com:vml" Requires="v">
                <p:oleObj spid="_x0000_s1028" name="Clip" r:id="rId4" imgW="3238095" imgH="4838095" progId="">
                  <p:embed/>
                </p:oleObj>
              </mc:Choice>
              <mc:Fallback>
                <p:oleObj name="Clip" r:id="rId4" imgW="3238095" imgH="4838095" progId="">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1905000"/>
                        <a:ext cx="2755900" cy="411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9"/>
          <p:cNvSpPr>
            <a:spLocks noChangeArrowheads="1"/>
          </p:cNvSpPr>
          <p:nvPr/>
        </p:nvSpPr>
        <p:spPr bwMode="auto">
          <a:xfrm>
            <a:off x="4267200" y="2133600"/>
            <a:ext cx="4267200" cy="4114800"/>
          </a:xfrm>
          <a:prstGeom prst="rect">
            <a:avLst/>
          </a:prstGeom>
          <a:noFill/>
          <a:ln w="12700">
            <a:noFill/>
            <a:miter lim="800000"/>
            <a:headEnd/>
            <a:tailEnd/>
          </a:ln>
        </p:spPr>
        <p:txBody>
          <a:bodyPr lIns="90488" tIns="44450" rIns="90488" bIns="44450"/>
          <a:lstStyle/>
          <a:p>
            <a:pPr eaLnBrk="1" hangingPunct="1">
              <a:spcBef>
                <a:spcPct val="20000"/>
              </a:spcBef>
            </a:pPr>
            <a:r>
              <a:rPr lang="en-US" sz="2700" dirty="0">
                <a:latin typeface="+mn-lt"/>
              </a:rPr>
              <a:t>A hundred years from </a:t>
            </a:r>
            <a:r>
              <a:rPr lang="en-US" sz="2700" dirty="0" smtClean="0">
                <a:latin typeface="+mn-lt"/>
              </a:rPr>
              <a:t>now, it </a:t>
            </a:r>
            <a:r>
              <a:rPr lang="en-US" sz="2700" dirty="0">
                <a:latin typeface="+mn-lt"/>
              </a:rPr>
              <a:t>will not matter </a:t>
            </a:r>
            <a:r>
              <a:rPr lang="en-US" sz="2700" dirty="0" smtClean="0">
                <a:latin typeface="+mn-lt"/>
              </a:rPr>
              <a:t>how much money was in my bank account, </a:t>
            </a:r>
            <a:r>
              <a:rPr lang="en-US" sz="2700" dirty="0">
                <a:latin typeface="+mn-lt"/>
              </a:rPr>
              <a:t>the sort of house I lived in, or </a:t>
            </a:r>
            <a:r>
              <a:rPr lang="en-US" sz="2700" dirty="0" smtClean="0">
                <a:latin typeface="+mn-lt"/>
              </a:rPr>
              <a:t>what kind of </a:t>
            </a:r>
            <a:r>
              <a:rPr lang="en-US" sz="2700" dirty="0">
                <a:latin typeface="+mn-lt"/>
              </a:rPr>
              <a:t>car I drove. . . But the world may be different because I was important in the life of a child.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dirty="0" smtClean="0"/>
          </a:p>
          <a:p>
            <a:pPr algn="ctr">
              <a:buFontTx/>
              <a:buNone/>
              <a:defRPr/>
            </a:pPr>
            <a:r>
              <a:rPr lang="en-US" dirty="0" smtClean="0"/>
              <a:t>Set by Division of Child Support </a:t>
            </a:r>
          </a:p>
          <a:p>
            <a:pPr algn="ctr">
              <a:buFontTx/>
              <a:buNone/>
              <a:defRPr/>
            </a:pPr>
            <a:r>
              <a:rPr lang="en-US" dirty="0" smtClean="0"/>
              <a:t>Support Enforcement Officer</a:t>
            </a:r>
          </a:p>
          <a:p>
            <a:pPr>
              <a:buClr>
                <a:schemeClr val="accent2">
                  <a:lumMod val="75000"/>
                </a:schemeClr>
              </a:buClr>
              <a:buFont typeface="Wingdings" pitchFamily="2" charset="2"/>
              <a:buChar char="§"/>
              <a:defRPr/>
            </a:pPr>
            <a:endParaRPr lang="en-US" sz="2400" dirty="0" smtClean="0"/>
          </a:p>
          <a:p>
            <a:pPr>
              <a:buClr>
                <a:schemeClr val="accent2">
                  <a:lumMod val="75000"/>
                </a:schemeClr>
              </a:buClr>
              <a:buFont typeface="Wingdings" pitchFamily="2" charset="2"/>
              <a:buChar char="§"/>
              <a:defRPr/>
            </a:pPr>
            <a:r>
              <a:rPr lang="en-US" dirty="0" smtClean="0"/>
              <a:t>NFFR 	- </a:t>
            </a:r>
            <a:r>
              <a:rPr lang="en-US" sz="2400" dirty="0" smtClean="0"/>
              <a:t>Notice &amp; Finding of Financial Responsibility</a:t>
            </a:r>
          </a:p>
          <a:p>
            <a:pPr>
              <a:buClr>
                <a:schemeClr val="accent2">
                  <a:lumMod val="75000"/>
                </a:schemeClr>
              </a:buClr>
              <a:buFont typeface="Wingdings" pitchFamily="2" charset="2"/>
              <a:buChar char="§"/>
              <a:defRPr/>
            </a:pPr>
            <a:endParaRPr lang="en-US" sz="1200" dirty="0" smtClean="0"/>
          </a:p>
          <a:p>
            <a:pPr>
              <a:buClr>
                <a:schemeClr val="accent2">
                  <a:lumMod val="75000"/>
                </a:schemeClr>
              </a:buClr>
              <a:buFont typeface="Wingdings" pitchFamily="2" charset="2"/>
              <a:buChar char="§"/>
              <a:defRPr/>
            </a:pPr>
            <a:r>
              <a:rPr lang="en-US" dirty="0" smtClean="0"/>
              <a:t>NFMR 	- </a:t>
            </a:r>
            <a:r>
              <a:rPr lang="en-US" sz="2400" dirty="0" smtClean="0"/>
              <a:t>Notice &amp; Finding of Medical Responsibility</a:t>
            </a:r>
          </a:p>
          <a:p>
            <a:pPr>
              <a:buClr>
                <a:schemeClr val="accent2">
                  <a:lumMod val="75000"/>
                </a:schemeClr>
              </a:buClr>
              <a:buFont typeface="Wingdings" pitchFamily="2" charset="2"/>
              <a:buChar char="§"/>
              <a:defRPr/>
            </a:pPr>
            <a:endParaRPr lang="en-US" sz="1200" dirty="0" smtClean="0"/>
          </a:p>
          <a:p>
            <a:pPr>
              <a:buClr>
                <a:schemeClr val="accent2">
                  <a:lumMod val="75000"/>
                </a:schemeClr>
              </a:buClr>
              <a:buFont typeface="Wingdings" pitchFamily="2" charset="2"/>
              <a:buChar char="§"/>
              <a:defRPr/>
            </a:pPr>
            <a:r>
              <a:rPr lang="en-US" dirty="0" smtClean="0"/>
              <a:t>NFPR 	- </a:t>
            </a:r>
            <a:r>
              <a:rPr lang="en-US" sz="2400" dirty="0" smtClean="0"/>
              <a:t>Notice &amp; Finding of Parental Responsibility</a:t>
            </a:r>
          </a:p>
          <a:p>
            <a:pPr>
              <a:buClr>
                <a:schemeClr val="accent2">
                  <a:lumMod val="75000"/>
                </a:schemeClr>
              </a:buClr>
              <a:buFont typeface="Wingdings" pitchFamily="2" charset="2"/>
              <a:buChar char="§"/>
              <a:defRPr/>
            </a:pPr>
            <a:endParaRPr lang="en-US" sz="2400" dirty="0" smtClean="0"/>
          </a:p>
          <a:p>
            <a:pPr>
              <a:buClr>
                <a:schemeClr val="accent2">
                  <a:lumMod val="75000"/>
                </a:schemeClr>
              </a:buClr>
              <a:buFontTx/>
              <a:buNone/>
              <a:defRPr/>
            </a:pPr>
            <a:endParaRPr lang="en-US" dirty="0" smtClean="0"/>
          </a:p>
          <a:p>
            <a:pPr>
              <a:buClr>
                <a:schemeClr val="accent2">
                  <a:lumMod val="75000"/>
                </a:schemeClr>
              </a:buClr>
              <a:buFont typeface="Wingdings" pitchFamily="2" charset="2"/>
              <a:buChar char="§"/>
              <a:defRPr/>
            </a:pPr>
            <a:endParaRPr lang="en-US" dirty="0"/>
          </a:p>
        </p:txBody>
      </p:sp>
      <p:sp>
        <p:nvSpPr>
          <p:cNvPr id="24579" name="TextBox 4"/>
          <p:cNvSpPr txBox="1">
            <a:spLocks noChangeArrowheads="1"/>
          </p:cNvSpPr>
          <p:nvPr/>
        </p:nvSpPr>
        <p:spPr bwMode="auto">
          <a:xfrm>
            <a:off x="152400" y="457200"/>
            <a:ext cx="3733800" cy="584200"/>
          </a:xfrm>
          <a:prstGeom prst="rect">
            <a:avLst/>
          </a:prstGeom>
          <a:noFill/>
          <a:ln w="9525">
            <a:noFill/>
            <a:miter lim="800000"/>
            <a:headEnd/>
            <a:tailEnd/>
          </a:ln>
        </p:spPr>
        <p:txBody>
          <a:bodyPr>
            <a:spAutoFit/>
          </a:bodyPr>
          <a:lstStyle/>
          <a:p>
            <a:r>
              <a:rPr lang="en-US" sz="3200" dirty="0"/>
              <a:t>ADMIN ORDER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dirty="0" smtClean="0"/>
          </a:p>
          <a:p>
            <a:pPr>
              <a:buClr>
                <a:schemeClr val="accent2">
                  <a:lumMod val="75000"/>
                </a:schemeClr>
              </a:buClr>
              <a:buFont typeface="Wingdings" pitchFamily="2" charset="2"/>
              <a:buChar char="§"/>
              <a:defRPr/>
            </a:pPr>
            <a:r>
              <a:rPr lang="en-US" sz="3600" dirty="0" smtClean="0"/>
              <a:t>Service</a:t>
            </a:r>
          </a:p>
          <a:p>
            <a:pPr lvl="1">
              <a:buClr>
                <a:schemeClr val="accent2">
                  <a:lumMod val="75000"/>
                </a:schemeClr>
              </a:buClr>
              <a:buFont typeface="Wingdings" pitchFamily="2" charset="2"/>
              <a:buChar char="§"/>
              <a:defRPr/>
            </a:pPr>
            <a:r>
              <a:rPr lang="en-US" dirty="0" smtClean="0"/>
              <a:t>Certified Mail</a:t>
            </a:r>
          </a:p>
          <a:p>
            <a:pPr lvl="1">
              <a:buClr>
                <a:schemeClr val="accent2">
                  <a:lumMod val="75000"/>
                </a:schemeClr>
              </a:buClr>
              <a:buFont typeface="Wingdings" pitchFamily="2" charset="2"/>
              <a:buChar char="§"/>
              <a:defRPr/>
            </a:pPr>
            <a:r>
              <a:rPr lang="en-US" dirty="0" smtClean="0"/>
              <a:t>Personal Service</a:t>
            </a:r>
          </a:p>
          <a:p>
            <a:pPr>
              <a:buClr>
                <a:schemeClr val="accent2">
                  <a:lumMod val="75000"/>
                </a:schemeClr>
              </a:buClr>
              <a:buFont typeface="Wingdings" pitchFamily="2" charset="2"/>
              <a:buChar char="§"/>
              <a:defRPr/>
            </a:pPr>
            <a:endParaRPr lang="en-US" sz="2800" dirty="0" smtClean="0"/>
          </a:p>
          <a:p>
            <a:pPr>
              <a:buClr>
                <a:schemeClr val="accent2">
                  <a:lumMod val="75000"/>
                </a:schemeClr>
              </a:buClr>
              <a:buFont typeface="Wingdings" pitchFamily="2" charset="2"/>
              <a:buChar char="§"/>
              <a:defRPr/>
            </a:pPr>
            <a:r>
              <a:rPr lang="en-US" sz="3600" dirty="0" smtClean="0"/>
              <a:t>Hearing Rights</a:t>
            </a:r>
          </a:p>
          <a:p>
            <a:pPr lvl="1">
              <a:buClr>
                <a:schemeClr val="accent2">
                  <a:lumMod val="75000"/>
                </a:schemeClr>
              </a:buClr>
              <a:buFont typeface="Wingdings" pitchFamily="2" charset="2"/>
              <a:buChar char="§"/>
              <a:defRPr/>
            </a:pPr>
            <a:r>
              <a:rPr lang="en-US" dirty="0" smtClean="0"/>
              <a:t>Default Order</a:t>
            </a:r>
          </a:p>
          <a:p>
            <a:pPr lvl="1">
              <a:buClr>
                <a:schemeClr val="accent2">
                  <a:lumMod val="75000"/>
                </a:schemeClr>
              </a:buClr>
              <a:buFont typeface="Wingdings" pitchFamily="2" charset="2"/>
              <a:buChar char="§"/>
              <a:defRPr/>
            </a:pPr>
            <a:r>
              <a:rPr lang="en-US" dirty="0" smtClean="0"/>
              <a:t>Consent Order</a:t>
            </a:r>
          </a:p>
          <a:p>
            <a:pPr lvl="1">
              <a:buClr>
                <a:schemeClr val="accent2">
                  <a:lumMod val="75000"/>
                </a:schemeClr>
              </a:buClr>
              <a:buFont typeface="Wingdings" pitchFamily="2" charset="2"/>
              <a:buChar char="§"/>
              <a:defRPr/>
            </a:pPr>
            <a:r>
              <a:rPr lang="en-US" dirty="0" smtClean="0"/>
              <a:t>Final Order</a:t>
            </a:r>
          </a:p>
          <a:p>
            <a:pPr>
              <a:buClr>
                <a:schemeClr val="accent2">
                  <a:lumMod val="75000"/>
                </a:schemeClr>
              </a:buClr>
              <a:buFontTx/>
              <a:buNone/>
              <a:defRPr/>
            </a:pPr>
            <a:endParaRPr lang="en-US" sz="3600" dirty="0" smtClean="0"/>
          </a:p>
          <a:p>
            <a:pPr>
              <a:buClr>
                <a:schemeClr val="accent2">
                  <a:lumMod val="75000"/>
                </a:schemeClr>
              </a:buClr>
              <a:buFont typeface="Wingdings" pitchFamily="2" charset="2"/>
              <a:buChar char="§"/>
              <a:defRPr/>
            </a:pPr>
            <a:endParaRPr lang="en-US" dirty="0"/>
          </a:p>
        </p:txBody>
      </p:sp>
      <p:sp>
        <p:nvSpPr>
          <p:cNvPr id="25603" name="TextBox 4"/>
          <p:cNvSpPr txBox="1">
            <a:spLocks noChangeArrowheads="1"/>
          </p:cNvSpPr>
          <p:nvPr/>
        </p:nvSpPr>
        <p:spPr bwMode="auto">
          <a:xfrm>
            <a:off x="152400" y="457200"/>
            <a:ext cx="3733800" cy="584200"/>
          </a:xfrm>
          <a:prstGeom prst="rect">
            <a:avLst/>
          </a:prstGeom>
          <a:noFill/>
          <a:ln w="9525">
            <a:noFill/>
            <a:miter lim="800000"/>
            <a:headEnd/>
            <a:tailEnd/>
          </a:ln>
        </p:spPr>
        <p:txBody>
          <a:bodyPr>
            <a:spAutoFit/>
          </a:bodyPr>
          <a:lstStyle/>
          <a:p>
            <a:r>
              <a:rPr lang="en-US" sz="3200" dirty="0"/>
              <a:t>ADMIN ORDER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p:nvPr>
        </p:nvSpPr>
        <p:spPr/>
        <p:txBody>
          <a:bodyPr/>
          <a:lstStyle/>
          <a:p>
            <a:pPr algn="ctr">
              <a:buFontTx/>
              <a:buNone/>
            </a:pPr>
            <a:endParaRPr lang="en-US" dirty="0" smtClean="0"/>
          </a:p>
          <a:p>
            <a:pPr algn="ctr">
              <a:buFontTx/>
              <a:buNone/>
            </a:pPr>
            <a:endParaRPr lang="en-US" dirty="0" smtClean="0"/>
          </a:p>
          <a:p>
            <a:pPr>
              <a:buClr>
                <a:schemeClr val="accent2">
                  <a:lumMod val="75000"/>
                </a:schemeClr>
              </a:buClr>
              <a:buFont typeface="Wingdings" pitchFamily="2" charset="2"/>
              <a:buChar char="§"/>
              <a:defRPr/>
            </a:pPr>
            <a:r>
              <a:rPr lang="en-US" dirty="0" smtClean="0"/>
              <a:t>Refer to County Prosecutor</a:t>
            </a:r>
          </a:p>
          <a:p>
            <a:pPr>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r>
              <a:rPr lang="en-US" dirty="0" smtClean="0"/>
              <a:t>Refer to Other State’s Court (UIFSA)</a:t>
            </a:r>
          </a:p>
        </p:txBody>
      </p:sp>
      <p:sp>
        <p:nvSpPr>
          <p:cNvPr id="26627" name="TextBox 4"/>
          <p:cNvSpPr txBox="1">
            <a:spLocks noChangeArrowheads="1"/>
          </p:cNvSpPr>
          <p:nvPr/>
        </p:nvSpPr>
        <p:spPr bwMode="auto">
          <a:xfrm>
            <a:off x="152400" y="457200"/>
            <a:ext cx="3733800" cy="584200"/>
          </a:xfrm>
          <a:prstGeom prst="rect">
            <a:avLst/>
          </a:prstGeom>
          <a:noFill/>
          <a:ln w="9525">
            <a:noFill/>
            <a:miter lim="800000"/>
            <a:headEnd/>
            <a:tailEnd/>
          </a:ln>
        </p:spPr>
        <p:txBody>
          <a:bodyPr>
            <a:spAutoFit/>
          </a:bodyPr>
          <a:lstStyle/>
          <a:p>
            <a:r>
              <a:rPr lang="en-US" sz="3200" dirty="0"/>
              <a:t>COURT ORDER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dirty="0" smtClean="0"/>
          </a:p>
          <a:p>
            <a:pPr algn="ctr">
              <a:buFontTx/>
              <a:buNone/>
              <a:defRPr/>
            </a:pPr>
            <a:r>
              <a:rPr lang="en-US" sz="3600" b="1" dirty="0" smtClean="0"/>
              <a:t>RANKING</a:t>
            </a:r>
          </a:p>
          <a:p>
            <a:pPr algn="ctr">
              <a:buFontTx/>
              <a:buNone/>
              <a:defRPr/>
            </a:pPr>
            <a:endParaRPr lang="en-US" sz="1800" b="1" dirty="0" smtClean="0"/>
          </a:p>
          <a:p>
            <a:pPr>
              <a:buClr>
                <a:schemeClr val="accent2">
                  <a:lumMod val="75000"/>
                </a:schemeClr>
              </a:buClr>
              <a:buFont typeface="Wingdings" pitchFamily="2" charset="2"/>
              <a:buChar char="§"/>
              <a:defRPr/>
            </a:pPr>
            <a:r>
              <a:rPr lang="en-US" dirty="0" smtClean="0"/>
              <a:t>A Court Order supersedes an Admin Order</a:t>
            </a:r>
          </a:p>
          <a:p>
            <a:pPr>
              <a:buClr>
                <a:schemeClr val="accent2">
                  <a:lumMod val="75000"/>
                </a:schemeClr>
              </a:buClr>
              <a:buFont typeface="Wingdings" pitchFamily="2" charset="2"/>
              <a:buChar char="§"/>
              <a:defRPr/>
            </a:pPr>
            <a:endParaRPr lang="en-US" sz="1600" dirty="0" smtClean="0"/>
          </a:p>
          <a:p>
            <a:pPr>
              <a:buClr>
                <a:schemeClr val="accent2">
                  <a:lumMod val="75000"/>
                </a:schemeClr>
              </a:buClr>
              <a:buFont typeface="Wingdings" pitchFamily="2" charset="2"/>
              <a:buChar char="§"/>
              <a:defRPr/>
            </a:pPr>
            <a:r>
              <a:rPr lang="en-US" dirty="0" smtClean="0"/>
              <a:t>A determination of Controlling Order may need to be made if multiple court orders exist</a:t>
            </a:r>
          </a:p>
        </p:txBody>
      </p:sp>
      <p:sp>
        <p:nvSpPr>
          <p:cNvPr id="27651" name="TextBox 4"/>
          <p:cNvSpPr txBox="1">
            <a:spLocks noChangeArrowheads="1"/>
          </p:cNvSpPr>
          <p:nvPr/>
        </p:nvSpPr>
        <p:spPr bwMode="auto">
          <a:xfrm>
            <a:off x="152400" y="457200"/>
            <a:ext cx="5105400" cy="554038"/>
          </a:xfrm>
          <a:prstGeom prst="rect">
            <a:avLst/>
          </a:prstGeom>
          <a:noFill/>
          <a:ln w="9525">
            <a:noFill/>
            <a:miter lim="800000"/>
            <a:headEnd/>
            <a:tailEnd/>
          </a:ln>
        </p:spPr>
        <p:txBody>
          <a:bodyPr>
            <a:spAutoFit/>
          </a:bodyPr>
          <a:lstStyle/>
          <a:p>
            <a:r>
              <a:rPr lang="en-US" sz="3000" dirty="0"/>
              <a:t>SUPPORT</a:t>
            </a:r>
            <a:r>
              <a:rPr lang="en-US" sz="3000" b="1" dirty="0"/>
              <a:t> ORDERS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p:nvPr>
        </p:nvSpPr>
        <p:spPr/>
        <p:txBody>
          <a:bodyPr/>
          <a:lstStyle/>
          <a:p>
            <a:pPr>
              <a:buFontTx/>
              <a:buNone/>
            </a:pPr>
            <a:endParaRPr lang="en-US" dirty="0" smtClean="0"/>
          </a:p>
          <a:p>
            <a:pPr>
              <a:buFontTx/>
              <a:buNone/>
            </a:pPr>
            <a:endParaRPr lang="en-US" dirty="0" smtClean="0"/>
          </a:p>
          <a:p>
            <a:pPr>
              <a:buFontTx/>
              <a:buNone/>
            </a:pPr>
            <a:endParaRPr lang="en-US" dirty="0" smtClean="0"/>
          </a:p>
          <a:p>
            <a:pPr algn="ctr">
              <a:buFontTx/>
              <a:buNone/>
            </a:pPr>
            <a:r>
              <a:rPr lang="en-US" sz="4000" b="1" dirty="0" smtClean="0"/>
              <a:t>ENFORCEMENT</a:t>
            </a:r>
          </a:p>
        </p:txBody>
      </p:sp>
      <p:sp>
        <p:nvSpPr>
          <p:cNvPr id="28675"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96C01CB1-FB28-4EFF-AD7E-E5A5C8EF19C5}" type="slidenum">
              <a:rPr lang="en-US" sz="1000"/>
              <a:pPr algn="r" eaLnBrk="1" hangingPunct="1"/>
              <a:t>23</a:t>
            </a:fld>
            <a:endParaRPr lang="en-US" sz="1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p:nvPr>
        </p:nvSpPr>
        <p:spPr/>
        <p:txBody>
          <a:bodyPr/>
          <a:lstStyle/>
          <a:p>
            <a:pPr>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r>
              <a:rPr lang="en-US" dirty="0" smtClean="0"/>
              <a:t>Child Support</a:t>
            </a:r>
          </a:p>
          <a:p>
            <a:pPr>
              <a:buClr>
                <a:schemeClr val="accent2">
                  <a:lumMod val="75000"/>
                </a:schemeClr>
              </a:buClr>
              <a:buFont typeface="Wingdings" pitchFamily="2" charset="2"/>
              <a:buChar char="§"/>
              <a:defRPr/>
            </a:pPr>
            <a:r>
              <a:rPr lang="en-US" dirty="0" smtClean="0"/>
              <a:t>Medical</a:t>
            </a:r>
          </a:p>
          <a:p>
            <a:pPr>
              <a:buClr>
                <a:schemeClr val="accent2">
                  <a:lumMod val="75000"/>
                </a:schemeClr>
              </a:buClr>
              <a:buFont typeface="Wingdings" pitchFamily="2" charset="2"/>
              <a:buChar char="§"/>
              <a:defRPr/>
            </a:pPr>
            <a:r>
              <a:rPr lang="en-US" dirty="0" smtClean="0"/>
              <a:t>Childcare</a:t>
            </a:r>
          </a:p>
          <a:p>
            <a:pPr>
              <a:buClr>
                <a:schemeClr val="accent2">
                  <a:lumMod val="75000"/>
                </a:schemeClr>
              </a:buClr>
              <a:buFont typeface="Wingdings" pitchFamily="2" charset="2"/>
              <a:buChar char="§"/>
              <a:defRPr/>
            </a:pPr>
            <a:r>
              <a:rPr lang="en-US" dirty="0" smtClean="0"/>
              <a:t>Spousal Support</a:t>
            </a:r>
          </a:p>
        </p:txBody>
      </p:sp>
      <p:sp>
        <p:nvSpPr>
          <p:cNvPr id="29699"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49CCCDD6-9BE3-4E92-9FF2-3CABC99090E1}" type="slidenum">
              <a:rPr lang="en-US" sz="1000"/>
              <a:pPr algn="r" eaLnBrk="1" hangingPunct="1"/>
              <a:t>24</a:t>
            </a:fld>
            <a:endParaRPr lang="en-US" sz="1000" dirty="0"/>
          </a:p>
        </p:txBody>
      </p:sp>
      <p:sp>
        <p:nvSpPr>
          <p:cNvPr id="29700" name="TextBox 3"/>
          <p:cNvSpPr txBox="1">
            <a:spLocks noChangeArrowheads="1"/>
          </p:cNvSpPr>
          <p:nvPr/>
        </p:nvSpPr>
        <p:spPr bwMode="auto">
          <a:xfrm>
            <a:off x="76200" y="457200"/>
            <a:ext cx="4191000" cy="584200"/>
          </a:xfrm>
          <a:prstGeom prst="rect">
            <a:avLst/>
          </a:prstGeom>
          <a:noFill/>
          <a:ln w="9525">
            <a:noFill/>
            <a:miter lim="800000"/>
            <a:headEnd/>
            <a:tailEnd/>
          </a:ln>
        </p:spPr>
        <p:txBody>
          <a:bodyPr>
            <a:spAutoFit/>
          </a:bodyPr>
          <a:lstStyle/>
          <a:p>
            <a:r>
              <a:rPr lang="en-US" sz="3200" dirty="0"/>
              <a:t>ENFORCEMENT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p:nvPr>
        </p:nvSpPr>
        <p:spPr/>
        <p:txBody>
          <a:bodyPr/>
          <a:lstStyle/>
          <a:p>
            <a:pPr>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r>
              <a:rPr lang="en-US" dirty="0" smtClean="0"/>
              <a:t>Determined by Language in the Order</a:t>
            </a:r>
          </a:p>
          <a:p>
            <a:pPr>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r>
              <a:rPr lang="en-US" dirty="0" smtClean="0"/>
              <a:t>Premium Limit</a:t>
            </a:r>
          </a:p>
          <a:p>
            <a:pPr>
              <a:buClr>
                <a:schemeClr val="accent2">
                  <a:lumMod val="75000"/>
                </a:schemeClr>
              </a:buClr>
              <a:buNone/>
              <a:defRPr/>
            </a:pPr>
            <a:endParaRPr lang="en-US" dirty="0" smtClean="0"/>
          </a:p>
        </p:txBody>
      </p:sp>
      <p:sp>
        <p:nvSpPr>
          <p:cNvPr id="30723"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32CAF633-5F8A-4BF4-A641-6DDADACC44C9}" type="slidenum">
              <a:rPr lang="en-US" sz="1000"/>
              <a:pPr algn="r" eaLnBrk="1" hangingPunct="1"/>
              <a:t>25</a:t>
            </a:fld>
            <a:endParaRPr lang="en-US" sz="1000" dirty="0"/>
          </a:p>
        </p:txBody>
      </p:sp>
      <p:sp>
        <p:nvSpPr>
          <p:cNvPr id="30724" name="TextBox 3"/>
          <p:cNvSpPr txBox="1">
            <a:spLocks noChangeArrowheads="1"/>
          </p:cNvSpPr>
          <p:nvPr/>
        </p:nvSpPr>
        <p:spPr bwMode="auto">
          <a:xfrm>
            <a:off x="76200" y="457200"/>
            <a:ext cx="4191000" cy="584200"/>
          </a:xfrm>
          <a:prstGeom prst="rect">
            <a:avLst/>
          </a:prstGeom>
          <a:noFill/>
          <a:ln w="9525">
            <a:noFill/>
            <a:miter lim="800000"/>
            <a:headEnd/>
            <a:tailEnd/>
          </a:ln>
        </p:spPr>
        <p:txBody>
          <a:bodyPr>
            <a:spAutoFit/>
          </a:bodyPr>
          <a:lstStyle/>
          <a:p>
            <a:r>
              <a:rPr lang="en-US" sz="3200" dirty="0"/>
              <a:t>MEDICAL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WAGES</a:t>
            </a:r>
          </a:p>
          <a:p>
            <a:pPr lvl="1" eaLnBrk="1" hangingPunct="1">
              <a:defRPr/>
            </a:pPr>
            <a:endParaRPr lang="en-US" sz="1000" dirty="0" smtClean="0"/>
          </a:p>
          <a:p>
            <a:pPr lvl="1" eaLnBrk="1" hangingPunct="1">
              <a:defRPr/>
            </a:pPr>
            <a:r>
              <a:rPr lang="en-US" dirty="0" smtClean="0"/>
              <a:t>Income Withholding For Support</a:t>
            </a:r>
          </a:p>
          <a:p>
            <a:pPr lvl="1" eaLnBrk="1" hangingPunct="1">
              <a:defRPr/>
            </a:pPr>
            <a:endParaRPr lang="en-US" sz="1000" dirty="0" smtClean="0"/>
          </a:p>
          <a:p>
            <a:pPr lvl="1" eaLnBrk="1" hangingPunct="1">
              <a:defRPr/>
            </a:pPr>
            <a:r>
              <a:rPr lang="en-US" dirty="0" smtClean="0"/>
              <a:t>Voluntary Wage Assignment</a:t>
            </a:r>
          </a:p>
          <a:p>
            <a:pPr lvl="1" indent="0" eaLnBrk="1" hangingPunct="1">
              <a:buFont typeface="Arial" charset="0"/>
              <a:buNone/>
              <a:defRPr/>
            </a:pPr>
            <a:endParaRPr lang="en-US" dirty="0" smtClean="0"/>
          </a:p>
          <a:p>
            <a:pPr indent="0" eaLnBrk="1" hangingPunct="1">
              <a:buFont typeface="Arial" charset="0"/>
              <a:buNone/>
              <a:defRPr/>
            </a:pPr>
            <a:r>
              <a:rPr lang="en-US" sz="2800" dirty="0" smtClean="0"/>
              <a:t>*Federal Law requires us to send a withholding order to an employer if the NCP is employed. </a:t>
            </a:r>
          </a:p>
          <a:p>
            <a:pPr>
              <a:defRPr/>
            </a:pPr>
            <a:endParaRPr lang="en-US" dirty="0"/>
          </a:p>
        </p:txBody>
      </p:sp>
      <p:sp>
        <p:nvSpPr>
          <p:cNvPr id="31747" name="TextBox 4"/>
          <p:cNvSpPr txBox="1">
            <a:spLocks noChangeArrowheads="1"/>
          </p:cNvSpPr>
          <p:nvPr/>
        </p:nvSpPr>
        <p:spPr bwMode="auto">
          <a:xfrm>
            <a:off x="76200" y="457200"/>
            <a:ext cx="4953000" cy="584200"/>
          </a:xfrm>
          <a:prstGeom prst="rect">
            <a:avLst/>
          </a:prstGeom>
          <a:noFill/>
          <a:ln w="9525">
            <a:noFill/>
            <a:miter lim="800000"/>
            <a:headEnd/>
            <a:tailEnd/>
          </a:ln>
        </p:spPr>
        <p:txBody>
          <a:bodyPr>
            <a:spAutoFit/>
          </a:bodyPr>
          <a:lstStyle/>
          <a:p>
            <a:r>
              <a:rPr lang="en-US" sz="3200" dirty="0"/>
              <a:t>RECURRING INCOME</a:t>
            </a:r>
          </a:p>
        </p:txBody>
      </p:sp>
      <p:sp>
        <p:nvSpPr>
          <p:cNvPr id="31748"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732D7C12-C734-40C2-B716-DB04D5261969}" type="slidenum">
              <a:rPr lang="en-US" sz="1000"/>
              <a:pPr algn="r" eaLnBrk="1" hangingPunct="1"/>
              <a:t>26</a:t>
            </a:fld>
            <a:endParaRPr lang="en-US" sz="1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dirty="0" smtClean="0"/>
          </a:p>
          <a:p>
            <a:pPr eaLnBrk="1" hangingPunct="1">
              <a:buClr>
                <a:schemeClr val="accent2">
                  <a:lumMod val="75000"/>
                </a:schemeClr>
              </a:buClr>
              <a:buFont typeface="Wingdings" pitchFamily="2" charset="2"/>
              <a:buChar char="§"/>
              <a:defRPr/>
            </a:pPr>
            <a:r>
              <a:rPr lang="en-US" dirty="0" smtClean="0"/>
              <a:t>Labor &amp; Industries</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Unemployment Compensation</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DFAS – Military Garnishments</a:t>
            </a:r>
          </a:p>
          <a:p>
            <a:pPr>
              <a:defRPr/>
            </a:pPr>
            <a:endParaRPr lang="en-US" dirty="0"/>
          </a:p>
        </p:txBody>
      </p:sp>
      <p:sp>
        <p:nvSpPr>
          <p:cNvPr id="32771" name="TextBox 4"/>
          <p:cNvSpPr txBox="1">
            <a:spLocks noChangeArrowheads="1"/>
          </p:cNvSpPr>
          <p:nvPr/>
        </p:nvSpPr>
        <p:spPr bwMode="auto">
          <a:xfrm>
            <a:off x="76200" y="457200"/>
            <a:ext cx="4953000" cy="584200"/>
          </a:xfrm>
          <a:prstGeom prst="rect">
            <a:avLst/>
          </a:prstGeom>
          <a:noFill/>
          <a:ln w="9525">
            <a:noFill/>
            <a:miter lim="800000"/>
            <a:headEnd/>
            <a:tailEnd/>
          </a:ln>
        </p:spPr>
        <p:txBody>
          <a:bodyPr>
            <a:spAutoFit/>
          </a:bodyPr>
          <a:lstStyle/>
          <a:p>
            <a:r>
              <a:rPr lang="en-US" sz="3200" dirty="0"/>
              <a:t>RECURRING INCOME</a:t>
            </a:r>
          </a:p>
        </p:txBody>
      </p:sp>
      <p:sp>
        <p:nvSpPr>
          <p:cNvPr id="3277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7BE2F091-7568-45CB-B55B-CC5A6E5F41B3}" type="slidenum">
              <a:rPr lang="en-US" sz="1000"/>
              <a:pPr algn="r" eaLnBrk="1" hangingPunct="1"/>
              <a:t>27</a:t>
            </a:fld>
            <a:endParaRPr lang="en-US" sz="1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Department of Veterans Affairs</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Employee Retirement</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Title II Social Security Benefits</a:t>
            </a:r>
          </a:p>
          <a:p>
            <a:pPr lvl="1" eaLnBrk="1" hangingPunct="1">
              <a:defRPr/>
            </a:pPr>
            <a:r>
              <a:rPr lang="en-US" dirty="0" smtClean="0"/>
              <a:t>We do give credit for dependent benefits paid to the custodian of the children</a:t>
            </a:r>
          </a:p>
          <a:p>
            <a:pPr>
              <a:defRPr/>
            </a:pPr>
            <a:endParaRPr lang="en-US" dirty="0"/>
          </a:p>
        </p:txBody>
      </p:sp>
      <p:sp>
        <p:nvSpPr>
          <p:cNvPr id="33795" name="TextBox 4"/>
          <p:cNvSpPr txBox="1">
            <a:spLocks noChangeArrowheads="1"/>
          </p:cNvSpPr>
          <p:nvPr/>
        </p:nvSpPr>
        <p:spPr bwMode="auto">
          <a:xfrm>
            <a:off x="76200" y="457200"/>
            <a:ext cx="4953000" cy="584200"/>
          </a:xfrm>
          <a:prstGeom prst="rect">
            <a:avLst/>
          </a:prstGeom>
          <a:noFill/>
          <a:ln w="9525">
            <a:noFill/>
            <a:miter lim="800000"/>
            <a:headEnd/>
            <a:tailEnd/>
          </a:ln>
        </p:spPr>
        <p:txBody>
          <a:bodyPr>
            <a:spAutoFit/>
          </a:bodyPr>
          <a:lstStyle/>
          <a:p>
            <a:r>
              <a:rPr lang="en-US" sz="3200" dirty="0"/>
              <a:t>RECURRING INCOME</a:t>
            </a:r>
          </a:p>
        </p:txBody>
      </p:sp>
      <p:sp>
        <p:nvSpPr>
          <p:cNvPr id="33796"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28768079-97DE-4CE6-8F5E-292975DEADDF}" type="slidenum">
              <a:rPr lang="en-US" sz="1000"/>
              <a:pPr algn="r" eaLnBrk="1" hangingPunct="1"/>
              <a:t>28</a:t>
            </a:fld>
            <a:endParaRPr lang="en-US" sz="1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801AA347-099E-42DC-A452-3D17399297D0}" type="slidenum">
              <a:rPr lang="en-US" smtClean="0"/>
              <a:pPr/>
              <a:t>2</a:t>
            </a:fld>
            <a:endParaRPr lang="en-US" dirty="0" smtClean="0"/>
          </a:p>
        </p:txBody>
      </p:sp>
      <p:sp>
        <p:nvSpPr>
          <p:cNvPr id="8195" name="Rectangle 2"/>
          <p:cNvSpPr>
            <a:spLocks noGrp="1" noChangeArrowheads="1"/>
          </p:cNvSpPr>
          <p:nvPr>
            <p:ph type="title"/>
          </p:nvPr>
        </p:nvSpPr>
        <p:spPr/>
        <p:txBody>
          <a:bodyPr/>
          <a:lstStyle/>
          <a:p>
            <a:pPr algn="ctr" eaLnBrk="1" hangingPunct="1"/>
            <a:r>
              <a:rPr lang="en-US" dirty="0" smtClean="0"/>
              <a:t>Why is DCS Involved?</a:t>
            </a:r>
          </a:p>
        </p:txBody>
      </p:sp>
      <p:sp>
        <p:nvSpPr>
          <p:cNvPr id="159747" name="Rectangle 3"/>
          <p:cNvSpPr>
            <a:spLocks noGrp="1" noChangeArrowheads="1"/>
          </p:cNvSpPr>
          <p:nvPr>
            <p:ph type="body" idx="1"/>
          </p:nvPr>
        </p:nvSpPr>
        <p:spPr>
          <a:xfrm>
            <a:off x="3429000" y="2590800"/>
            <a:ext cx="5486400" cy="3657600"/>
          </a:xfrm>
        </p:spPr>
        <p:txBody>
          <a:bodyPr/>
          <a:lstStyle/>
          <a:p>
            <a:pPr eaLnBrk="1" hangingPunct="1">
              <a:buClr>
                <a:schemeClr val="accent2">
                  <a:lumMod val="75000"/>
                </a:schemeClr>
              </a:buClr>
              <a:buFont typeface="Wingdings" pitchFamily="2" charset="2"/>
              <a:buChar char="§"/>
              <a:defRPr/>
            </a:pPr>
            <a:r>
              <a:rPr lang="en-US" dirty="0" smtClean="0"/>
              <a:t>Federal Mandate</a:t>
            </a:r>
          </a:p>
          <a:p>
            <a:pPr eaLnBrk="1" hangingPunct="1">
              <a:buClr>
                <a:schemeClr val="accent2">
                  <a:lumMod val="75000"/>
                </a:schemeClr>
              </a:buClr>
              <a:buFont typeface="Wingdings" pitchFamily="2" charset="2"/>
              <a:buChar char="§"/>
              <a:defRPr/>
            </a:pPr>
            <a:r>
              <a:rPr lang="en-US" dirty="0" smtClean="0"/>
              <a:t>State Law</a:t>
            </a:r>
          </a:p>
          <a:p>
            <a:pPr eaLnBrk="1" hangingPunct="1">
              <a:buClr>
                <a:schemeClr val="accent2">
                  <a:lumMod val="75000"/>
                </a:schemeClr>
              </a:buClr>
              <a:buFont typeface="Wingdings" pitchFamily="2" charset="2"/>
              <a:buChar char="§"/>
              <a:defRPr/>
            </a:pPr>
            <a:r>
              <a:rPr lang="en-US" dirty="0" smtClean="0"/>
              <a:t>Welfare Reform</a:t>
            </a:r>
          </a:p>
          <a:p>
            <a:pPr eaLnBrk="1" hangingPunct="1">
              <a:buClr>
                <a:schemeClr val="accent2">
                  <a:lumMod val="75000"/>
                </a:schemeClr>
              </a:buClr>
              <a:buFont typeface="Wingdings" pitchFamily="2" charset="2"/>
              <a:buChar char="§"/>
              <a:defRPr/>
            </a:pPr>
            <a:r>
              <a:rPr lang="en-US" dirty="0" smtClean="0"/>
              <a:t>Reduce Tax Burden</a:t>
            </a:r>
          </a:p>
          <a:p>
            <a:pPr eaLnBrk="1" hangingPunct="1">
              <a:buClr>
                <a:schemeClr val="accent2">
                  <a:lumMod val="75000"/>
                </a:schemeClr>
              </a:buClr>
              <a:buFont typeface="Wingdings" pitchFamily="2" charset="2"/>
              <a:buChar char="§"/>
              <a:defRPr/>
            </a:pPr>
            <a:r>
              <a:rPr lang="en-US" dirty="0" smtClean="0"/>
              <a:t>Self Sufficiency</a:t>
            </a:r>
          </a:p>
        </p:txBody>
      </p:sp>
      <p:pic>
        <p:nvPicPr>
          <p:cNvPr id="8197" name="Picture 4" descr="MCj02292390000[1]"/>
          <p:cNvPicPr>
            <a:picLocks noChangeAspect="1" noChangeArrowheads="1"/>
          </p:cNvPicPr>
          <p:nvPr/>
        </p:nvPicPr>
        <p:blipFill>
          <a:blip r:embed="rId3" cstate="print"/>
          <a:srcRect/>
          <a:stretch>
            <a:fillRect/>
          </a:stretch>
        </p:blipFill>
        <p:spPr bwMode="auto">
          <a:xfrm>
            <a:off x="762000" y="3048000"/>
            <a:ext cx="2208213"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Bank Account Order to Withhold &amp; Deliver</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County Liens to secure debt</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Department of Corrections Inmate Accounts</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County Jail Inmate Accounts</a:t>
            </a:r>
          </a:p>
          <a:p>
            <a:pPr>
              <a:defRPr/>
            </a:pPr>
            <a:endParaRPr lang="en-US" dirty="0"/>
          </a:p>
        </p:txBody>
      </p:sp>
      <p:sp>
        <p:nvSpPr>
          <p:cNvPr id="34819" name="TextBox 4"/>
          <p:cNvSpPr txBox="1">
            <a:spLocks noChangeArrowheads="1"/>
          </p:cNvSpPr>
          <p:nvPr/>
        </p:nvSpPr>
        <p:spPr bwMode="auto">
          <a:xfrm>
            <a:off x="152400" y="304800"/>
            <a:ext cx="4953000" cy="1077913"/>
          </a:xfrm>
          <a:prstGeom prst="rect">
            <a:avLst/>
          </a:prstGeom>
          <a:noFill/>
          <a:ln w="9525">
            <a:noFill/>
            <a:miter lim="800000"/>
            <a:headEnd/>
            <a:tailEnd/>
          </a:ln>
        </p:spPr>
        <p:txBody>
          <a:bodyPr>
            <a:spAutoFit/>
          </a:bodyPr>
          <a:lstStyle/>
          <a:p>
            <a:r>
              <a:rPr lang="en-US" sz="3200" dirty="0"/>
              <a:t>NON-RECURRING INCOME</a:t>
            </a:r>
          </a:p>
        </p:txBody>
      </p:sp>
      <p:sp>
        <p:nvSpPr>
          <p:cNvPr id="34820"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94A5249C-ADC2-4327-8A4E-2FB1689AA044}" type="slidenum">
              <a:rPr lang="en-US" sz="1000"/>
              <a:pPr algn="r" eaLnBrk="1" hangingPunct="1"/>
              <a:t>29</a:t>
            </a:fld>
            <a:endParaRPr lang="en-US" sz="1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1600200"/>
            <a:ext cx="8305800" cy="5105400"/>
          </a:xfrm>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IRS Certification</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Alaska Permanent Fund Dividend</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Department of Revenue – Unclaimed Property</a:t>
            </a:r>
          </a:p>
          <a:p>
            <a:pPr eaLnBrk="1" hangingPunct="1">
              <a:buClr>
                <a:schemeClr val="accent2">
                  <a:lumMod val="75000"/>
                </a:schemeClr>
              </a:buClr>
              <a:buFont typeface="Wingdings" pitchFamily="2" charset="2"/>
              <a:buChar char="§"/>
              <a:defRPr/>
            </a:pPr>
            <a:r>
              <a:rPr lang="en-US" dirty="0" smtClean="0"/>
              <a:t>Trust Fund Attachment</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Legal Settlement Attachment</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Lottery Winnings</a:t>
            </a:r>
          </a:p>
          <a:p>
            <a:pPr>
              <a:defRPr/>
            </a:pPr>
            <a:endParaRPr lang="en-US" dirty="0"/>
          </a:p>
        </p:txBody>
      </p:sp>
      <p:sp>
        <p:nvSpPr>
          <p:cNvPr id="35843" name="TextBox 4"/>
          <p:cNvSpPr txBox="1">
            <a:spLocks noChangeArrowheads="1"/>
          </p:cNvSpPr>
          <p:nvPr/>
        </p:nvSpPr>
        <p:spPr bwMode="auto">
          <a:xfrm>
            <a:off x="152400" y="304800"/>
            <a:ext cx="4953000" cy="1077913"/>
          </a:xfrm>
          <a:prstGeom prst="rect">
            <a:avLst/>
          </a:prstGeom>
          <a:noFill/>
          <a:ln w="9525">
            <a:noFill/>
            <a:miter lim="800000"/>
            <a:headEnd/>
            <a:tailEnd/>
          </a:ln>
        </p:spPr>
        <p:txBody>
          <a:bodyPr>
            <a:spAutoFit/>
          </a:bodyPr>
          <a:lstStyle/>
          <a:p>
            <a:r>
              <a:rPr lang="en-US" sz="3200" dirty="0"/>
              <a:t>NON-RECURRING INCOME</a:t>
            </a:r>
          </a:p>
        </p:txBody>
      </p:sp>
      <p:sp>
        <p:nvSpPr>
          <p:cNvPr id="35844"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249A3F6E-3B78-48DC-AAD6-8E56FA78BE94}" type="slidenum">
              <a:rPr lang="en-US" sz="1000"/>
              <a:pPr algn="r" eaLnBrk="1" hangingPunct="1"/>
              <a:t>30</a:t>
            </a:fld>
            <a:endParaRPr lang="en-US" sz="1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License Certification</a:t>
            </a:r>
          </a:p>
          <a:p>
            <a:pPr lvl="1" eaLnBrk="1" hangingPunct="1">
              <a:buClr>
                <a:schemeClr val="accent2">
                  <a:lumMod val="75000"/>
                </a:schemeClr>
              </a:buClr>
              <a:buFont typeface="Wingdings" pitchFamily="2" charset="2"/>
              <a:buChar char="§"/>
              <a:defRPr/>
            </a:pPr>
            <a:r>
              <a:rPr lang="en-US" dirty="0" smtClean="0"/>
              <a:t>Driver’s, Hunting, Fishing, International, Professional, Occupational</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Credit Bureau Reporting</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Contempt</a:t>
            </a:r>
          </a:p>
          <a:p>
            <a:pPr>
              <a:defRPr/>
            </a:pPr>
            <a:endParaRPr lang="en-US" dirty="0"/>
          </a:p>
        </p:txBody>
      </p:sp>
      <p:sp>
        <p:nvSpPr>
          <p:cNvPr id="37891" name="TextBox 4"/>
          <p:cNvSpPr txBox="1">
            <a:spLocks noChangeArrowheads="1"/>
          </p:cNvSpPr>
          <p:nvPr/>
        </p:nvSpPr>
        <p:spPr bwMode="auto">
          <a:xfrm>
            <a:off x="152400" y="406400"/>
            <a:ext cx="4953000" cy="584200"/>
          </a:xfrm>
          <a:prstGeom prst="rect">
            <a:avLst/>
          </a:prstGeom>
          <a:noFill/>
          <a:ln w="9525">
            <a:noFill/>
            <a:miter lim="800000"/>
            <a:headEnd/>
            <a:tailEnd/>
          </a:ln>
        </p:spPr>
        <p:txBody>
          <a:bodyPr>
            <a:spAutoFit/>
          </a:bodyPr>
          <a:lstStyle/>
          <a:p>
            <a:r>
              <a:rPr lang="en-US" sz="3200" dirty="0"/>
              <a:t>OTHER ACTIONS</a:t>
            </a:r>
          </a:p>
        </p:txBody>
      </p:sp>
      <p:sp>
        <p:nvSpPr>
          <p:cNvPr id="3789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FF4F90A5-081F-4378-8714-0CC5D0ED6CD5}" type="slidenum">
              <a:rPr lang="en-US" sz="1000"/>
              <a:pPr algn="r" eaLnBrk="1" hangingPunct="1"/>
              <a:t>31</a:t>
            </a:fld>
            <a:endParaRPr lang="en-US" sz="1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Most Wanted Website</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Interstate</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Federal Judicial Prosecution</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Security Bonds</a:t>
            </a:r>
          </a:p>
          <a:p>
            <a:pPr>
              <a:defRPr/>
            </a:pPr>
            <a:endParaRPr lang="en-US" dirty="0"/>
          </a:p>
        </p:txBody>
      </p:sp>
      <p:sp>
        <p:nvSpPr>
          <p:cNvPr id="38915" name="TextBox 4"/>
          <p:cNvSpPr txBox="1">
            <a:spLocks noChangeArrowheads="1"/>
          </p:cNvSpPr>
          <p:nvPr/>
        </p:nvSpPr>
        <p:spPr bwMode="auto">
          <a:xfrm>
            <a:off x="152400" y="406400"/>
            <a:ext cx="4953000" cy="584200"/>
          </a:xfrm>
          <a:prstGeom prst="rect">
            <a:avLst/>
          </a:prstGeom>
          <a:noFill/>
          <a:ln w="9525">
            <a:noFill/>
            <a:miter lim="800000"/>
            <a:headEnd/>
            <a:tailEnd/>
          </a:ln>
        </p:spPr>
        <p:txBody>
          <a:bodyPr>
            <a:spAutoFit/>
          </a:bodyPr>
          <a:lstStyle/>
          <a:p>
            <a:r>
              <a:rPr lang="en-US" sz="3200" dirty="0"/>
              <a:t>OTHER ACTIONS</a:t>
            </a:r>
          </a:p>
        </p:txBody>
      </p:sp>
      <p:sp>
        <p:nvSpPr>
          <p:cNvPr id="38916"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096E6FD6-0D09-4D85-8DC1-325C89A3FFC8}" type="slidenum">
              <a:rPr lang="en-US" sz="1000"/>
              <a:pPr algn="r" eaLnBrk="1" hangingPunct="1"/>
              <a:t>32</a:t>
            </a:fld>
            <a:endParaRPr lang="en-US" sz="1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Employer Non-Compliance</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Estate Claim</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FCNS – Federal Criminal Non-Support</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PSOC –Project Save Our Children</a:t>
            </a:r>
          </a:p>
          <a:p>
            <a:pPr lvl="1" eaLnBrk="1" hangingPunct="1">
              <a:defRPr/>
            </a:pPr>
            <a:r>
              <a:rPr lang="en-US" dirty="0" smtClean="0"/>
              <a:t>Provides preliminary investigation to increase conviction under FCNS</a:t>
            </a:r>
          </a:p>
          <a:p>
            <a:pPr>
              <a:defRPr/>
            </a:pPr>
            <a:endParaRPr lang="en-US" dirty="0"/>
          </a:p>
        </p:txBody>
      </p:sp>
      <p:sp>
        <p:nvSpPr>
          <p:cNvPr id="39939" name="TextBox 4"/>
          <p:cNvSpPr txBox="1">
            <a:spLocks noChangeArrowheads="1"/>
          </p:cNvSpPr>
          <p:nvPr/>
        </p:nvSpPr>
        <p:spPr bwMode="auto">
          <a:xfrm>
            <a:off x="152400" y="406400"/>
            <a:ext cx="4953000" cy="584200"/>
          </a:xfrm>
          <a:prstGeom prst="rect">
            <a:avLst/>
          </a:prstGeom>
          <a:noFill/>
          <a:ln w="9525">
            <a:noFill/>
            <a:miter lim="800000"/>
            <a:headEnd/>
            <a:tailEnd/>
          </a:ln>
        </p:spPr>
        <p:txBody>
          <a:bodyPr>
            <a:spAutoFit/>
          </a:bodyPr>
          <a:lstStyle/>
          <a:p>
            <a:r>
              <a:rPr lang="en-US" sz="3200" dirty="0"/>
              <a:t>OTHER ACTIONS</a:t>
            </a:r>
          </a:p>
        </p:txBody>
      </p:sp>
      <p:sp>
        <p:nvSpPr>
          <p:cNvPr id="39940"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6DD320F5-CC97-4E7B-86FB-141D03E5167B}" type="slidenum">
              <a:rPr lang="en-US" sz="1000"/>
              <a:pPr algn="r" eaLnBrk="1" hangingPunct="1"/>
              <a:t>33</a:t>
            </a:fld>
            <a:endParaRPr lang="en-US" sz="1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eaLnBrk="1" hangingPunct="1">
              <a:defRPr/>
            </a:pPr>
            <a:endParaRPr lang="en-US" sz="1000" dirty="0" smtClean="0"/>
          </a:p>
          <a:p>
            <a:pPr eaLnBrk="1" hangingPunct="1">
              <a:buClr>
                <a:schemeClr val="accent2">
                  <a:lumMod val="75000"/>
                </a:schemeClr>
              </a:buClr>
              <a:buFont typeface="Wingdings" pitchFamily="2" charset="2"/>
              <a:buChar char="§"/>
              <a:defRPr/>
            </a:pPr>
            <a:r>
              <a:rPr lang="en-US" dirty="0" smtClean="0"/>
              <a:t>Federal Offset Program</a:t>
            </a:r>
          </a:p>
          <a:p>
            <a:pPr lvl="1" eaLnBrk="1" hangingPunct="1">
              <a:defRPr/>
            </a:pPr>
            <a:endParaRPr lang="en-US" sz="1000" dirty="0" smtClean="0"/>
          </a:p>
          <a:p>
            <a:pPr lvl="1" eaLnBrk="1" hangingPunct="1">
              <a:defRPr/>
            </a:pPr>
            <a:r>
              <a:rPr lang="en-US" dirty="0" smtClean="0"/>
              <a:t>IRS Returns</a:t>
            </a:r>
          </a:p>
          <a:p>
            <a:pPr lvl="1" eaLnBrk="1" hangingPunct="1">
              <a:defRPr/>
            </a:pPr>
            <a:r>
              <a:rPr lang="en-US" dirty="0" smtClean="0"/>
              <a:t>Passports</a:t>
            </a:r>
          </a:p>
          <a:p>
            <a:pPr lvl="1" eaLnBrk="1" hangingPunct="1">
              <a:defRPr/>
            </a:pPr>
            <a:r>
              <a:rPr lang="en-US" dirty="0" smtClean="0"/>
              <a:t>Federal Employee Travel Reimbursement</a:t>
            </a:r>
          </a:p>
          <a:p>
            <a:pPr lvl="1" eaLnBrk="1" hangingPunct="1">
              <a:defRPr/>
            </a:pPr>
            <a:r>
              <a:rPr lang="en-US" dirty="0" smtClean="0"/>
              <a:t>FIDM – Federal Institution Data Match</a:t>
            </a:r>
          </a:p>
          <a:p>
            <a:pPr lvl="2" eaLnBrk="1" hangingPunct="1">
              <a:defRPr/>
            </a:pPr>
            <a:r>
              <a:rPr lang="en-US" dirty="0" smtClean="0"/>
              <a:t>Bank Accounts &amp; Other Assets</a:t>
            </a:r>
          </a:p>
          <a:p>
            <a:pPr>
              <a:defRPr/>
            </a:pPr>
            <a:endParaRPr lang="en-US" dirty="0"/>
          </a:p>
        </p:txBody>
      </p:sp>
      <p:sp>
        <p:nvSpPr>
          <p:cNvPr id="40963" name="TextBox 4"/>
          <p:cNvSpPr txBox="1">
            <a:spLocks noChangeArrowheads="1"/>
          </p:cNvSpPr>
          <p:nvPr/>
        </p:nvSpPr>
        <p:spPr bwMode="auto">
          <a:xfrm>
            <a:off x="152400" y="406400"/>
            <a:ext cx="4953000" cy="584200"/>
          </a:xfrm>
          <a:prstGeom prst="rect">
            <a:avLst/>
          </a:prstGeom>
          <a:noFill/>
          <a:ln w="9525">
            <a:noFill/>
            <a:miter lim="800000"/>
            <a:headEnd/>
            <a:tailEnd/>
          </a:ln>
        </p:spPr>
        <p:txBody>
          <a:bodyPr>
            <a:spAutoFit/>
          </a:bodyPr>
          <a:lstStyle/>
          <a:p>
            <a:r>
              <a:rPr lang="en-US" sz="3200" dirty="0"/>
              <a:t>OTHER ACTIONS</a:t>
            </a:r>
          </a:p>
        </p:txBody>
      </p:sp>
      <p:sp>
        <p:nvSpPr>
          <p:cNvPr id="40964"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461881A8-7F72-429C-9588-2024334DA690}" type="slidenum">
              <a:rPr lang="en-US" sz="1000"/>
              <a:pPr algn="r" eaLnBrk="1" hangingPunct="1"/>
              <a:t>34</a:t>
            </a:fld>
            <a:endParaRPr lang="en-US" sz="1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buFontTx/>
              <a:buNone/>
              <a:defRPr/>
            </a:pPr>
            <a:endParaRPr lang="en-US" dirty="0" smtClean="0"/>
          </a:p>
          <a:p>
            <a:pPr>
              <a:buClr>
                <a:schemeClr val="accent2">
                  <a:lumMod val="75000"/>
                </a:schemeClr>
              </a:buClr>
              <a:buFont typeface="Wingdings" pitchFamily="2" charset="2"/>
              <a:buChar char="§"/>
              <a:defRPr/>
            </a:pPr>
            <a:r>
              <a:rPr lang="en-US" dirty="0" smtClean="0"/>
              <a:t>Washington Law:</a:t>
            </a:r>
          </a:p>
          <a:p>
            <a:pPr>
              <a:buClr>
                <a:schemeClr val="accent2">
                  <a:lumMod val="75000"/>
                </a:schemeClr>
              </a:buClr>
              <a:buFont typeface="Wingdings" pitchFamily="2" charset="2"/>
              <a:buChar char="§"/>
              <a:defRPr/>
            </a:pPr>
            <a:endParaRPr lang="en-US" sz="1200" dirty="0" smtClean="0"/>
          </a:p>
          <a:p>
            <a:pPr lvl="1">
              <a:buClr>
                <a:schemeClr val="accent2">
                  <a:lumMod val="75000"/>
                </a:schemeClr>
              </a:buClr>
              <a:buFont typeface="Wingdings" pitchFamily="2" charset="2"/>
              <a:buChar char="§"/>
              <a:defRPr/>
            </a:pPr>
            <a:r>
              <a:rPr lang="en-US" dirty="0" smtClean="0"/>
              <a:t>50% Limit on Net</a:t>
            </a:r>
          </a:p>
          <a:p>
            <a:pPr lvl="1">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r>
              <a:rPr lang="en-US" dirty="0" smtClean="0"/>
              <a:t>Out of State Employers</a:t>
            </a:r>
          </a:p>
          <a:p>
            <a:pPr>
              <a:buClr>
                <a:schemeClr val="accent2">
                  <a:lumMod val="75000"/>
                </a:schemeClr>
              </a:buClr>
              <a:buFont typeface="Wingdings" pitchFamily="2" charset="2"/>
              <a:buChar char="§"/>
              <a:defRPr/>
            </a:pPr>
            <a:endParaRPr lang="en-US" sz="1200" dirty="0" smtClean="0"/>
          </a:p>
          <a:p>
            <a:pPr lvl="1">
              <a:buClr>
                <a:schemeClr val="accent2">
                  <a:lumMod val="75000"/>
                </a:schemeClr>
              </a:buClr>
              <a:buFont typeface="Wingdings" pitchFamily="2" charset="2"/>
              <a:buChar char="§"/>
              <a:defRPr/>
            </a:pPr>
            <a:r>
              <a:rPr lang="en-US" dirty="0" smtClean="0"/>
              <a:t>Follow Laws of State They Operate In</a:t>
            </a:r>
          </a:p>
          <a:p>
            <a:pPr lvl="1">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endParaRPr lang="en-US" dirty="0" smtClean="0"/>
          </a:p>
        </p:txBody>
      </p:sp>
      <p:sp>
        <p:nvSpPr>
          <p:cNvPr id="41987" name="TextBox 4"/>
          <p:cNvSpPr txBox="1">
            <a:spLocks noChangeArrowheads="1"/>
          </p:cNvSpPr>
          <p:nvPr/>
        </p:nvSpPr>
        <p:spPr bwMode="auto">
          <a:xfrm>
            <a:off x="76200" y="457200"/>
            <a:ext cx="4953000" cy="584200"/>
          </a:xfrm>
          <a:prstGeom prst="rect">
            <a:avLst/>
          </a:prstGeom>
          <a:noFill/>
          <a:ln w="9525">
            <a:noFill/>
            <a:miter lim="800000"/>
            <a:headEnd/>
            <a:tailEnd/>
          </a:ln>
        </p:spPr>
        <p:txBody>
          <a:bodyPr>
            <a:spAutoFit/>
          </a:bodyPr>
          <a:lstStyle/>
          <a:p>
            <a:r>
              <a:rPr lang="en-US" sz="3200" dirty="0"/>
              <a:t>LIMITATIONS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dirty="0" smtClean="0"/>
          </a:p>
          <a:p>
            <a:pPr algn="ctr">
              <a:buFontTx/>
              <a:buNone/>
              <a:defRPr/>
            </a:pPr>
            <a:r>
              <a:rPr lang="en-US" b="1" dirty="0" smtClean="0"/>
              <a:t>PASS THROUGH</a:t>
            </a:r>
          </a:p>
          <a:p>
            <a:pPr algn="ctr">
              <a:buFontTx/>
              <a:buNone/>
              <a:defRPr/>
            </a:pPr>
            <a:endParaRPr lang="en-US" sz="1800" b="1" dirty="0" smtClean="0"/>
          </a:p>
          <a:p>
            <a:pPr>
              <a:buClr>
                <a:schemeClr val="accent2">
                  <a:lumMod val="75000"/>
                </a:schemeClr>
              </a:buClr>
              <a:buFont typeface="Wingdings" pitchFamily="2" charset="2"/>
              <a:buChar char="§"/>
              <a:defRPr/>
            </a:pPr>
            <a:r>
              <a:rPr lang="en-US" dirty="0" smtClean="0"/>
              <a:t>Looks at the Family Unit</a:t>
            </a:r>
          </a:p>
          <a:p>
            <a:pPr>
              <a:buClr>
                <a:schemeClr val="accent2">
                  <a:lumMod val="75000"/>
                </a:schemeClr>
              </a:buClr>
              <a:buFont typeface="Wingdings" pitchFamily="2" charset="2"/>
              <a:buChar char="§"/>
              <a:defRPr/>
            </a:pPr>
            <a:r>
              <a:rPr lang="en-US" dirty="0" smtClean="0"/>
              <a:t>Pass Through Payment</a:t>
            </a:r>
          </a:p>
          <a:p>
            <a:pPr lvl="1">
              <a:buClr>
                <a:schemeClr val="accent2">
                  <a:lumMod val="75000"/>
                </a:schemeClr>
              </a:buClr>
              <a:buFont typeface="Wingdings" pitchFamily="2" charset="2"/>
              <a:buChar char="§"/>
              <a:defRPr/>
            </a:pPr>
            <a:r>
              <a:rPr lang="en-US" dirty="0" smtClean="0"/>
              <a:t>First has to be paid by NCP</a:t>
            </a:r>
          </a:p>
          <a:p>
            <a:pPr lvl="2">
              <a:buClr>
                <a:schemeClr val="accent2">
                  <a:lumMod val="75000"/>
                </a:schemeClr>
              </a:buClr>
              <a:buFont typeface="Wingdings" pitchFamily="2" charset="2"/>
              <a:buChar char="§"/>
              <a:defRPr/>
            </a:pPr>
            <a:r>
              <a:rPr lang="en-US" dirty="0" smtClean="0"/>
              <a:t>$100 for 1 child in household</a:t>
            </a:r>
          </a:p>
          <a:p>
            <a:pPr lvl="2">
              <a:buClr>
                <a:schemeClr val="accent2">
                  <a:lumMod val="75000"/>
                </a:schemeClr>
              </a:buClr>
              <a:buFont typeface="Wingdings" pitchFamily="2" charset="2"/>
              <a:buChar char="§"/>
              <a:defRPr/>
            </a:pPr>
            <a:r>
              <a:rPr lang="en-US" dirty="0" smtClean="0"/>
              <a:t>$200 for 2 or more children in household</a:t>
            </a:r>
          </a:p>
          <a:p>
            <a:pPr>
              <a:buClr>
                <a:schemeClr val="accent2">
                  <a:lumMod val="75000"/>
                </a:schemeClr>
              </a:buClr>
              <a:buFont typeface="Wingdings" pitchFamily="2" charset="2"/>
              <a:buChar char="§"/>
              <a:defRPr/>
            </a:pPr>
            <a:r>
              <a:rPr lang="en-US" dirty="0" smtClean="0"/>
              <a:t>May affect Medical or Food Stamps Grant</a:t>
            </a:r>
          </a:p>
          <a:p>
            <a:pPr lvl="2">
              <a:buClr>
                <a:schemeClr val="accent2">
                  <a:lumMod val="75000"/>
                </a:schemeClr>
              </a:buClr>
              <a:buFont typeface="Wingdings" pitchFamily="2" charset="2"/>
              <a:buChar char="§"/>
              <a:defRPr/>
            </a:pPr>
            <a:endParaRPr lang="en-US" dirty="0" smtClean="0"/>
          </a:p>
          <a:p>
            <a:pPr lvl="1">
              <a:buClr>
                <a:schemeClr val="accent2">
                  <a:lumMod val="75000"/>
                </a:schemeClr>
              </a:buClr>
              <a:buFont typeface="Wingdings" pitchFamily="2" charset="2"/>
              <a:buChar char="§"/>
              <a:defRPr/>
            </a:pPr>
            <a:endParaRPr lang="en-US" dirty="0" smtClean="0"/>
          </a:p>
          <a:p>
            <a:pPr>
              <a:buClr>
                <a:schemeClr val="accent2">
                  <a:lumMod val="75000"/>
                </a:schemeClr>
              </a:buClr>
              <a:buFont typeface="Wingdings" pitchFamily="2" charset="2"/>
              <a:buChar char="§"/>
              <a:defRPr/>
            </a:pPr>
            <a:endParaRPr lang="en-US" dirty="0" smtClean="0"/>
          </a:p>
        </p:txBody>
      </p:sp>
      <p:sp>
        <p:nvSpPr>
          <p:cNvPr id="43011" name="TextBox 4"/>
          <p:cNvSpPr txBox="1">
            <a:spLocks noChangeArrowheads="1"/>
          </p:cNvSpPr>
          <p:nvPr/>
        </p:nvSpPr>
        <p:spPr bwMode="auto">
          <a:xfrm>
            <a:off x="76200" y="457200"/>
            <a:ext cx="4953000" cy="584200"/>
          </a:xfrm>
          <a:prstGeom prst="rect">
            <a:avLst/>
          </a:prstGeom>
          <a:noFill/>
          <a:ln w="9525">
            <a:noFill/>
            <a:miter lim="800000"/>
            <a:headEnd/>
            <a:tailEnd/>
          </a:ln>
        </p:spPr>
        <p:txBody>
          <a:bodyPr>
            <a:spAutoFit/>
          </a:bodyPr>
          <a:lstStyle/>
          <a:p>
            <a:endParaRPr lang="en-US" sz="3200" dirty="0"/>
          </a:p>
        </p:txBody>
      </p:sp>
      <p:sp>
        <p:nvSpPr>
          <p:cNvPr id="5" name="Rectangle 4"/>
          <p:cNvSpPr/>
          <p:nvPr/>
        </p:nvSpPr>
        <p:spPr>
          <a:xfrm rot="1465699">
            <a:off x="-1974792" y="2904418"/>
            <a:ext cx="12101869" cy="1569660"/>
          </a:xfrm>
          <a:prstGeom prst="rect">
            <a:avLst/>
          </a:prstGeom>
          <a:noFill/>
          <a:effectLst>
            <a:outerShdw blurRad="50800" dist="50800" dir="5400000" algn="ctr" rotWithShape="0">
              <a:srgbClr val="000000">
                <a:alpha val="56000"/>
              </a:srgbClr>
            </a:outerShdw>
          </a:effectLst>
        </p:spPr>
        <p:txBody>
          <a:bodyPr wrap="square" lIns="91440" tIns="45720" rIns="91440" bIns="45720">
            <a:spAutoFit/>
          </a:bodyPr>
          <a:lstStyle/>
          <a:p>
            <a:pPr algn="ctr"/>
            <a:r>
              <a:rPr lang="en-US" sz="9600" b="1" spc="200" dirty="0" smtClean="0">
                <a:ln w="29210">
                  <a:solidFill>
                    <a:schemeClr val="accent3">
                      <a:tint val="10000"/>
                    </a:schemeClr>
                  </a:solidFill>
                </a:ln>
                <a:solidFill>
                  <a:srgbClr val="FF0000"/>
                </a:solidFill>
                <a:effectLst>
                  <a:innerShdw blurRad="50800" dist="50800" dir="8100000">
                    <a:srgbClr val="7D7D7D">
                      <a:alpha val="73000"/>
                    </a:srgbClr>
                  </a:innerShdw>
                </a:effectLst>
              </a:rPr>
              <a:t>SUSPENDED</a:t>
            </a:r>
            <a:endParaRPr lang="en-US" sz="9600" b="1" spc="200" dirty="0">
              <a:ln w="29210">
                <a:solidFill>
                  <a:schemeClr val="accent3">
                    <a:tint val="10000"/>
                  </a:schemeClr>
                </a:solidFill>
              </a:ln>
              <a:solidFill>
                <a:srgbClr val="FF0000"/>
              </a:solidFill>
              <a:effectLst>
                <a:innerShdw blurRad="50800" dist="50800" dir="8100000">
                  <a:srgbClr val="7D7D7D">
                    <a:alpha val="73000"/>
                  </a:srgbClr>
                </a:inn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p:nvPr>
        </p:nvSpPr>
        <p:spPr/>
        <p:txBody>
          <a:bodyPr/>
          <a:lstStyle/>
          <a:p>
            <a:pPr>
              <a:buFontTx/>
              <a:buNone/>
            </a:pPr>
            <a:endParaRPr lang="en-US" dirty="0" smtClean="0"/>
          </a:p>
          <a:p>
            <a:pPr algn="ctr">
              <a:buFontTx/>
              <a:buNone/>
            </a:pPr>
            <a:r>
              <a:rPr lang="en-US" b="1" dirty="0" smtClean="0"/>
              <a:t>STATUTE OF LIMITATIONS</a:t>
            </a:r>
          </a:p>
          <a:p>
            <a:pPr algn="ctr">
              <a:buFontTx/>
              <a:buNone/>
            </a:pPr>
            <a:r>
              <a:rPr lang="en-US" dirty="0" smtClean="0"/>
              <a:t>Applied based on law of the issuing or enforcing state. We may apply whichever law preserves the debt the longest.</a:t>
            </a:r>
          </a:p>
          <a:p>
            <a:pPr algn="ctr">
              <a:buFontTx/>
              <a:buNone/>
            </a:pPr>
            <a:endParaRPr lang="en-US" dirty="0" smtClean="0"/>
          </a:p>
          <a:p>
            <a:pPr algn="ctr">
              <a:buFontTx/>
              <a:buNone/>
            </a:pPr>
            <a:r>
              <a:rPr lang="en-US" dirty="0" smtClean="0"/>
              <a:t>The statute can be waived by the NCP</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p:nvPr>
        </p:nvSpPr>
        <p:spPr/>
        <p:txBody>
          <a:bodyPr/>
          <a:lstStyle/>
          <a:p>
            <a:pPr>
              <a:buFontTx/>
              <a:buNone/>
            </a:pPr>
            <a:endParaRPr lang="en-US" dirty="0" smtClean="0"/>
          </a:p>
          <a:p>
            <a:pPr algn="ctr">
              <a:buFontTx/>
              <a:buNone/>
            </a:pPr>
            <a:r>
              <a:rPr lang="en-US" sz="3600" b="1" dirty="0" smtClean="0"/>
              <a:t>MODIFICATIONS</a:t>
            </a:r>
          </a:p>
          <a:p>
            <a:pPr algn="ctr">
              <a:buFontTx/>
              <a:buNone/>
            </a:pPr>
            <a:r>
              <a:rPr lang="en-US" dirty="0" smtClean="0"/>
              <a:t>Changing a Child Support Order</a:t>
            </a:r>
          </a:p>
          <a:p>
            <a:pPr algn="ctr">
              <a:buFontTx/>
              <a:buNone/>
            </a:pPr>
            <a:endParaRPr lang="en-US" sz="2800" dirty="0" smtClean="0"/>
          </a:p>
          <a:p>
            <a:pPr algn="ctr">
              <a:buFontTx/>
              <a:buNone/>
            </a:pPr>
            <a:r>
              <a:rPr lang="en-US" sz="2800" dirty="0" smtClean="0"/>
              <a:t> </a:t>
            </a:r>
            <a:r>
              <a:rPr lang="en-US" sz="2400" b="1" dirty="0" smtClean="0"/>
              <a:t>RCW 26.09.070: </a:t>
            </a:r>
          </a:p>
          <a:p>
            <a:pPr algn="ctr">
              <a:buNone/>
            </a:pPr>
            <a:r>
              <a:rPr lang="en-US" sz="2400" b="1" dirty="0" smtClean="0"/>
              <a:t>Modification of decree for maintenance or support, property disposition — Termination of maintenance obligation and child support — Grounds.</a:t>
            </a:r>
          </a:p>
          <a:p>
            <a:pPr algn="ctr">
              <a:buFontTx/>
              <a:buNone/>
            </a:pPr>
            <a:endParaRPr lang="en-US" sz="2800" dirty="0" smtClean="0"/>
          </a:p>
        </p:txBody>
      </p:sp>
      <p:sp>
        <p:nvSpPr>
          <p:cNvPr id="47107"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355033DF-9E63-448B-9318-07F627ED80EA}" type="slidenum">
              <a:rPr lang="en-US" sz="1000"/>
              <a:pPr algn="r" eaLnBrk="1" hangingPunct="1"/>
              <a:t>38</a:t>
            </a:fld>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152400" y="1600200"/>
            <a:ext cx="8763000" cy="4800600"/>
          </a:xfrm>
        </p:spPr>
        <p:txBody>
          <a:bodyPr/>
          <a:lstStyle/>
          <a:p>
            <a:pPr algn="ctr">
              <a:buFontTx/>
              <a:buNone/>
              <a:defRPr/>
            </a:pPr>
            <a:endParaRPr lang="en-US" sz="1000" b="1" dirty="0" smtClean="0">
              <a:effectLst>
                <a:outerShdw blurRad="38100" dist="38100" dir="2700000" algn="tl">
                  <a:srgbClr val="000000">
                    <a:alpha val="43137"/>
                  </a:srgbClr>
                </a:outerShdw>
              </a:effectLst>
            </a:endParaRPr>
          </a:p>
          <a:p>
            <a:pPr algn="ctr">
              <a:buFontTx/>
              <a:buNone/>
              <a:defRPr/>
            </a:pPr>
            <a:r>
              <a:rPr lang="en-US" sz="2800" b="1" dirty="0" smtClean="0"/>
              <a:t>Policy:  The Division of Child Support (DCS)</a:t>
            </a:r>
          </a:p>
          <a:p>
            <a:pPr algn="ctr">
              <a:buFontTx/>
              <a:buNone/>
              <a:defRPr/>
            </a:pPr>
            <a:r>
              <a:rPr lang="en-US" sz="2800" b="1" dirty="0" smtClean="0"/>
              <a:t>Opens a IV-D case upon receipt of:</a:t>
            </a:r>
          </a:p>
          <a:p>
            <a:pPr algn="ctr">
              <a:buFontTx/>
              <a:buNone/>
              <a:defRPr/>
            </a:pPr>
            <a:endParaRPr lang="en-US" sz="2000" b="1" dirty="0" smtClean="0">
              <a:effectLst>
                <a:outerShdw blurRad="38100" dist="38100" dir="2700000" algn="tl">
                  <a:srgbClr val="000000">
                    <a:alpha val="43137"/>
                  </a:srgbClr>
                </a:outerShdw>
              </a:effectLst>
            </a:endParaRPr>
          </a:p>
          <a:p>
            <a:pPr>
              <a:buClr>
                <a:schemeClr val="accent2">
                  <a:lumMod val="75000"/>
                </a:schemeClr>
              </a:buClr>
              <a:buFont typeface="Wingdings" pitchFamily="2" charset="2"/>
              <a:buChar char="§"/>
              <a:defRPr/>
            </a:pPr>
            <a:r>
              <a:rPr lang="en-US" sz="2800" dirty="0" smtClean="0"/>
              <a:t>An application from either Parent or Custodian of Child.</a:t>
            </a:r>
          </a:p>
          <a:p>
            <a:pPr>
              <a:buClr>
                <a:schemeClr val="accent2">
                  <a:lumMod val="75000"/>
                </a:schemeClr>
              </a:buClr>
              <a:buFont typeface="Wingdings" pitchFamily="2" charset="2"/>
              <a:buChar char="§"/>
              <a:defRPr/>
            </a:pPr>
            <a:endParaRPr lang="en-US" sz="1000" dirty="0" smtClean="0"/>
          </a:p>
          <a:p>
            <a:pPr>
              <a:buClr>
                <a:schemeClr val="accent2">
                  <a:lumMod val="75000"/>
                </a:schemeClr>
              </a:buClr>
              <a:buFont typeface="Wingdings" pitchFamily="2" charset="2"/>
              <a:buChar char="§"/>
              <a:defRPr/>
            </a:pPr>
            <a:r>
              <a:rPr lang="en-US" sz="2800" dirty="0" smtClean="0"/>
              <a:t>An Electronic Referral from the State 4A Program. </a:t>
            </a:r>
          </a:p>
          <a:p>
            <a:pPr>
              <a:buFontTx/>
              <a:buNone/>
              <a:defRPr/>
            </a:pPr>
            <a:r>
              <a:rPr lang="en-US" sz="2800" dirty="0" smtClean="0"/>
              <a:t>   </a:t>
            </a:r>
            <a:r>
              <a:rPr lang="en-US" sz="2000" dirty="0" smtClean="0"/>
              <a:t>Generated upon completing a new application or eligibility review for TANF or Medical Assistance. </a:t>
            </a:r>
          </a:p>
          <a:p>
            <a:pPr>
              <a:buFontTx/>
              <a:buNone/>
              <a:defRPr/>
            </a:pPr>
            <a:endParaRPr lang="en-US" sz="2000" dirty="0" smtClean="0"/>
          </a:p>
          <a:p>
            <a:pPr>
              <a:buFontTx/>
              <a:buNone/>
              <a:defRPr/>
            </a:pPr>
            <a:r>
              <a:rPr lang="en-US" sz="1800" dirty="0" smtClean="0"/>
              <a:t>       </a:t>
            </a:r>
            <a:endParaRPr lang="en-US" sz="2800" dirty="0" smtClean="0"/>
          </a:p>
        </p:txBody>
      </p:sp>
      <p:sp>
        <p:nvSpPr>
          <p:cNvPr id="9219" name="Slide Number Placeholder 4"/>
          <p:cNvSpPr>
            <a:spLocks noGrp="1"/>
          </p:cNvSpPr>
          <p:nvPr>
            <p:ph type="sldNum" sz="quarter" idx="4294967295"/>
          </p:nvPr>
        </p:nvSpPr>
        <p:spPr>
          <a:noFill/>
        </p:spPr>
        <p:txBody>
          <a:bodyPr/>
          <a:lstStyle/>
          <a:p>
            <a:fld id="{5F20D69B-BD8A-4877-893C-070B1A4855B4}" type="slidenum">
              <a:rPr lang="en-US" smtClean="0"/>
              <a:pPr/>
              <a:t>3</a:t>
            </a:fld>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algn="ctr">
              <a:buFontTx/>
              <a:buNone/>
              <a:defRPr/>
            </a:pPr>
            <a:r>
              <a:rPr lang="en-US" b="1" dirty="0" smtClean="0"/>
              <a:t>Reasons to Modify a Child Support Order</a:t>
            </a:r>
          </a:p>
          <a:p>
            <a:pPr algn="ctr">
              <a:buFontTx/>
              <a:buNone/>
              <a:defRPr/>
            </a:pPr>
            <a:endParaRPr lang="en-US" sz="800" b="1" dirty="0" smtClean="0"/>
          </a:p>
          <a:p>
            <a:pPr algn="ctr">
              <a:buFontTx/>
              <a:buNone/>
              <a:defRPr/>
            </a:pPr>
            <a:endParaRPr lang="en-US" sz="2000" dirty="0" smtClean="0"/>
          </a:p>
          <a:p>
            <a:pPr eaLnBrk="1" hangingPunct="1">
              <a:buClr>
                <a:schemeClr val="accent2">
                  <a:lumMod val="75000"/>
                </a:schemeClr>
              </a:buClr>
              <a:buFont typeface="Wingdings" pitchFamily="2" charset="2"/>
              <a:buChar char="§"/>
              <a:defRPr/>
            </a:pPr>
            <a:r>
              <a:rPr lang="en-US" dirty="0" smtClean="0"/>
              <a:t>Change in income of either party to the order</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Change in family composition</a:t>
            </a:r>
          </a:p>
          <a:p>
            <a:pPr eaLnBrk="1" hangingPunct="1">
              <a:buClr>
                <a:schemeClr val="accent2">
                  <a:lumMod val="75000"/>
                </a:schemeClr>
              </a:buClr>
              <a:buFont typeface="Wingdings" pitchFamily="2" charset="2"/>
              <a:buChar char="§"/>
              <a:defRPr/>
            </a:pPr>
            <a:endParaRPr lang="en-US" sz="1000" dirty="0" smtClean="0"/>
          </a:p>
          <a:p>
            <a:pPr eaLnBrk="1" hangingPunct="1">
              <a:buClr>
                <a:schemeClr val="accent2">
                  <a:lumMod val="75000"/>
                </a:schemeClr>
              </a:buClr>
              <a:buFont typeface="Wingdings" pitchFamily="2" charset="2"/>
              <a:buChar char="§"/>
              <a:defRPr/>
            </a:pPr>
            <a:r>
              <a:rPr lang="en-US" dirty="0" smtClean="0"/>
              <a:t>Medical provisions</a:t>
            </a:r>
          </a:p>
          <a:p>
            <a:pPr algn="ctr">
              <a:buFontTx/>
              <a:buNone/>
              <a:defRPr/>
            </a:pPr>
            <a:endParaRPr lang="en-US" sz="2800" b="1" dirty="0" smtClean="0"/>
          </a:p>
          <a:p>
            <a:pPr>
              <a:buFontTx/>
              <a:buNone/>
              <a:defRPr/>
            </a:pPr>
            <a:endParaRPr lang="en-US" sz="2400" dirty="0" smtClean="0"/>
          </a:p>
        </p:txBody>
      </p:sp>
      <p:sp>
        <p:nvSpPr>
          <p:cNvPr id="55299"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55300"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ABBDF1CA-961F-4FB6-9D40-5142203B74D6}" type="slidenum">
              <a:rPr lang="en-US" sz="1000"/>
              <a:pPr algn="r" eaLnBrk="1" hangingPunct="1"/>
              <a:t>39</a:t>
            </a:fld>
            <a:endParaRPr lang="en-US" sz="1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algn="ctr">
              <a:buFontTx/>
              <a:buNone/>
              <a:defRPr/>
            </a:pPr>
            <a:r>
              <a:rPr lang="en-US" sz="2800" b="1" dirty="0" smtClean="0"/>
              <a:t>Who Can Petition for Modification?</a:t>
            </a:r>
          </a:p>
          <a:p>
            <a:pPr algn="ctr">
              <a:buFontTx/>
              <a:buNone/>
              <a:defRPr/>
            </a:pPr>
            <a:endParaRPr lang="en-US" sz="2800" b="1" dirty="0" smtClean="0"/>
          </a:p>
          <a:p>
            <a:pPr eaLnBrk="1" hangingPunct="1">
              <a:buClr>
                <a:schemeClr val="accent2">
                  <a:lumMod val="75000"/>
                </a:schemeClr>
              </a:buClr>
              <a:buFont typeface="Wingdings" pitchFamily="2" charset="2"/>
              <a:buChar char="§"/>
              <a:defRPr/>
            </a:pPr>
            <a:r>
              <a:rPr lang="en-US" sz="2800" dirty="0" smtClean="0"/>
              <a:t>Noncustodial Parent, Custodial Parent or Custodian may petition for modification at any time.</a:t>
            </a:r>
          </a:p>
          <a:p>
            <a:pPr eaLnBrk="1" hangingPunct="1">
              <a:buClr>
                <a:schemeClr val="accent2">
                  <a:lumMod val="75000"/>
                </a:schemeClr>
              </a:buClr>
              <a:buFont typeface="Wingdings" pitchFamily="2" charset="2"/>
              <a:buChar char="§"/>
              <a:defRPr/>
            </a:pPr>
            <a:r>
              <a:rPr lang="en-US" sz="2800" dirty="0" smtClean="0">
                <a:solidFill>
                  <a:schemeClr val="accent4"/>
                </a:solidFill>
              </a:rPr>
              <a:t>Mandatory DCS review of TANF and Tribal TANF cases every 35 months for modification.</a:t>
            </a:r>
          </a:p>
          <a:p>
            <a:pPr eaLnBrk="1" hangingPunct="1">
              <a:buClr>
                <a:schemeClr val="accent2">
                  <a:lumMod val="75000"/>
                </a:schemeClr>
              </a:buClr>
              <a:buFont typeface="Wingdings" pitchFamily="2" charset="2"/>
              <a:buChar char="§"/>
              <a:defRPr/>
            </a:pPr>
            <a:r>
              <a:rPr lang="en-US" sz="2800" dirty="0" smtClean="0">
                <a:solidFill>
                  <a:schemeClr val="accent4"/>
                </a:solidFill>
              </a:rPr>
              <a:t>Cases are reviewed for specific criteria before referring for modification.</a:t>
            </a:r>
          </a:p>
          <a:p>
            <a:pPr>
              <a:buFontTx/>
              <a:buNone/>
              <a:defRPr/>
            </a:pPr>
            <a:endParaRPr lang="en-US" sz="2400" dirty="0" smtClean="0"/>
          </a:p>
        </p:txBody>
      </p:sp>
      <p:sp>
        <p:nvSpPr>
          <p:cNvPr id="49155"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49156"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DB963B93-A0FA-4D5E-A948-2697E90CD7E0}" type="slidenum">
              <a:rPr lang="en-US" sz="1000"/>
              <a:pPr algn="r" eaLnBrk="1" hangingPunct="1"/>
              <a:t>40</a:t>
            </a:fld>
            <a:endParaRPr lang="en-US" sz="1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p:nvPr>
        </p:nvSpPr>
        <p:spPr>
          <a:xfrm>
            <a:off x="0" y="1600200"/>
            <a:ext cx="8686800" cy="4648200"/>
          </a:xfrm>
        </p:spPr>
        <p:txBody>
          <a:bodyPr/>
          <a:lstStyle/>
          <a:p>
            <a:pPr algn="ctr">
              <a:buFontTx/>
              <a:buNone/>
            </a:pPr>
            <a:endParaRPr lang="en-US" sz="1000" b="1" dirty="0" smtClean="0"/>
          </a:p>
          <a:p>
            <a:pPr algn="ctr">
              <a:buFontTx/>
              <a:buNone/>
            </a:pPr>
            <a:r>
              <a:rPr lang="en-US" b="1" dirty="0" smtClean="0">
                <a:solidFill>
                  <a:schemeClr val="accent4"/>
                </a:solidFill>
              </a:rPr>
              <a:t>Modification Procedures</a:t>
            </a:r>
            <a:endParaRPr lang="en-US" sz="2400" dirty="0" smtClean="0">
              <a:solidFill>
                <a:schemeClr val="accent4"/>
              </a:solidFill>
            </a:endParaRPr>
          </a:p>
          <a:p>
            <a:pPr marL="1714500" lvl="3" indent="-457200" algn="ctr">
              <a:buFont typeface="Wingdings" pitchFamily="2" charset="2"/>
              <a:buChar char="§"/>
            </a:pPr>
            <a:endParaRPr lang="en-US" sz="1200" dirty="0" smtClean="0">
              <a:solidFill>
                <a:schemeClr val="accent4"/>
              </a:solidFill>
            </a:endParaRPr>
          </a:p>
          <a:p>
            <a:pPr marL="1771650" lvl="3" indent="-514350" eaLnBrk="1" hangingPunct="1">
              <a:buFont typeface="Wingdings" pitchFamily="2" charset="2"/>
              <a:buChar char="§"/>
            </a:pPr>
            <a:r>
              <a:rPr lang="en-US" sz="2400" dirty="0" smtClean="0">
                <a:solidFill>
                  <a:schemeClr val="accent4"/>
                </a:solidFill>
              </a:rPr>
              <a:t>Administrative Orders are modified through DCS and the Office of Administrative Hearings</a:t>
            </a:r>
          </a:p>
          <a:p>
            <a:pPr marL="1771650" lvl="3" indent="-514350" eaLnBrk="1" hangingPunct="1">
              <a:buFont typeface="Wingdings" pitchFamily="2" charset="2"/>
              <a:buChar char="§"/>
            </a:pPr>
            <a:r>
              <a:rPr lang="en-US" sz="2400" dirty="0" smtClean="0">
                <a:solidFill>
                  <a:schemeClr val="accent4"/>
                </a:solidFill>
              </a:rPr>
              <a:t>Court Orders are modified through Superior Court when referred by DCS.</a:t>
            </a:r>
          </a:p>
          <a:p>
            <a:pPr marL="1771650" lvl="3" indent="-514350" eaLnBrk="1" hangingPunct="1">
              <a:buFont typeface="Wingdings" pitchFamily="2" charset="2"/>
              <a:buChar char="§"/>
            </a:pPr>
            <a:r>
              <a:rPr lang="en-US" sz="2400" dirty="0" smtClean="0">
                <a:solidFill>
                  <a:schemeClr val="accent4"/>
                </a:solidFill>
              </a:rPr>
              <a:t>Court Orders are modified through the Family Court Facilitator when petitioned by parties on the order.</a:t>
            </a:r>
          </a:p>
          <a:p>
            <a:pPr>
              <a:buFontTx/>
              <a:buNone/>
            </a:pPr>
            <a:endParaRPr lang="en-US" sz="2400" dirty="0" smtClean="0">
              <a:solidFill>
                <a:schemeClr val="accent4"/>
              </a:solidFill>
            </a:endParaRPr>
          </a:p>
        </p:txBody>
      </p:sp>
      <p:sp>
        <p:nvSpPr>
          <p:cNvPr id="48131"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4813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4A7C8B8E-0682-4C7D-8C17-8BE62B07AB83}" type="slidenum">
              <a:rPr lang="en-US" sz="1000"/>
              <a:pPr algn="r" eaLnBrk="1" hangingPunct="1"/>
              <a:t>41</a:t>
            </a:fld>
            <a:endParaRPr lang="en-US" sz="1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p:nvPr>
        </p:nvSpPr>
        <p:spPr>
          <a:xfrm>
            <a:off x="0" y="1600200"/>
            <a:ext cx="8686800" cy="4648200"/>
          </a:xfrm>
        </p:spPr>
        <p:txBody>
          <a:bodyPr/>
          <a:lstStyle/>
          <a:p>
            <a:pPr algn="ctr">
              <a:buFontTx/>
              <a:buNone/>
            </a:pPr>
            <a:endParaRPr lang="en-US" sz="1000" b="1" dirty="0" smtClean="0"/>
          </a:p>
          <a:p>
            <a:pPr algn="ctr">
              <a:buFontTx/>
              <a:buNone/>
            </a:pPr>
            <a:r>
              <a:rPr lang="en-US" b="1" dirty="0" smtClean="0">
                <a:solidFill>
                  <a:schemeClr val="accent4"/>
                </a:solidFill>
              </a:rPr>
              <a:t>Modification Procedures</a:t>
            </a:r>
            <a:endParaRPr lang="en-US" sz="2400" dirty="0" smtClean="0">
              <a:solidFill>
                <a:schemeClr val="accent4"/>
              </a:solidFill>
            </a:endParaRPr>
          </a:p>
          <a:p>
            <a:pPr marL="2228850" lvl="4" indent="-514350" eaLnBrk="1" hangingPunct="1">
              <a:buNone/>
            </a:pPr>
            <a:endParaRPr lang="en-US" sz="1200" dirty="0" smtClean="0">
              <a:solidFill>
                <a:schemeClr val="accent4"/>
              </a:solidFill>
            </a:endParaRPr>
          </a:p>
          <a:p>
            <a:pPr marL="2228850" lvl="4" indent="-514350" eaLnBrk="1" hangingPunct="1">
              <a:buFont typeface="Wingdings" pitchFamily="2" charset="2"/>
              <a:buChar char="§"/>
            </a:pPr>
            <a:r>
              <a:rPr lang="en-US" sz="2400" dirty="0" smtClean="0">
                <a:solidFill>
                  <a:schemeClr val="accent4"/>
                </a:solidFill>
              </a:rPr>
              <a:t>Parties can hire an Attorney to proceed with a modification.</a:t>
            </a:r>
          </a:p>
          <a:p>
            <a:pPr marL="2228850" lvl="4" indent="-514350" eaLnBrk="1" hangingPunct="1">
              <a:buFont typeface="Wingdings" pitchFamily="2" charset="2"/>
              <a:buChar char="§"/>
            </a:pPr>
            <a:r>
              <a:rPr lang="en-US" sz="2400" dirty="0" smtClean="0">
                <a:solidFill>
                  <a:schemeClr val="accent4"/>
                </a:solidFill>
              </a:rPr>
              <a:t>Tribal Orders are modified through the Tribal Court.</a:t>
            </a:r>
          </a:p>
          <a:p>
            <a:pPr marL="2228850" lvl="4" indent="-514350" eaLnBrk="1" hangingPunct="1">
              <a:buFont typeface="Wingdings" pitchFamily="2" charset="2"/>
              <a:buChar char="§"/>
            </a:pPr>
            <a:r>
              <a:rPr lang="en-US" sz="2400" dirty="0" smtClean="0">
                <a:solidFill>
                  <a:schemeClr val="accent4"/>
                </a:solidFill>
              </a:rPr>
              <a:t>Intergovernmental Cases follow a matrix for proceeding with a modification. The location of the Noncustodial Parent, Custodial Parent and the Order determine where the modification will be referred.</a:t>
            </a:r>
          </a:p>
          <a:p>
            <a:pPr marL="2228850" lvl="4" indent="-514350" eaLnBrk="1" hangingPunct="1">
              <a:buFont typeface="Wingdings" pitchFamily="2" charset="2"/>
              <a:buChar char="§"/>
            </a:pPr>
            <a:endParaRPr lang="en-US" sz="2400" dirty="0" smtClean="0">
              <a:solidFill>
                <a:srgbClr val="C00000"/>
              </a:solidFill>
            </a:endParaRPr>
          </a:p>
          <a:p>
            <a:pPr>
              <a:buFont typeface="Wingdings" pitchFamily="2" charset="2"/>
              <a:buChar char="§"/>
            </a:pPr>
            <a:endParaRPr lang="en-US" sz="2400" dirty="0" smtClean="0"/>
          </a:p>
        </p:txBody>
      </p:sp>
      <p:sp>
        <p:nvSpPr>
          <p:cNvPr id="48131"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4813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4A7C8B8E-0682-4C7D-8C17-8BE62B07AB83}" type="slidenum">
              <a:rPr lang="en-US" sz="1000"/>
              <a:pPr algn="r" eaLnBrk="1" hangingPunct="1"/>
              <a:t>42</a:t>
            </a:fld>
            <a:endParaRPr lang="en-US" sz="1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p:nvPr>
        </p:nvSpPr>
        <p:spPr>
          <a:xfrm>
            <a:off x="0" y="1600200"/>
            <a:ext cx="8686800" cy="4648200"/>
          </a:xfrm>
        </p:spPr>
        <p:txBody>
          <a:bodyPr/>
          <a:lstStyle/>
          <a:p>
            <a:pPr algn="ctr">
              <a:buFontTx/>
              <a:buNone/>
            </a:pPr>
            <a:endParaRPr lang="en-US" sz="1000" b="1" dirty="0" smtClean="0"/>
          </a:p>
          <a:p>
            <a:pPr algn="ctr">
              <a:buFontTx/>
              <a:buNone/>
            </a:pPr>
            <a:r>
              <a:rPr lang="en-US" b="1" dirty="0" smtClean="0">
                <a:solidFill>
                  <a:schemeClr val="accent4"/>
                </a:solidFill>
              </a:rPr>
              <a:t>Modification Criteria</a:t>
            </a:r>
            <a:endParaRPr lang="en-US" sz="2400" dirty="0" smtClean="0">
              <a:solidFill>
                <a:schemeClr val="accent4"/>
              </a:solidFill>
            </a:endParaRPr>
          </a:p>
          <a:p>
            <a:pPr marL="2228850" lvl="4" indent="-514350" eaLnBrk="1" hangingPunct="1">
              <a:buNone/>
            </a:pPr>
            <a:endParaRPr lang="en-US" sz="1200" dirty="0" smtClean="0">
              <a:solidFill>
                <a:schemeClr val="accent4"/>
              </a:solidFill>
            </a:endParaRPr>
          </a:p>
          <a:p>
            <a:pPr marL="2228850" lvl="4" indent="-514350" eaLnBrk="1" hangingPunct="1">
              <a:buFont typeface="Wingdings" pitchFamily="2" charset="2"/>
              <a:buChar char="§"/>
            </a:pPr>
            <a:r>
              <a:rPr lang="en-US" sz="2400" dirty="0" smtClean="0">
                <a:solidFill>
                  <a:schemeClr val="accent4"/>
                </a:solidFill>
              </a:rPr>
              <a:t>Mandatory review of TANF and Tribal TANF cases every 3 years.</a:t>
            </a:r>
          </a:p>
          <a:p>
            <a:pPr marL="2228850" lvl="4" indent="-514350" eaLnBrk="1" hangingPunct="1">
              <a:buFont typeface="Wingdings" pitchFamily="2" charset="2"/>
              <a:buChar char="§"/>
            </a:pPr>
            <a:r>
              <a:rPr lang="en-US" sz="2400" dirty="0" smtClean="0">
                <a:solidFill>
                  <a:schemeClr val="accent4"/>
                </a:solidFill>
              </a:rPr>
              <a:t>DCS must have locate of parties. </a:t>
            </a:r>
          </a:p>
          <a:p>
            <a:pPr marL="2228850" lvl="4" indent="-514350" eaLnBrk="1" hangingPunct="1">
              <a:buFont typeface="Wingdings" pitchFamily="2" charset="2"/>
              <a:buChar char="§"/>
            </a:pPr>
            <a:r>
              <a:rPr lang="en-US" sz="2400" dirty="0" smtClean="0">
                <a:solidFill>
                  <a:schemeClr val="accent4"/>
                </a:solidFill>
              </a:rPr>
              <a:t>The Transfer Payment must either increase or decrease by $100 per month; 25% of the original Transfer Payment; AND by $2400 over the life of the Order.</a:t>
            </a:r>
          </a:p>
          <a:p>
            <a:pPr marL="2228850" lvl="4" indent="-514350" eaLnBrk="1" hangingPunct="1">
              <a:buNone/>
            </a:pPr>
            <a:endParaRPr lang="en-US" sz="2400" dirty="0" smtClean="0">
              <a:solidFill>
                <a:srgbClr val="C00000"/>
              </a:solidFill>
            </a:endParaRPr>
          </a:p>
          <a:p>
            <a:pPr>
              <a:buFont typeface="Wingdings" pitchFamily="2" charset="2"/>
              <a:buChar char="§"/>
            </a:pPr>
            <a:endParaRPr lang="en-US" sz="2400" dirty="0" smtClean="0"/>
          </a:p>
        </p:txBody>
      </p:sp>
      <p:sp>
        <p:nvSpPr>
          <p:cNvPr id="48131"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4813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4A7C8B8E-0682-4C7D-8C17-8BE62B07AB83}" type="slidenum">
              <a:rPr lang="en-US" sz="1000"/>
              <a:pPr algn="r" eaLnBrk="1" hangingPunct="1"/>
              <a:t>43</a:t>
            </a:fld>
            <a:endParaRPr lang="en-US" sz="1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p:cNvSpPr>
            <a:spLocks noGrp="1"/>
          </p:cNvSpPr>
          <p:nvPr>
            <p:ph/>
          </p:nvPr>
        </p:nvSpPr>
        <p:spPr>
          <a:xfrm>
            <a:off x="228600" y="1600200"/>
            <a:ext cx="8686800" cy="4648200"/>
          </a:xfrm>
        </p:spPr>
        <p:txBody>
          <a:bodyPr/>
          <a:lstStyle/>
          <a:p>
            <a:pPr algn="ctr">
              <a:buFontTx/>
              <a:buNone/>
            </a:pPr>
            <a:r>
              <a:rPr lang="en-US" dirty="0" smtClean="0">
                <a:solidFill>
                  <a:schemeClr val="accent4"/>
                </a:solidFill>
              </a:rPr>
              <a:t>Modification of Administrative Orders</a:t>
            </a:r>
          </a:p>
          <a:p>
            <a:pPr>
              <a:buFontTx/>
              <a:buNone/>
            </a:pPr>
            <a:r>
              <a:rPr lang="en-US" dirty="0" smtClean="0">
                <a:solidFill>
                  <a:schemeClr val="accent4"/>
                </a:solidFill>
              </a:rPr>
              <a:t>	</a:t>
            </a:r>
          </a:p>
          <a:p>
            <a:pPr>
              <a:buFont typeface="Wingdings" pitchFamily="2" charset="2"/>
              <a:buChar char="§"/>
            </a:pPr>
            <a:r>
              <a:rPr lang="en-US" sz="2400" dirty="0" smtClean="0">
                <a:solidFill>
                  <a:schemeClr val="accent4"/>
                </a:solidFill>
              </a:rPr>
              <a:t>DCS Initiated review. Must meet the criteria for modification to be referred to the Office of Administrative Hearings (OAH).</a:t>
            </a:r>
          </a:p>
          <a:p>
            <a:pPr>
              <a:buFont typeface="Wingdings" pitchFamily="2" charset="2"/>
              <a:buChar char="§"/>
            </a:pPr>
            <a:r>
              <a:rPr lang="en-US" sz="2400" dirty="0" smtClean="0">
                <a:solidFill>
                  <a:schemeClr val="accent4"/>
                </a:solidFill>
              </a:rPr>
              <a:t>DCS may petition for Modification if Medical Insurance and Cash Medical were not addressed in a Court Order.</a:t>
            </a:r>
          </a:p>
          <a:p>
            <a:pPr>
              <a:buFont typeface="Wingdings" pitchFamily="2" charset="2"/>
              <a:buChar char="§"/>
            </a:pPr>
            <a:r>
              <a:rPr lang="en-US" sz="2400" dirty="0" smtClean="0">
                <a:solidFill>
                  <a:schemeClr val="accent4"/>
                </a:solidFill>
              </a:rPr>
              <a:t>Noncustodial Parents, Custodial Parents, and Custodians may petition for a modification of an Administrative Order at any time. Modification Criteria does not apply.</a:t>
            </a:r>
          </a:p>
          <a:p>
            <a:pPr>
              <a:buFontTx/>
              <a:buNone/>
            </a:pPr>
            <a:endParaRPr lang="en-US" dirty="0" smtClean="0">
              <a:solidFill>
                <a:srgbClr val="FF0000"/>
              </a:solidFill>
            </a:endParaRPr>
          </a:p>
          <a:p>
            <a:pPr>
              <a:buFontTx/>
              <a:buNone/>
            </a:pPr>
            <a:r>
              <a:rPr lang="en-US" sz="2800" dirty="0" smtClean="0">
                <a:solidFill>
                  <a:srgbClr val="FF0000"/>
                </a:solidFill>
              </a:rPr>
              <a:t>	</a:t>
            </a:r>
            <a:r>
              <a:rPr lang="en-US" dirty="0" smtClean="0">
                <a:solidFill>
                  <a:srgbClr val="FF0000"/>
                </a:solidFill>
              </a:rPr>
              <a:t>			</a:t>
            </a:r>
            <a:r>
              <a:rPr lang="en-US" dirty="0" smtClean="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p:cNvSpPr>
            <a:spLocks noGrp="1"/>
          </p:cNvSpPr>
          <p:nvPr>
            <p:ph/>
          </p:nvPr>
        </p:nvSpPr>
        <p:spPr/>
        <p:txBody>
          <a:bodyPr/>
          <a:lstStyle/>
          <a:p>
            <a:pPr algn="ctr">
              <a:buFontTx/>
              <a:buNone/>
            </a:pPr>
            <a:endParaRPr lang="en-US" sz="1000" b="1" dirty="0" smtClean="0"/>
          </a:p>
          <a:p>
            <a:pPr algn="ctr">
              <a:buFontTx/>
              <a:buNone/>
            </a:pPr>
            <a:r>
              <a:rPr lang="en-US" b="1" dirty="0" smtClean="0">
                <a:solidFill>
                  <a:schemeClr val="accent4"/>
                </a:solidFill>
              </a:rPr>
              <a:t>Modification of a Court Order</a:t>
            </a:r>
          </a:p>
          <a:p>
            <a:pPr algn="ctr">
              <a:buFontTx/>
              <a:buNone/>
            </a:pPr>
            <a:endParaRPr lang="en-US" sz="800" b="1" dirty="0" smtClean="0">
              <a:solidFill>
                <a:schemeClr val="accent4"/>
              </a:solidFill>
            </a:endParaRPr>
          </a:p>
          <a:p>
            <a:pPr marL="344488" indent="-171450">
              <a:buFont typeface="Wingdings" pitchFamily="2" charset="2"/>
              <a:buChar char="§"/>
              <a:tabLst>
                <a:tab pos="465138" algn="l"/>
              </a:tabLst>
            </a:pPr>
            <a:r>
              <a:rPr lang="en-US" sz="2400" dirty="0" smtClean="0">
                <a:solidFill>
                  <a:schemeClr val="accent4"/>
                </a:solidFill>
              </a:rPr>
              <a:t>	Mandatory DCS Initiated review every 35 months. </a:t>
            </a:r>
          </a:p>
          <a:p>
            <a:pPr marL="344488" lvl="1" indent="-171450">
              <a:buFont typeface="Wingdings" pitchFamily="2" charset="2"/>
              <a:buChar char="§"/>
              <a:tabLst>
                <a:tab pos="465138" algn="l"/>
              </a:tabLst>
            </a:pPr>
            <a:r>
              <a:rPr lang="en-US" sz="2400" dirty="0" smtClean="0">
                <a:solidFill>
                  <a:schemeClr val="accent4"/>
                </a:solidFill>
              </a:rPr>
              <a:t> The Noncustodial Parent, Custodial Parent or Custodian may petition for modification of a Court Order through DCS every three years. </a:t>
            </a:r>
          </a:p>
          <a:p>
            <a:pPr marL="344488" lvl="1" indent="-171450">
              <a:buFont typeface="Wingdings" pitchFamily="2" charset="2"/>
              <a:buChar char="§"/>
              <a:tabLst>
                <a:tab pos="465138" algn="l"/>
              </a:tabLst>
            </a:pPr>
            <a:r>
              <a:rPr lang="en-US" sz="2400" dirty="0" smtClean="0">
                <a:solidFill>
                  <a:schemeClr val="accent4"/>
                </a:solidFill>
              </a:rPr>
              <a:t>Cases must meet the following criteria for modification to be referred to the Superior Court. The Transfer Payment must increase or decrease by $100 per month; 25%; AND $2400 over the life of the Order. </a:t>
            </a:r>
          </a:p>
        </p:txBody>
      </p:sp>
      <p:sp>
        <p:nvSpPr>
          <p:cNvPr id="53251"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53253"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162CD6CB-B7E3-45EE-8BD6-43ADACE226AB}" type="slidenum">
              <a:rPr lang="en-US" sz="1000"/>
              <a:pPr algn="r" eaLnBrk="1" hangingPunct="1"/>
              <a:t>45</a:t>
            </a:fld>
            <a:endParaRPr lang="en-US" sz="1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algn="ctr">
              <a:buFontTx/>
              <a:buNone/>
              <a:defRPr/>
            </a:pPr>
            <a:r>
              <a:rPr lang="en-US" b="1" dirty="0" smtClean="0"/>
              <a:t>Pro Se Modification Through the </a:t>
            </a:r>
          </a:p>
          <a:p>
            <a:pPr algn="ctr">
              <a:buFontTx/>
              <a:buNone/>
              <a:defRPr/>
            </a:pPr>
            <a:r>
              <a:rPr lang="en-US" b="1" dirty="0" smtClean="0"/>
              <a:t>Family Court Facilitator</a:t>
            </a:r>
          </a:p>
          <a:p>
            <a:pPr algn="ctr">
              <a:buFontTx/>
              <a:buNone/>
              <a:defRPr/>
            </a:pPr>
            <a:endParaRPr lang="en-US" sz="2000" dirty="0" smtClean="0"/>
          </a:p>
          <a:p>
            <a:pPr eaLnBrk="1" hangingPunct="1">
              <a:buClr>
                <a:schemeClr val="accent2">
                  <a:lumMod val="75000"/>
                </a:schemeClr>
              </a:buClr>
              <a:buFont typeface="Wingdings" pitchFamily="2" charset="2"/>
              <a:buChar char="§"/>
              <a:defRPr/>
            </a:pPr>
            <a:r>
              <a:rPr lang="en-US" sz="2800" dirty="0" smtClean="0"/>
              <a:t>Noncustodial Parents, Custodial Parents and Custodians may petition for modification through the Family Court Facilitator.</a:t>
            </a:r>
          </a:p>
          <a:p>
            <a:pPr eaLnBrk="1" hangingPunct="1">
              <a:buClr>
                <a:schemeClr val="accent2">
                  <a:lumMod val="75000"/>
                </a:schemeClr>
              </a:buClr>
              <a:buFont typeface="Wingdings" pitchFamily="2" charset="2"/>
              <a:buChar char="§"/>
              <a:defRPr/>
            </a:pPr>
            <a:r>
              <a:rPr lang="en-US" sz="2800" dirty="0" smtClean="0"/>
              <a:t>May have quicker results.</a:t>
            </a:r>
          </a:p>
          <a:p>
            <a:pPr eaLnBrk="1" hangingPunct="1">
              <a:buClr>
                <a:schemeClr val="accent2">
                  <a:lumMod val="75000"/>
                </a:schemeClr>
              </a:buClr>
              <a:buFont typeface="Wingdings" pitchFamily="2" charset="2"/>
              <a:buChar char="§"/>
              <a:defRPr/>
            </a:pPr>
            <a:r>
              <a:rPr lang="en-US" sz="2800" dirty="0" smtClean="0"/>
              <a:t>Minimal cost involved for filing fees, document fees, etc. </a:t>
            </a:r>
            <a:endParaRPr lang="en-US" sz="2400" dirty="0" smtClean="0"/>
          </a:p>
          <a:p>
            <a:pPr>
              <a:buFontTx/>
              <a:buNone/>
              <a:defRPr/>
            </a:pPr>
            <a:endParaRPr lang="en-US" sz="2400" dirty="0" smtClean="0"/>
          </a:p>
        </p:txBody>
      </p:sp>
      <p:sp>
        <p:nvSpPr>
          <p:cNvPr id="59395"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59396"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8EE9EEC2-DD40-4A49-8F86-1C3776EC4469}" type="slidenum">
              <a:rPr lang="en-US" sz="1000"/>
              <a:pPr algn="r" eaLnBrk="1" hangingPunct="1"/>
              <a:t>46</a:t>
            </a:fld>
            <a:endParaRPr lang="en-US" sz="1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algn="ctr">
              <a:buFontTx/>
              <a:buNone/>
              <a:defRPr/>
            </a:pPr>
            <a:r>
              <a:rPr lang="en-US" b="1" dirty="0" smtClean="0"/>
              <a:t>Attorney Initiated Modification</a:t>
            </a:r>
          </a:p>
          <a:p>
            <a:pPr algn="ctr">
              <a:buFontTx/>
              <a:buNone/>
              <a:defRPr/>
            </a:pPr>
            <a:endParaRPr lang="en-US" sz="800" b="1" dirty="0" smtClean="0"/>
          </a:p>
          <a:p>
            <a:pPr algn="ctr">
              <a:buFontTx/>
              <a:buNone/>
              <a:defRPr/>
            </a:pPr>
            <a:endParaRPr lang="en-US" sz="2000" dirty="0" smtClean="0"/>
          </a:p>
          <a:p>
            <a:pPr lvl="1" eaLnBrk="1" hangingPunct="1">
              <a:buClr>
                <a:schemeClr val="accent2">
                  <a:lumMod val="75000"/>
                </a:schemeClr>
              </a:buClr>
              <a:buFont typeface="Wingdings" pitchFamily="2" charset="2"/>
              <a:buChar char="§"/>
              <a:defRPr/>
            </a:pPr>
            <a:r>
              <a:rPr lang="en-US" dirty="0" smtClean="0"/>
              <a:t>Time frames – determined by Attorney’s calendar</a:t>
            </a:r>
          </a:p>
          <a:p>
            <a:pPr lvl="1" eaLnBrk="1" hangingPunct="1">
              <a:buClr>
                <a:schemeClr val="accent2">
                  <a:lumMod val="75000"/>
                </a:schemeClr>
              </a:buClr>
              <a:buFont typeface="Wingdings" pitchFamily="2" charset="2"/>
              <a:buChar char="§"/>
              <a:defRPr/>
            </a:pPr>
            <a:endParaRPr lang="en-US" sz="1000" dirty="0" smtClean="0"/>
          </a:p>
          <a:p>
            <a:pPr lvl="1" eaLnBrk="1" hangingPunct="1">
              <a:buClr>
                <a:schemeClr val="accent2">
                  <a:lumMod val="75000"/>
                </a:schemeClr>
              </a:buClr>
              <a:buFont typeface="Wingdings" pitchFamily="2" charset="2"/>
              <a:buChar char="§"/>
              <a:defRPr/>
            </a:pPr>
            <a:r>
              <a:rPr lang="en-US" dirty="0" smtClean="0"/>
              <a:t>Advantage – can address issues other than child support such as visitation, special expenses, etc. </a:t>
            </a:r>
          </a:p>
          <a:p>
            <a:pPr lvl="1" eaLnBrk="1" hangingPunct="1">
              <a:buClr>
                <a:schemeClr val="accent2">
                  <a:lumMod val="75000"/>
                </a:schemeClr>
              </a:buClr>
              <a:buFont typeface="Wingdings" pitchFamily="2" charset="2"/>
              <a:buChar char="§"/>
              <a:defRPr/>
            </a:pPr>
            <a:endParaRPr lang="en-US" sz="1000" dirty="0" smtClean="0"/>
          </a:p>
          <a:p>
            <a:pPr lvl="1" eaLnBrk="1" hangingPunct="1">
              <a:buClr>
                <a:schemeClr val="accent2">
                  <a:lumMod val="75000"/>
                </a:schemeClr>
              </a:buClr>
              <a:buFont typeface="Wingdings" pitchFamily="2" charset="2"/>
              <a:buChar char="§"/>
              <a:defRPr/>
            </a:pPr>
            <a:endParaRPr lang="en-US" b="1" dirty="0" smtClean="0"/>
          </a:p>
          <a:p>
            <a:pPr>
              <a:buFontTx/>
              <a:buNone/>
              <a:defRPr/>
            </a:pPr>
            <a:endParaRPr lang="en-US" sz="2400" dirty="0" smtClean="0"/>
          </a:p>
        </p:txBody>
      </p:sp>
      <p:sp>
        <p:nvSpPr>
          <p:cNvPr id="58371"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MODIFICATIONS</a:t>
            </a:r>
          </a:p>
        </p:txBody>
      </p:sp>
      <p:sp>
        <p:nvSpPr>
          <p:cNvPr id="5837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FD75C6AB-A7DC-4C8A-B8AA-9918A0C1F956}" type="slidenum">
              <a:rPr lang="en-US" sz="1000"/>
              <a:pPr algn="r" eaLnBrk="1" hangingPunct="1"/>
              <a:t>47</a:t>
            </a:fld>
            <a:endParaRPr lang="en-US" sz="1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1"/>
          <p:cNvSpPr>
            <a:spLocks noGrp="1"/>
          </p:cNvSpPr>
          <p:nvPr>
            <p:ph/>
          </p:nvPr>
        </p:nvSpPr>
        <p:spPr/>
        <p:txBody>
          <a:bodyPr/>
          <a:lstStyle/>
          <a:p>
            <a:pPr algn="ctr">
              <a:buFontTx/>
              <a:buNone/>
            </a:pPr>
            <a:endParaRPr lang="en-US" sz="1000" b="1" dirty="0" smtClean="0"/>
          </a:p>
          <a:p>
            <a:pPr algn="ctr">
              <a:buFontTx/>
              <a:buNone/>
            </a:pPr>
            <a:endParaRPr lang="en-US" sz="1000" b="1" dirty="0" smtClean="0"/>
          </a:p>
          <a:p>
            <a:pPr algn="ctr">
              <a:buFontTx/>
              <a:buNone/>
            </a:pPr>
            <a:endParaRPr lang="en-US" sz="1000" b="1" dirty="0" smtClean="0"/>
          </a:p>
          <a:p>
            <a:pPr algn="ctr">
              <a:buFontTx/>
              <a:buNone/>
            </a:pPr>
            <a:endParaRPr lang="en-US" sz="1000" b="1" dirty="0" smtClean="0"/>
          </a:p>
          <a:p>
            <a:pPr algn="ctr">
              <a:buFontTx/>
              <a:buNone/>
            </a:pPr>
            <a:r>
              <a:rPr lang="en-US" sz="3600" b="1" dirty="0" smtClean="0"/>
              <a:t>Dealing with Obstacles</a:t>
            </a:r>
          </a:p>
          <a:p>
            <a:pPr algn="ctr">
              <a:buFontTx/>
              <a:buNone/>
            </a:pPr>
            <a:endParaRPr lang="en-US" sz="2800" b="1" dirty="0" smtClean="0"/>
          </a:p>
          <a:p>
            <a:pPr algn="ctr">
              <a:buFontTx/>
              <a:buNone/>
            </a:pPr>
            <a:r>
              <a:rPr lang="en-US" sz="2800" dirty="0" smtClean="0"/>
              <a:t>Large Support Debts can create a barrier to </a:t>
            </a:r>
          </a:p>
          <a:p>
            <a:pPr algn="ctr">
              <a:buFontTx/>
              <a:buNone/>
            </a:pPr>
            <a:r>
              <a:rPr lang="en-US" sz="2800" dirty="0" smtClean="0"/>
              <a:t>Family Reconciliation.</a:t>
            </a:r>
          </a:p>
          <a:p>
            <a:pPr algn="ctr">
              <a:buFontTx/>
              <a:buNone/>
            </a:pPr>
            <a:endParaRPr lang="en-US" sz="2800" dirty="0" smtClean="0"/>
          </a:p>
          <a:p>
            <a:pPr algn="ctr">
              <a:buFontTx/>
              <a:buNone/>
            </a:pPr>
            <a:r>
              <a:rPr lang="en-US" sz="2800" dirty="0" smtClean="0"/>
              <a:t>DCS may be able to help. </a:t>
            </a:r>
          </a:p>
          <a:p>
            <a:pPr>
              <a:buFontTx/>
              <a:buNone/>
            </a:pPr>
            <a:endParaRPr lang="en-US" sz="2400" dirty="0" smtClean="0"/>
          </a:p>
        </p:txBody>
      </p:sp>
      <p:sp>
        <p:nvSpPr>
          <p:cNvPr id="65539"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31839F09-9878-4688-8CC7-05B9DE9EE6BD}" type="slidenum">
              <a:rPr lang="en-US" sz="1000"/>
              <a:pPr algn="r" eaLnBrk="1" hangingPunct="1"/>
              <a:t>48</a:t>
            </a:fld>
            <a:endParaRPr lang="en-U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p:nvPr>
        </p:nvSpPr>
        <p:spPr/>
        <p:txBody>
          <a:bodyPr/>
          <a:lstStyle/>
          <a:p>
            <a:pPr>
              <a:buClr>
                <a:schemeClr val="accent2">
                  <a:lumMod val="75000"/>
                </a:schemeClr>
              </a:buClr>
              <a:buFont typeface="Wingdings" pitchFamily="2" charset="2"/>
              <a:buChar char="§"/>
              <a:defRPr/>
            </a:pPr>
            <a:endParaRPr lang="en-US" sz="2800" dirty="0" smtClean="0"/>
          </a:p>
          <a:p>
            <a:pPr>
              <a:buClr>
                <a:schemeClr val="accent2">
                  <a:lumMod val="75000"/>
                </a:schemeClr>
              </a:buClr>
              <a:buFont typeface="Wingdings" pitchFamily="2" charset="2"/>
              <a:buChar char="§"/>
              <a:defRPr/>
            </a:pPr>
            <a:r>
              <a:rPr lang="en-US" sz="2800" dirty="0" smtClean="0"/>
              <a:t>A Referral from a Tribal TANF Program.</a:t>
            </a:r>
          </a:p>
          <a:p>
            <a:pPr>
              <a:buClr>
                <a:schemeClr val="accent2">
                  <a:lumMod val="75000"/>
                </a:schemeClr>
              </a:buClr>
              <a:buFont typeface="Wingdings" pitchFamily="2" charset="2"/>
              <a:buChar char="§"/>
              <a:defRPr/>
            </a:pPr>
            <a:endParaRPr lang="en-US" sz="2800" dirty="0" smtClean="0"/>
          </a:p>
          <a:p>
            <a:pPr>
              <a:buClr>
                <a:schemeClr val="accent2">
                  <a:lumMod val="75000"/>
                </a:schemeClr>
              </a:buClr>
              <a:buFont typeface="Wingdings" pitchFamily="2" charset="2"/>
              <a:buChar char="§"/>
              <a:defRPr/>
            </a:pPr>
            <a:r>
              <a:rPr lang="en-US" sz="2800" dirty="0" smtClean="0"/>
              <a:t>A Foster Care Referral.</a:t>
            </a:r>
          </a:p>
          <a:p>
            <a:pPr>
              <a:buClr>
                <a:schemeClr val="accent2">
                  <a:lumMod val="75000"/>
                </a:schemeClr>
              </a:buClr>
              <a:buFont typeface="Wingdings" pitchFamily="2" charset="2"/>
              <a:buChar char="§"/>
              <a:defRPr/>
            </a:pPr>
            <a:endParaRPr lang="en-US" sz="2800" dirty="0" smtClean="0"/>
          </a:p>
          <a:p>
            <a:pPr>
              <a:buClr>
                <a:schemeClr val="accent2">
                  <a:lumMod val="75000"/>
                </a:schemeClr>
              </a:buClr>
              <a:buFont typeface="Wingdings" pitchFamily="2" charset="2"/>
              <a:buChar char="§"/>
              <a:defRPr/>
            </a:pPr>
            <a:r>
              <a:rPr lang="en-US" sz="2800" dirty="0" smtClean="0"/>
              <a:t>A Washington State Support Registry (WSSR) Court Order where either party signed to request DCS services.</a:t>
            </a:r>
          </a:p>
          <a:p>
            <a:pPr>
              <a:buFontTx/>
              <a:buNone/>
              <a:defRPr/>
            </a:pPr>
            <a:endParaRPr lang="en-US" dirty="0" smtClean="0"/>
          </a:p>
        </p:txBody>
      </p:sp>
      <p:sp>
        <p:nvSpPr>
          <p:cNvPr id="10243" name="Slide Number Placeholder 4"/>
          <p:cNvSpPr>
            <a:spLocks noGrp="1"/>
          </p:cNvSpPr>
          <p:nvPr>
            <p:ph type="sldNum" sz="quarter" idx="4294967295"/>
          </p:nvPr>
        </p:nvSpPr>
        <p:spPr>
          <a:noFill/>
        </p:spPr>
        <p:txBody>
          <a:bodyPr/>
          <a:lstStyle/>
          <a:p>
            <a:fld id="{1F888959-699E-48FA-B812-E79C626402A1}" type="slidenum">
              <a:rPr lang="en-US" smtClean="0"/>
              <a:pPr/>
              <a:t>4</a:t>
            </a:fld>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endParaRPr lang="en-US" dirty="0" smtClean="0"/>
          </a:p>
          <a:p>
            <a:pPr algn="ctr"/>
            <a:r>
              <a:rPr lang="en-US" dirty="0" smtClean="0"/>
              <a:t>Negotiation of Payments.</a:t>
            </a:r>
          </a:p>
          <a:p>
            <a:pPr algn="ctr"/>
            <a:endParaRPr lang="en-US" dirty="0" smtClean="0"/>
          </a:p>
          <a:p>
            <a:pPr algn="ctr"/>
            <a:r>
              <a:rPr lang="en-US" dirty="0" smtClean="0"/>
              <a:t>Reduction of Debt.</a:t>
            </a:r>
          </a:p>
          <a:p>
            <a:pPr algn="ctr">
              <a:buNone/>
            </a:pPr>
            <a:endParaRPr lang="en-US" dirty="0" smtClean="0"/>
          </a:p>
          <a:p>
            <a:pPr algn="ctr"/>
            <a:r>
              <a:rPr lang="en-US" dirty="0" smtClean="0"/>
              <a:t>Charge off of Debt.</a:t>
            </a:r>
          </a:p>
          <a:p>
            <a:pPr algn="ctr"/>
            <a:endParaRPr lang="en-US" dirty="0" smtClean="0"/>
          </a:p>
          <a:p>
            <a:pPr algn="ctr">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algn="ctr">
              <a:buFontTx/>
              <a:buNone/>
              <a:defRPr/>
            </a:pPr>
            <a:r>
              <a:rPr lang="en-US" b="1" dirty="0" smtClean="0"/>
              <a:t>  Negotiation of Payments</a:t>
            </a:r>
          </a:p>
          <a:p>
            <a:pPr algn="ctr">
              <a:buFontTx/>
              <a:buNone/>
              <a:defRPr/>
            </a:pPr>
            <a:endParaRPr lang="en-US" sz="1200" dirty="0" smtClean="0"/>
          </a:p>
          <a:p>
            <a:pPr>
              <a:buClr>
                <a:schemeClr val="accent2">
                  <a:lumMod val="75000"/>
                </a:schemeClr>
              </a:buClr>
              <a:buFont typeface="Wingdings" pitchFamily="2" charset="2"/>
              <a:buChar char="§"/>
              <a:defRPr/>
            </a:pPr>
            <a:r>
              <a:rPr lang="en-US" sz="2400" dirty="0" smtClean="0"/>
              <a:t>Support Enforcement Officers have the authority to negotiate the amount of arrears payments </a:t>
            </a:r>
            <a:r>
              <a:rPr lang="en-US" sz="2000" dirty="0" smtClean="0"/>
              <a:t>(unless the arrears payment are court ordered).</a:t>
            </a:r>
          </a:p>
          <a:p>
            <a:pPr>
              <a:buClr>
                <a:schemeClr val="accent2">
                  <a:lumMod val="75000"/>
                </a:schemeClr>
              </a:buClr>
              <a:buFont typeface="Wingdings" pitchFamily="2" charset="2"/>
              <a:buChar char="§"/>
              <a:defRPr/>
            </a:pPr>
            <a:r>
              <a:rPr lang="en-US" sz="2400" dirty="0" smtClean="0"/>
              <a:t>SEOs may request DCS refund payments. </a:t>
            </a:r>
          </a:p>
          <a:p>
            <a:pPr lvl="1">
              <a:buClr>
                <a:schemeClr val="accent2">
                  <a:lumMod val="75000"/>
                </a:schemeClr>
              </a:buClr>
              <a:buFont typeface="Wingdings" pitchFamily="2" charset="2"/>
              <a:buChar char="§"/>
              <a:defRPr/>
            </a:pPr>
            <a:r>
              <a:rPr lang="en-US" sz="2400" dirty="0" smtClean="0">
                <a:ea typeface="+mn-ea"/>
                <a:cs typeface="+mn-cs"/>
              </a:rPr>
              <a:t>tax refund attachments. </a:t>
            </a:r>
          </a:p>
          <a:p>
            <a:pPr lvl="1">
              <a:buClr>
                <a:schemeClr val="accent2">
                  <a:lumMod val="75000"/>
                </a:schemeClr>
              </a:buClr>
              <a:buFont typeface="Wingdings" pitchFamily="2" charset="2"/>
              <a:buChar char="§"/>
              <a:defRPr/>
            </a:pPr>
            <a:r>
              <a:rPr lang="en-US" sz="2400" dirty="0" smtClean="0">
                <a:ea typeface="+mn-ea"/>
                <a:cs typeface="+mn-cs"/>
              </a:rPr>
              <a:t>bank account attachments.</a:t>
            </a:r>
          </a:p>
          <a:p>
            <a:pPr lvl="1">
              <a:buClr>
                <a:schemeClr val="accent2">
                  <a:lumMod val="75000"/>
                </a:schemeClr>
              </a:buClr>
              <a:buFont typeface="Wingdings" pitchFamily="2" charset="2"/>
              <a:buChar char="§"/>
              <a:defRPr/>
            </a:pPr>
            <a:r>
              <a:rPr lang="en-US" sz="2400" dirty="0" smtClean="0">
                <a:ea typeface="+mn-ea"/>
                <a:cs typeface="+mn-cs"/>
              </a:rPr>
              <a:t>employer payments.</a:t>
            </a:r>
          </a:p>
          <a:p>
            <a:pPr>
              <a:buClr>
                <a:schemeClr val="accent2">
                  <a:lumMod val="75000"/>
                </a:schemeClr>
              </a:buClr>
              <a:buFont typeface="Wingdings" pitchFamily="2" charset="2"/>
              <a:buChar char="§"/>
              <a:defRPr/>
            </a:pPr>
            <a:r>
              <a:rPr lang="en-US" sz="2400" dirty="0" smtClean="0"/>
              <a:t>SEOs may initiate a modification review if support is not based upon actual income.</a:t>
            </a:r>
          </a:p>
          <a:p>
            <a:pPr>
              <a:buFontTx/>
              <a:buNone/>
              <a:defRPr/>
            </a:pPr>
            <a:endParaRPr lang="en-US" sz="2400" dirty="0" smtClean="0"/>
          </a:p>
        </p:txBody>
      </p:sp>
      <p:sp>
        <p:nvSpPr>
          <p:cNvPr id="66563"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SOLUTIONS</a:t>
            </a:r>
          </a:p>
        </p:txBody>
      </p:sp>
      <p:sp>
        <p:nvSpPr>
          <p:cNvPr id="66564"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C0982FAA-EDFA-4654-9214-2E2089B427DF}" type="slidenum">
              <a:rPr lang="en-US" sz="1000"/>
              <a:pPr algn="r" eaLnBrk="1" hangingPunct="1"/>
              <a:t>50</a:t>
            </a:fld>
            <a:endParaRPr lang="en-US" sz="1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marL="514350" indent="-514350" algn="ctr">
              <a:buNone/>
              <a:defRPr/>
            </a:pPr>
            <a:r>
              <a:rPr lang="en-US" b="1" dirty="0" smtClean="0"/>
              <a:t>Reduction of Debt</a:t>
            </a:r>
          </a:p>
          <a:p>
            <a:pPr marL="514350" indent="-514350">
              <a:buFontTx/>
              <a:buNone/>
              <a:defRPr/>
            </a:pPr>
            <a:endParaRPr lang="en-US" sz="2000" b="1" dirty="0" smtClean="0"/>
          </a:p>
          <a:p>
            <a:pPr>
              <a:buClr>
                <a:schemeClr val="accent2">
                  <a:lumMod val="75000"/>
                </a:schemeClr>
              </a:buClr>
              <a:buFont typeface="Wingdings" pitchFamily="2" charset="2"/>
              <a:buChar char="§"/>
              <a:defRPr/>
            </a:pPr>
            <a:r>
              <a:rPr lang="en-US" sz="2400" dirty="0" smtClean="0"/>
              <a:t>SEOs may help the party initiate a late hearing to review the underlying administrative order if the party was not able to request a hearing due to impairment or if there were legal errors. </a:t>
            </a:r>
          </a:p>
          <a:p>
            <a:pPr>
              <a:buClr>
                <a:schemeClr val="accent2">
                  <a:lumMod val="75000"/>
                </a:schemeClr>
              </a:buClr>
              <a:buFont typeface="Wingdings" pitchFamily="2" charset="2"/>
              <a:buChar char="§"/>
              <a:defRPr/>
            </a:pPr>
            <a:endParaRPr lang="en-US" sz="2400" dirty="0" smtClean="0"/>
          </a:p>
          <a:p>
            <a:pPr lvl="1">
              <a:buClr>
                <a:schemeClr val="accent2">
                  <a:lumMod val="75000"/>
                </a:schemeClr>
              </a:buClr>
              <a:buFont typeface="Wingdings" pitchFamily="2" charset="2"/>
              <a:buChar char="§"/>
              <a:defRPr/>
            </a:pPr>
            <a:r>
              <a:rPr lang="en-US" sz="1600" i="1" dirty="0" smtClean="0">
                <a:ea typeface="+mn-ea"/>
                <a:cs typeface="+mn-cs"/>
              </a:rPr>
              <a:t>Canary Notice 180 </a:t>
            </a:r>
            <a:r>
              <a:rPr lang="en-US" sz="1600" dirty="0" smtClean="0">
                <a:ea typeface="+mn-ea"/>
                <a:cs typeface="+mn-cs"/>
              </a:rPr>
              <a:t>– “Some of DCS's administrative orders are based on unknown or inaccurate wage information. DCS wants to give parties every chance possible to obtain an accurate order. DCS can assist parties in correcting inaccurate administrative orders through the hearings process.”</a:t>
            </a:r>
          </a:p>
          <a:p>
            <a:pPr marL="514350" indent="-514350">
              <a:buFontTx/>
              <a:buNone/>
              <a:defRPr/>
            </a:pPr>
            <a:endParaRPr lang="en-US" b="1" dirty="0" smtClean="0"/>
          </a:p>
          <a:p>
            <a:pPr algn="ctr">
              <a:buFontTx/>
              <a:buNone/>
              <a:defRPr/>
            </a:pPr>
            <a:endParaRPr lang="en-US" sz="1200" dirty="0" smtClean="0"/>
          </a:p>
          <a:p>
            <a:pPr>
              <a:buFontTx/>
              <a:buNone/>
              <a:defRPr/>
            </a:pPr>
            <a:endParaRPr lang="en-US" sz="2400" dirty="0" smtClean="0"/>
          </a:p>
        </p:txBody>
      </p:sp>
      <p:sp>
        <p:nvSpPr>
          <p:cNvPr id="67587"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SOLUTIONS</a:t>
            </a:r>
          </a:p>
        </p:txBody>
      </p:sp>
      <p:sp>
        <p:nvSpPr>
          <p:cNvPr id="67588"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2E4CF661-05F2-4DC9-BF2F-491DD3EB267B}" type="slidenum">
              <a:rPr lang="en-US" sz="1000"/>
              <a:pPr algn="r" eaLnBrk="1" hangingPunct="1"/>
              <a:t>51</a:t>
            </a:fld>
            <a:endParaRPr lang="en-US" sz="1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marL="514350" indent="-514350" algn="ctr">
              <a:buFontTx/>
              <a:buNone/>
              <a:defRPr/>
            </a:pPr>
            <a:r>
              <a:rPr lang="en-US" b="1" dirty="0" smtClean="0"/>
              <a:t>Charge Off of Debt</a:t>
            </a:r>
          </a:p>
          <a:p>
            <a:pPr marL="514350" indent="-514350">
              <a:buClr>
                <a:schemeClr val="accent2">
                  <a:lumMod val="75000"/>
                </a:schemeClr>
              </a:buClr>
              <a:buFont typeface="Wingdings" pitchFamily="2" charset="2"/>
              <a:buChar char="§"/>
              <a:defRPr/>
            </a:pPr>
            <a:endParaRPr lang="en-US" sz="2000" b="1" dirty="0" smtClean="0"/>
          </a:p>
          <a:p>
            <a:pPr>
              <a:buClr>
                <a:schemeClr val="accent2">
                  <a:lumMod val="75000"/>
                </a:schemeClr>
              </a:buClr>
              <a:buFont typeface="Wingdings" pitchFamily="2" charset="2"/>
              <a:buChar char="§"/>
              <a:defRPr/>
            </a:pPr>
            <a:r>
              <a:rPr lang="en-US" sz="2400" dirty="0" smtClean="0"/>
              <a:t>SEOs may initiate a Conference Board review for charge off of debt owed to the State of Washington if there were legal errors, if continuing collection action causes a financial hardship, or the cost of collection exceeds the value of the debt. </a:t>
            </a:r>
          </a:p>
          <a:p>
            <a:pPr>
              <a:buClr>
                <a:schemeClr val="accent2">
                  <a:lumMod val="75000"/>
                </a:schemeClr>
              </a:buClr>
              <a:buFont typeface="Wingdings" pitchFamily="2" charset="2"/>
              <a:buChar char="§"/>
              <a:defRPr/>
            </a:pPr>
            <a:endParaRPr lang="en-US" sz="2800" dirty="0" smtClean="0"/>
          </a:p>
          <a:p>
            <a:pPr lvl="1">
              <a:buClr>
                <a:schemeClr val="accent2">
                  <a:lumMod val="75000"/>
                </a:schemeClr>
              </a:buClr>
              <a:buFont typeface="Wingdings" pitchFamily="2" charset="2"/>
              <a:buChar char="§"/>
              <a:defRPr/>
            </a:pPr>
            <a:r>
              <a:rPr lang="en-US" sz="1600" dirty="0" smtClean="0">
                <a:ea typeface="+mn-ea"/>
                <a:cs typeface="+mn-cs"/>
              </a:rPr>
              <a:t>Canary Notice 198 – “This CN is supported by a recent research project. The report </a:t>
            </a:r>
            <a:r>
              <a:rPr lang="en-US" sz="1600" i="1" dirty="0" smtClean="0">
                <a:ea typeface="+mn-ea"/>
                <a:cs typeface="+mn-cs"/>
              </a:rPr>
              <a:t>Overcoming Barriers to Collection</a:t>
            </a:r>
            <a:r>
              <a:rPr lang="en-US" sz="1600" dirty="0" smtClean="0">
                <a:ea typeface="+mn-ea"/>
                <a:cs typeface="+mn-cs"/>
              </a:rPr>
              <a:t> recommends streamlining the process for writing off excessive and uncollectable debts.”</a:t>
            </a:r>
          </a:p>
          <a:p>
            <a:pPr marL="514350" indent="-514350">
              <a:buFontTx/>
              <a:buNone/>
              <a:defRPr/>
            </a:pPr>
            <a:endParaRPr lang="en-US" b="1" dirty="0" smtClean="0"/>
          </a:p>
          <a:p>
            <a:pPr algn="ctr">
              <a:buFontTx/>
              <a:buNone/>
              <a:defRPr/>
            </a:pPr>
            <a:endParaRPr lang="en-US" sz="1200" dirty="0" smtClean="0"/>
          </a:p>
          <a:p>
            <a:pPr>
              <a:buFontTx/>
              <a:buNone/>
              <a:defRPr/>
            </a:pPr>
            <a:endParaRPr lang="en-US" sz="2400" dirty="0" smtClean="0"/>
          </a:p>
        </p:txBody>
      </p:sp>
      <p:sp>
        <p:nvSpPr>
          <p:cNvPr id="68611" name="TextBox 2"/>
          <p:cNvSpPr txBox="1">
            <a:spLocks noChangeArrowheads="1"/>
          </p:cNvSpPr>
          <p:nvPr/>
        </p:nvSpPr>
        <p:spPr bwMode="auto">
          <a:xfrm>
            <a:off x="152400" y="482600"/>
            <a:ext cx="3505200" cy="584200"/>
          </a:xfrm>
          <a:prstGeom prst="rect">
            <a:avLst/>
          </a:prstGeom>
          <a:noFill/>
          <a:ln w="9525">
            <a:noFill/>
            <a:miter lim="800000"/>
            <a:headEnd/>
            <a:tailEnd/>
          </a:ln>
        </p:spPr>
        <p:txBody>
          <a:bodyPr>
            <a:spAutoFit/>
          </a:bodyPr>
          <a:lstStyle/>
          <a:p>
            <a:pPr algn="ctr"/>
            <a:r>
              <a:rPr lang="en-US" sz="3200" dirty="0"/>
              <a:t>SOLUTIONS</a:t>
            </a:r>
          </a:p>
        </p:txBody>
      </p:sp>
      <p:sp>
        <p:nvSpPr>
          <p:cNvPr id="68612"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31F21FD4-39AD-4997-BC52-15AD557F3C26}" type="slidenum">
              <a:rPr lang="en-US" sz="1000"/>
              <a:pPr algn="r" eaLnBrk="1" hangingPunct="1"/>
              <a:t>52</a:t>
            </a:fld>
            <a:endParaRPr lang="en-US" sz="1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marL="514350" indent="-514350" algn="ctr">
              <a:buClr>
                <a:schemeClr val="accent2">
                  <a:lumMod val="75000"/>
                </a:schemeClr>
              </a:buClr>
              <a:buFontTx/>
              <a:buNone/>
              <a:defRPr/>
            </a:pPr>
            <a:r>
              <a:rPr lang="en-US" b="1" dirty="0" smtClean="0"/>
              <a:t>GOOD CAUSE</a:t>
            </a:r>
          </a:p>
          <a:p>
            <a:pPr marL="514350" indent="-514350" algn="ctr">
              <a:buClr>
                <a:schemeClr val="accent2">
                  <a:lumMod val="75000"/>
                </a:schemeClr>
              </a:buClr>
              <a:buFontTx/>
              <a:buNone/>
              <a:defRPr/>
            </a:pPr>
            <a:endParaRPr lang="en-US" sz="2000" b="1" dirty="0" smtClean="0"/>
          </a:p>
          <a:p>
            <a:pPr indent="0">
              <a:buFontTx/>
              <a:buNone/>
              <a:defRPr/>
            </a:pPr>
            <a:r>
              <a:rPr lang="en-US" sz="2800" dirty="0" smtClean="0"/>
              <a:t>DCS does not require cooperation if the TANF/MAO custodian is afraid the Non-Custodial Parent may harm the child or custodian, or when there is a good cause claim pending or granted</a:t>
            </a:r>
            <a:r>
              <a:rPr lang="en-US" sz="2400" dirty="0" smtClean="0"/>
              <a:t>.</a:t>
            </a:r>
          </a:p>
          <a:p>
            <a:pPr indent="0">
              <a:buFontTx/>
              <a:buNone/>
              <a:defRPr/>
            </a:pPr>
            <a:r>
              <a:rPr lang="en-US" sz="1600" dirty="0" smtClean="0"/>
              <a:t>Good Cause Level A: DCS cannot proceed with establishment or enforcement of child support. </a:t>
            </a:r>
          </a:p>
          <a:p>
            <a:pPr indent="0">
              <a:buFontTx/>
              <a:buNone/>
              <a:defRPr/>
            </a:pPr>
            <a:r>
              <a:rPr lang="en-US" sz="1600" dirty="0" smtClean="0"/>
              <a:t>Good Cause Level B: DCS can proceed with establishment or enforcement but without CP cooperation. </a:t>
            </a:r>
          </a:p>
          <a:p>
            <a:pPr marL="514350" indent="-514350">
              <a:buFontTx/>
              <a:buNone/>
              <a:defRPr/>
            </a:pPr>
            <a:endParaRPr lang="en-US" b="1" dirty="0" smtClean="0"/>
          </a:p>
          <a:p>
            <a:pPr algn="ctr">
              <a:buFontTx/>
              <a:buNone/>
              <a:defRPr/>
            </a:pPr>
            <a:endParaRPr lang="en-US" sz="1200" dirty="0" smtClean="0"/>
          </a:p>
          <a:p>
            <a:pPr>
              <a:buFontTx/>
              <a:buNone/>
              <a:defRPr/>
            </a:pPr>
            <a:endParaRPr lang="en-US" sz="2400" dirty="0" smtClean="0"/>
          </a:p>
        </p:txBody>
      </p:sp>
      <p:sp>
        <p:nvSpPr>
          <p:cNvPr id="69635" name="TextBox 2"/>
          <p:cNvSpPr txBox="1">
            <a:spLocks noChangeArrowheads="1"/>
          </p:cNvSpPr>
          <p:nvPr/>
        </p:nvSpPr>
        <p:spPr bwMode="auto">
          <a:xfrm>
            <a:off x="152400" y="482600"/>
            <a:ext cx="4724400" cy="584200"/>
          </a:xfrm>
          <a:prstGeom prst="rect">
            <a:avLst/>
          </a:prstGeom>
          <a:noFill/>
          <a:ln w="9525">
            <a:noFill/>
            <a:miter lim="800000"/>
            <a:headEnd/>
            <a:tailEnd/>
          </a:ln>
        </p:spPr>
        <p:txBody>
          <a:bodyPr>
            <a:spAutoFit/>
          </a:bodyPr>
          <a:lstStyle/>
          <a:p>
            <a:r>
              <a:rPr lang="en-US" sz="3200" dirty="0"/>
              <a:t>OTHER SOLUTIONS</a:t>
            </a:r>
          </a:p>
        </p:txBody>
      </p:sp>
      <p:sp>
        <p:nvSpPr>
          <p:cNvPr id="69636"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F1804EAD-C493-4A63-A2E7-0802E69650DA}" type="slidenum">
              <a:rPr lang="en-US" sz="1000"/>
              <a:pPr algn="r" eaLnBrk="1" hangingPunct="1"/>
              <a:t>53</a:t>
            </a:fld>
            <a:endParaRPr lang="en-US" sz="10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FontTx/>
              <a:buNone/>
              <a:defRPr/>
            </a:pPr>
            <a:endParaRPr lang="en-US" sz="1000" b="1" dirty="0" smtClean="0"/>
          </a:p>
          <a:p>
            <a:pPr marL="514350" indent="-514350" algn="ctr">
              <a:buClr>
                <a:schemeClr val="accent2">
                  <a:lumMod val="75000"/>
                </a:schemeClr>
              </a:buClr>
              <a:buFontTx/>
              <a:buNone/>
              <a:defRPr/>
            </a:pPr>
            <a:r>
              <a:rPr lang="en-US" b="1" dirty="0" smtClean="0"/>
              <a:t>FOSTER CARE</a:t>
            </a:r>
          </a:p>
          <a:p>
            <a:pPr marL="514350" indent="-514350" algn="ctr">
              <a:buClr>
                <a:schemeClr val="accent2">
                  <a:lumMod val="75000"/>
                </a:schemeClr>
              </a:buClr>
              <a:buFontTx/>
              <a:buNone/>
              <a:defRPr/>
            </a:pPr>
            <a:endParaRPr lang="en-US" sz="2000" b="1" dirty="0" smtClean="0"/>
          </a:p>
          <a:p>
            <a:pPr indent="0">
              <a:buFontTx/>
              <a:buNone/>
              <a:defRPr/>
            </a:pPr>
            <a:r>
              <a:rPr lang="en-US" sz="2800" dirty="0" smtClean="0"/>
              <a:t>DCS does not initiate actions to collect support on a foster care case when collection of current support would reduce the head of household’s income to less than the self support reserve if there are other dependent children in the NCP’s home.</a:t>
            </a:r>
          </a:p>
          <a:p>
            <a:pPr marL="514350" indent="-514350">
              <a:buFontTx/>
              <a:buNone/>
              <a:defRPr/>
            </a:pPr>
            <a:endParaRPr lang="en-US" b="1" dirty="0" smtClean="0"/>
          </a:p>
          <a:p>
            <a:pPr algn="ctr">
              <a:buFontTx/>
              <a:buNone/>
              <a:defRPr/>
            </a:pPr>
            <a:endParaRPr lang="en-US" sz="1200" dirty="0" smtClean="0"/>
          </a:p>
          <a:p>
            <a:pPr>
              <a:buFontTx/>
              <a:buNone/>
              <a:defRPr/>
            </a:pPr>
            <a:endParaRPr lang="en-US" sz="2400" dirty="0" smtClean="0"/>
          </a:p>
        </p:txBody>
      </p:sp>
      <p:sp>
        <p:nvSpPr>
          <p:cNvPr id="70659" name="TextBox 2"/>
          <p:cNvSpPr txBox="1">
            <a:spLocks noChangeArrowheads="1"/>
          </p:cNvSpPr>
          <p:nvPr/>
        </p:nvSpPr>
        <p:spPr bwMode="auto">
          <a:xfrm>
            <a:off x="152400" y="482600"/>
            <a:ext cx="4724400" cy="584200"/>
          </a:xfrm>
          <a:prstGeom prst="rect">
            <a:avLst/>
          </a:prstGeom>
          <a:noFill/>
          <a:ln w="9525">
            <a:noFill/>
            <a:miter lim="800000"/>
            <a:headEnd/>
            <a:tailEnd/>
          </a:ln>
        </p:spPr>
        <p:txBody>
          <a:bodyPr>
            <a:spAutoFit/>
          </a:bodyPr>
          <a:lstStyle/>
          <a:p>
            <a:r>
              <a:rPr lang="en-US" sz="3200" dirty="0"/>
              <a:t>OTHER SOLUTIONS</a:t>
            </a:r>
          </a:p>
        </p:txBody>
      </p:sp>
      <p:sp>
        <p:nvSpPr>
          <p:cNvPr id="70660"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E4966E92-C0C9-4AAE-92C6-FD107CDF731E}" type="slidenum">
              <a:rPr lang="en-US" sz="1000"/>
              <a:pPr algn="r" eaLnBrk="1" hangingPunct="1"/>
              <a:t>54</a:t>
            </a:fld>
            <a:endParaRPr lang="en-US" sz="10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600200"/>
            <a:ext cx="8229600" cy="4953000"/>
          </a:xfrm>
        </p:spPr>
        <p:txBody>
          <a:bodyPr/>
          <a:lstStyle/>
          <a:p>
            <a:pPr algn="ctr">
              <a:buFontTx/>
              <a:buNone/>
              <a:defRPr/>
            </a:pPr>
            <a:endParaRPr lang="en-US" sz="1000" b="1" dirty="0" smtClean="0"/>
          </a:p>
          <a:p>
            <a:pPr marL="514350" indent="-514350" algn="ctr">
              <a:spcBef>
                <a:spcPts val="0"/>
              </a:spcBef>
              <a:buClr>
                <a:schemeClr val="accent2">
                  <a:lumMod val="75000"/>
                </a:schemeClr>
              </a:buClr>
              <a:buFontTx/>
              <a:buNone/>
              <a:defRPr/>
            </a:pPr>
            <a:r>
              <a:rPr lang="en-US" b="1" dirty="0" smtClean="0"/>
              <a:t>FOSTER CARE</a:t>
            </a:r>
          </a:p>
          <a:p>
            <a:pPr marL="514350" indent="-514350" algn="ctr">
              <a:buClr>
                <a:schemeClr val="accent2">
                  <a:lumMod val="75000"/>
                </a:schemeClr>
              </a:buClr>
              <a:buFontTx/>
              <a:buNone/>
              <a:defRPr/>
            </a:pPr>
            <a:endParaRPr lang="en-US" sz="600" b="1" dirty="0" smtClean="0"/>
          </a:p>
          <a:p>
            <a:pPr>
              <a:spcBef>
                <a:spcPts val="0"/>
              </a:spcBef>
              <a:buClr>
                <a:schemeClr val="accent2">
                  <a:lumMod val="75000"/>
                </a:schemeClr>
              </a:buClr>
              <a:buFont typeface="Wingdings" pitchFamily="2" charset="2"/>
              <a:buChar char="§"/>
              <a:defRPr/>
            </a:pPr>
            <a:r>
              <a:rPr lang="en-US" sz="2200" dirty="0" smtClean="0"/>
              <a:t>DCS does not collect current support if the child is placed:</a:t>
            </a:r>
          </a:p>
          <a:p>
            <a:pPr>
              <a:buClr>
                <a:schemeClr val="accent2">
                  <a:lumMod val="75000"/>
                </a:schemeClr>
              </a:buClr>
              <a:buFont typeface="Wingdings" pitchFamily="2" charset="2"/>
              <a:buChar char="§"/>
              <a:defRPr/>
            </a:pPr>
            <a:r>
              <a:rPr lang="en-US" sz="600" dirty="0" smtClean="0"/>
              <a:t>.</a:t>
            </a:r>
          </a:p>
          <a:p>
            <a:pPr lvl="1">
              <a:spcBef>
                <a:spcPts val="0"/>
              </a:spcBef>
              <a:buClr>
                <a:schemeClr val="accent2">
                  <a:lumMod val="75000"/>
                </a:schemeClr>
              </a:buClr>
              <a:buFont typeface="Wingdings" pitchFamily="2" charset="2"/>
              <a:buChar char="§"/>
              <a:defRPr/>
            </a:pPr>
            <a:r>
              <a:rPr lang="en-US" sz="2000" dirty="0" smtClean="0">
                <a:ea typeface="+mn-ea"/>
                <a:cs typeface="+mn-cs"/>
              </a:rPr>
              <a:t>With a birth/adoptive parent,</a:t>
            </a:r>
          </a:p>
          <a:p>
            <a:pPr lvl="1">
              <a:spcBef>
                <a:spcPts val="300"/>
              </a:spcBef>
              <a:buClr>
                <a:schemeClr val="accent2">
                  <a:lumMod val="75000"/>
                </a:schemeClr>
              </a:buClr>
              <a:buFont typeface="Wingdings" pitchFamily="2" charset="2"/>
              <a:buChar char="§"/>
              <a:defRPr/>
            </a:pPr>
            <a:r>
              <a:rPr lang="en-US" sz="2000" dirty="0" smtClean="0">
                <a:ea typeface="+mn-ea"/>
                <a:cs typeface="+mn-cs"/>
              </a:rPr>
              <a:t>In a private agency custody,	</a:t>
            </a:r>
          </a:p>
          <a:p>
            <a:pPr lvl="1">
              <a:spcBef>
                <a:spcPts val="300"/>
              </a:spcBef>
              <a:buClr>
                <a:schemeClr val="accent2">
                  <a:lumMod val="75000"/>
                </a:schemeClr>
              </a:buClr>
              <a:buFont typeface="Wingdings" pitchFamily="2" charset="2"/>
              <a:buChar char="§"/>
              <a:defRPr/>
            </a:pPr>
            <a:r>
              <a:rPr lang="en-US" sz="2000" dirty="0" smtClean="0">
                <a:ea typeface="+mn-ea"/>
                <a:cs typeface="+mn-cs"/>
              </a:rPr>
              <a:t>In a juvenile rehabilitation (JRA) facility,</a:t>
            </a:r>
          </a:p>
          <a:p>
            <a:pPr lvl="1">
              <a:spcBef>
                <a:spcPts val="300"/>
              </a:spcBef>
              <a:buClr>
                <a:schemeClr val="accent2">
                  <a:lumMod val="75000"/>
                </a:schemeClr>
              </a:buClr>
              <a:buFont typeface="Wingdings" pitchFamily="2" charset="2"/>
              <a:buChar char="§"/>
              <a:defRPr/>
            </a:pPr>
            <a:r>
              <a:rPr lang="en-US" sz="2000" dirty="0" smtClean="0">
                <a:ea typeface="+mn-ea"/>
                <a:cs typeface="+mn-cs"/>
              </a:rPr>
              <a:t>In a non-funded relative placement.</a:t>
            </a:r>
          </a:p>
          <a:p>
            <a:pPr lvl="1">
              <a:spcBef>
                <a:spcPts val="300"/>
              </a:spcBef>
              <a:buClr>
                <a:schemeClr val="accent2">
                  <a:lumMod val="75000"/>
                </a:schemeClr>
              </a:buClr>
              <a:buFont typeface="Wingdings" pitchFamily="2" charset="2"/>
              <a:buChar char="§"/>
              <a:defRPr/>
            </a:pPr>
            <a:r>
              <a:rPr lang="en-US" sz="2000" dirty="0" smtClean="0">
                <a:ea typeface="+mn-ea"/>
                <a:cs typeface="+mn-cs"/>
              </a:rPr>
              <a:t>If an adoptive family has been receiving adoption support services from the state of Washington. DCS will not take any collection or establishment action when the adopted child enters foster care if Children’s Administration determined good cause for the placement.</a:t>
            </a:r>
          </a:p>
          <a:p>
            <a:pPr lvl="1">
              <a:spcBef>
                <a:spcPts val="300"/>
              </a:spcBef>
              <a:buClr>
                <a:schemeClr val="accent2">
                  <a:lumMod val="75000"/>
                </a:schemeClr>
              </a:buClr>
              <a:buFont typeface="Wingdings" pitchFamily="2" charset="2"/>
              <a:buChar char="§"/>
              <a:defRPr/>
            </a:pPr>
            <a:r>
              <a:rPr lang="en-US" sz="2000" dirty="0" smtClean="0">
                <a:ea typeface="+mn-ea"/>
                <a:cs typeface="+mn-cs"/>
              </a:rPr>
              <a:t>If the child, NCP or relative placement person has a tribal affiliation SEO’s will consult with the Regional Tribal Liaison.</a:t>
            </a:r>
          </a:p>
          <a:p>
            <a:pPr marL="514350" indent="-514350">
              <a:buFontTx/>
              <a:buNone/>
              <a:defRPr/>
            </a:pPr>
            <a:endParaRPr lang="en-US" b="1" dirty="0" smtClean="0"/>
          </a:p>
          <a:p>
            <a:pPr algn="ctr">
              <a:buFontTx/>
              <a:buNone/>
              <a:defRPr/>
            </a:pPr>
            <a:endParaRPr lang="en-US" sz="1200" dirty="0" smtClean="0"/>
          </a:p>
          <a:p>
            <a:pPr>
              <a:buFontTx/>
              <a:buNone/>
              <a:defRPr/>
            </a:pPr>
            <a:endParaRPr lang="en-US" sz="2400" dirty="0" smtClean="0"/>
          </a:p>
        </p:txBody>
      </p:sp>
      <p:sp>
        <p:nvSpPr>
          <p:cNvPr id="71683" name="TextBox 2"/>
          <p:cNvSpPr txBox="1">
            <a:spLocks noChangeArrowheads="1"/>
          </p:cNvSpPr>
          <p:nvPr/>
        </p:nvSpPr>
        <p:spPr bwMode="auto">
          <a:xfrm>
            <a:off x="152400" y="482600"/>
            <a:ext cx="4724400" cy="584200"/>
          </a:xfrm>
          <a:prstGeom prst="rect">
            <a:avLst/>
          </a:prstGeom>
          <a:noFill/>
          <a:ln w="9525">
            <a:noFill/>
            <a:miter lim="800000"/>
            <a:headEnd/>
            <a:tailEnd/>
          </a:ln>
        </p:spPr>
        <p:txBody>
          <a:bodyPr>
            <a:spAutoFit/>
          </a:bodyPr>
          <a:lstStyle/>
          <a:p>
            <a:r>
              <a:rPr lang="en-US" sz="3200" dirty="0"/>
              <a:t>OTHER SOLUTIONS</a:t>
            </a:r>
          </a:p>
        </p:txBody>
      </p:sp>
      <p:sp>
        <p:nvSpPr>
          <p:cNvPr id="71684"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B33AB789-F2A7-4FEE-9C84-4D959F625B8D}" type="slidenum">
              <a:rPr lang="en-US" sz="1000"/>
              <a:pPr algn="r" eaLnBrk="1" hangingPunct="1"/>
              <a:t>55</a:t>
            </a:fld>
            <a:endParaRPr lang="en-US" sz="1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Slide Number Placeholder 5"/>
          <p:cNvSpPr>
            <a:spLocks noGrp="1"/>
          </p:cNvSpPr>
          <p:nvPr>
            <p:ph type="sldNum" sz="quarter" idx="12"/>
          </p:nvPr>
        </p:nvSpPr>
        <p:spPr>
          <a:noFill/>
        </p:spPr>
        <p:txBody>
          <a:bodyPr/>
          <a:lstStyle/>
          <a:p>
            <a:fld id="{791E0EBB-7687-43A2-8849-5E71DAF92093}" type="slidenum">
              <a:rPr lang="en-US" smtClean="0"/>
              <a:pPr/>
              <a:t>56</a:t>
            </a:fld>
            <a:endParaRPr lang="en-US" dirty="0" smtClean="0"/>
          </a:p>
        </p:txBody>
      </p:sp>
      <p:sp>
        <p:nvSpPr>
          <p:cNvPr id="2055" name="Rectangle 2"/>
          <p:cNvSpPr>
            <a:spLocks noGrp="1" noChangeArrowheads="1"/>
          </p:cNvSpPr>
          <p:nvPr>
            <p:ph type="title"/>
          </p:nvPr>
        </p:nvSpPr>
        <p:spPr/>
        <p:txBody>
          <a:bodyPr/>
          <a:lstStyle/>
          <a:p>
            <a:pPr algn="ctr" eaLnBrk="1" hangingPunct="1"/>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THANK YOU!</a:t>
            </a:r>
          </a:p>
        </p:txBody>
      </p:sp>
      <p:graphicFrame>
        <p:nvGraphicFramePr>
          <p:cNvPr id="2050" name="Object 7"/>
          <p:cNvGraphicFramePr>
            <a:graphicFrameLocks noChangeAspect="1"/>
          </p:cNvGraphicFramePr>
          <p:nvPr/>
        </p:nvGraphicFramePr>
        <p:xfrm>
          <a:off x="1905000" y="3962400"/>
          <a:ext cx="701675" cy="1265238"/>
        </p:xfrm>
        <a:graphic>
          <a:graphicData uri="http://schemas.openxmlformats.org/presentationml/2006/ole">
            <mc:AlternateContent xmlns:mc="http://schemas.openxmlformats.org/markup-compatibility/2006">
              <mc:Choice xmlns:v="urn:schemas-microsoft-com:vml" Requires="v">
                <p:oleObj spid="_x0000_s2058" name="Clip" r:id="rId3" imgW="703800" imgH="1266120" progId="">
                  <p:embed/>
                </p:oleObj>
              </mc:Choice>
              <mc:Fallback>
                <p:oleObj name="Clip" r:id="rId3" imgW="703800" imgH="1266120" progId="">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962400"/>
                        <a:ext cx="701675" cy="1265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8"/>
          <p:cNvGraphicFramePr>
            <a:graphicFrameLocks noChangeAspect="1"/>
          </p:cNvGraphicFramePr>
          <p:nvPr/>
        </p:nvGraphicFramePr>
        <p:xfrm>
          <a:off x="4876800" y="3962400"/>
          <a:ext cx="874713" cy="1320800"/>
        </p:xfrm>
        <a:graphic>
          <a:graphicData uri="http://schemas.openxmlformats.org/presentationml/2006/ole">
            <mc:AlternateContent xmlns:mc="http://schemas.openxmlformats.org/markup-compatibility/2006">
              <mc:Choice xmlns:v="urn:schemas-microsoft-com:vml" Requires="v">
                <p:oleObj spid="_x0000_s2059" name="Clip" r:id="rId5" imgW="874080" imgH="1320840" progId="">
                  <p:embed/>
                </p:oleObj>
              </mc:Choice>
              <mc:Fallback>
                <p:oleObj name="Clip" r:id="rId5" imgW="874080" imgH="1320840" progId="">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3962400"/>
                        <a:ext cx="874713" cy="132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9"/>
          <p:cNvGraphicFramePr>
            <a:graphicFrameLocks noChangeAspect="1"/>
          </p:cNvGraphicFramePr>
          <p:nvPr/>
        </p:nvGraphicFramePr>
        <p:xfrm>
          <a:off x="3352800" y="3886200"/>
          <a:ext cx="852488" cy="1398588"/>
        </p:xfrm>
        <a:graphic>
          <a:graphicData uri="http://schemas.openxmlformats.org/presentationml/2006/ole">
            <mc:AlternateContent xmlns:mc="http://schemas.openxmlformats.org/markup-compatibility/2006">
              <mc:Choice xmlns:v="urn:schemas-microsoft-com:vml" Requires="v">
                <p:oleObj spid="_x0000_s2060" name="Clip" r:id="rId7" imgW="853920" imgH="1399680" progId="">
                  <p:embed/>
                </p:oleObj>
              </mc:Choice>
              <mc:Fallback>
                <p:oleObj name="Clip" r:id="rId7" imgW="853920" imgH="1399680" progId="">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3886200"/>
                        <a:ext cx="852488" cy="1398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10"/>
          <p:cNvGraphicFramePr>
            <a:graphicFrameLocks noChangeAspect="1"/>
          </p:cNvGraphicFramePr>
          <p:nvPr/>
        </p:nvGraphicFramePr>
        <p:xfrm>
          <a:off x="6553200" y="3962400"/>
          <a:ext cx="701675" cy="1265238"/>
        </p:xfrm>
        <a:graphic>
          <a:graphicData uri="http://schemas.openxmlformats.org/presentationml/2006/ole">
            <mc:AlternateContent xmlns:mc="http://schemas.openxmlformats.org/markup-compatibility/2006">
              <mc:Choice xmlns:v="urn:schemas-microsoft-com:vml" Requires="v">
                <p:oleObj spid="_x0000_s2061" name="Clip" r:id="rId9" imgW="703800" imgH="1266120" progId="">
                  <p:embed/>
                </p:oleObj>
              </mc:Choice>
              <mc:Fallback>
                <p:oleObj name="Clip" r:id="rId9" imgW="703800" imgH="1266120" progId="">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53200" y="3962400"/>
                        <a:ext cx="701675" cy="1265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6DD5EA-AA61-4B90-9829-248ED451F3D5}" type="slidenum">
              <a:rPr lang="en-US" smtClean="0"/>
              <a:pPr/>
              <a:t>5</a:t>
            </a:fld>
            <a:endParaRPr lang="en-US" dirty="0"/>
          </a:p>
        </p:txBody>
      </p:sp>
      <p:sp>
        <p:nvSpPr>
          <p:cNvPr id="8" name="Content Placeholder 1"/>
          <p:cNvSpPr txBox="1">
            <a:spLocks/>
          </p:cNvSpPr>
          <p:nvPr/>
        </p:nvSpPr>
        <p:spPr>
          <a:xfrm>
            <a:off x="381000" y="1600200"/>
            <a:ext cx="8305800" cy="46482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chemeClr val="accent2">
                  <a:lumMod val="75000"/>
                </a:schemeClr>
              </a:buClr>
              <a:buSzTx/>
              <a:buFont typeface="Wingdings" pitchFamily="2" charset="2"/>
              <a:buChar char="§"/>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a:buClr>
                <a:schemeClr val="accent2">
                  <a:lumMod val="75000"/>
                </a:schemeClr>
              </a:buClr>
              <a:buFont typeface="Wingdings" pitchFamily="2" charset="2"/>
              <a:buChar char="§"/>
              <a:defRPr/>
            </a:pPr>
            <a:r>
              <a:rPr lang="en-US" sz="2800" dirty="0" smtClean="0"/>
              <a:t>  A Transmittal from another Child Support Agency. </a:t>
            </a:r>
          </a:p>
          <a:p>
            <a:pPr>
              <a:buClr>
                <a:schemeClr val="accent2">
                  <a:lumMod val="75000"/>
                </a:schemeClr>
              </a:buClr>
              <a:buFont typeface="Wingdings" pitchFamily="2" charset="2"/>
              <a:buChar char="§"/>
              <a:defRPr/>
            </a:pPr>
            <a:endParaRPr lang="en-US" sz="2800" dirty="0" smtClean="0"/>
          </a:p>
          <a:p>
            <a:pPr marL="342900" indent="-342900">
              <a:buClr>
                <a:schemeClr val="accent2">
                  <a:lumMod val="75000"/>
                </a:schemeClr>
              </a:buClr>
              <a:buFont typeface="Wingdings" pitchFamily="2" charset="2"/>
              <a:buChar char="§"/>
              <a:defRPr/>
            </a:pPr>
            <a:r>
              <a:rPr lang="en-US" sz="2800" dirty="0" smtClean="0"/>
              <a:t>A Request and Application from the Non-Custodial parent for Enforcement of a Custodial Parents Medical Support Obligation. </a:t>
            </a:r>
          </a:p>
          <a:p>
            <a:pPr>
              <a:buClr>
                <a:schemeClr val="accent2">
                  <a:lumMod val="75000"/>
                </a:schemeClr>
              </a:buClr>
              <a:defRPr/>
            </a:pPr>
            <a:endParaRPr lang="en-US" sz="2800" dirty="0" smtClean="0"/>
          </a:p>
          <a:p>
            <a:pPr marL="342900" marR="0" lvl="0" indent="-342900" defTabSz="914400" latinLnBrk="0">
              <a:lnSpc>
                <a:spcPct val="100000"/>
              </a:lnSpc>
              <a:buClr>
                <a:schemeClr val="accent2">
                  <a:lumMod val="75000"/>
                </a:schemeClr>
              </a:buClr>
              <a:buSzTx/>
              <a:buFont typeface="Wingdings" pitchFamily="2" charset="2"/>
              <a:buChar char="§"/>
              <a:tabLst/>
              <a:defRPr/>
            </a:pPr>
            <a:r>
              <a:rPr lang="en-US" sz="2800" dirty="0" smtClean="0"/>
              <a:t>A Request and Application for Paternity Establishment.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buClr>
                <a:schemeClr val="accent2">
                  <a:lumMod val="75000"/>
                </a:schemeClr>
              </a:buClr>
              <a:buFont typeface="Wingdings" pitchFamily="2" charset="2"/>
              <a:buChar char="§"/>
              <a:defRPr/>
            </a:pPr>
            <a:endParaRPr lang="en-US" sz="2400" dirty="0" smtClean="0"/>
          </a:p>
          <a:p>
            <a:pPr>
              <a:buClr>
                <a:schemeClr val="accent2">
                  <a:lumMod val="75000"/>
                </a:schemeClr>
              </a:buClr>
              <a:buFont typeface="Wingdings" pitchFamily="2" charset="2"/>
              <a:buChar char="§"/>
              <a:defRPr/>
            </a:pPr>
            <a:r>
              <a:rPr lang="en-US" sz="2400" dirty="0" smtClean="0"/>
              <a:t>DCS opens a full enforcement case by operation of law if DCS discovers a child is receiving TANF or certain categories of Medicaid in Washington, if the non-custodial parent is not in the household and DCS has no case.</a:t>
            </a:r>
          </a:p>
          <a:p>
            <a:pPr>
              <a:buClr>
                <a:schemeClr val="accent2">
                  <a:lumMod val="75000"/>
                </a:schemeClr>
              </a:buClr>
              <a:buFont typeface="Wingdings" pitchFamily="2" charset="2"/>
              <a:buChar char="§"/>
              <a:defRPr/>
            </a:pPr>
            <a:endParaRPr lang="en-US" sz="2400" dirty="0" smtClean="0"/>
          </a:p>
          <a:p>
            <a:pPr>
              <a:buClr>
                <a:schemeClr val="accent2">
                  <a:lumMod val="75000"/>
                </a:schemeClr>
              </a:buClr>
              <a:buFont typeface="Wingdings" pitchFamily="2" charset="2"/>
              <a:buChar char="§"/>
              <a:defRPr/>
            </a:pPr>
            <a:r>
              <a:rPr lang="en-US" sz="2400" dirty="0" smtClean="0"/>
              <a:t>When required by federal and state law, DCS charges a custodial parent who has never received TANF, Tribal TANF, or AFDC (Aid to Families with dependent children) as a custodian of a child a $25 annual fee.</a:t>
            </a:r>
            <a:endParaRPr lang="en-US" sz="2400" dirty="0"/>
          </a:p>
        </p:txBody>
      </p:sp>
      <p:sp>
        <p:nvSpPr>
          <p:cNvPr id="11267"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BBA87BD0-EAEB-4703-A9C3-744C58A45547}" type="slidenum">
              <a:rPr lang="en-US" sz="1000"/>
              <a:pPr algn="r" eaLnBrk="1" hangingPunct="1"/>
              <a:t>6</a:t>
            </a:fld>
            <a:endParaRPr lang="en-U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p:nvPr>
        </p:nvSpPr>
        <p:spPr>
          <a:xfrm>
            <a:off x="304800" y="1828800"/>
            <a:ext cx="8305800" cy="4648200"/>
          </a:xfrm>
        </p:spPr>
        <p:txBody>
          <a:bodyPr/>
          <a:lstStyle/>
          <a:p>
            <a:pPr algn="ctr">
              <a:buFontTx/>
              <a:buNone/>
            </a:pPr>
            <a:endParaRPr lang="en-US" dirty="0" smtClean="0"/>
          </a:p>
          <a:p>
            <a:pPr algn="ctr">
              <a:buFontTx/>
              <a:buNone/>
            </a:pPr>
            <a:r>
              <a:rPr lang="en-US" sz="4000" b="1" dirty="0" smtClean="0">
                <a:latin typeface="+mj-lt"/>
              </a:rPr>
              <a:t>PATERNITY</a:t>
            </a:r>
            <a:endParaRPr lang="en-US" dirty="0" smtClean="0">
              <a:latin typeface="+mj-lt"/>
            </a:endParaRPr>
          </a:p>
          <a:p>
            <a:pPr algn="ctr">
              <a:buFontTx/>
              <a:buNone/>
            </a:pPr>
            <a:endParaRPr lang="en-US" sz="2400" b="1" dirty="0" smtClean="0"/>
          </a:p>
          <a:p>
            <a:pPr algn="ctr">
              <a:buFontTx/>
              <a:buNone/>
            </a:pPr>
            <a:r>
              <a:rPr lang="en-US" sz="2400" b="1" dirty="0" smtClean="0"/>
              <a:t>Every child deserves to have a legal father, </a:t>
            </a:r>
          </a:p>
          <a:p>
            <a:pPr algn="ctr">
              <a:buFontTx/>
              <a:buNone/>
            </a:pPr>
            <a:r>
              <a:rPr lang="en-US" sz="2400" b="1" dirty="0" smtClean="0"/>
              <a:t>To know who that father is, and </a:t>
            </a:r>
          </a:p>
          <a:p>
            <a:pPr algn="ctr">
              <a:buFontTx/>
              <a:buNone/>
            </a:pPr>
            <a:r>
              <a:rPr lang="en-US" sz="2400" b="1" dirty="0" smtClean="0"/>
              <a:t>To claim the rights and benefits</a:t>
            </a:r>
          </a:p>
          <a:p>
            <a:pPr algn="ctr">
              <a:buFontTx/>
              <a:buNone/>
            </a:pPr>
            <a:r>
              <a:rPr lang="en-US" sz="2400" b="1" dirty="0" smtClean="0"/>
              <a:t>That come with that knowledge.</a:t>
            </a:r>
          </a:p>
        </p:txBody>
      </p:sp>
      <p:sp>
        <p:nvSpPr>
          <p:cNvPr id="12291" name="Slide Number Placeholder 4"/>
          <p:cNvSpPr txBox="1">
            <a:spLocks/>
          </p:cNvSpPr>
          <p:nvPr/>
        </p:nvSpPr>
        <p:spPr bwMode="auto">
          <a:xfrm>
            <a:off x="7620000" y="6248400"/>
            <a:ext cx="1295400" cy="457200"/>
          </a:xfrm>
          <a:prstGeom prst="rect">
            <a:avLst/>
          </a:prstGeom>
          <a:noFill/>
          <a:ln w="9525">
            <a:noFill/>
            <a:miter lim="800000"/>
            <a:headEnd/>
            <a:tailEnd/>
          </a:ln>
        </p:spPr>
        <p:txBody>
          <a:bodyPr/>
          <a:lstStyle/>
          <a:p>
            <a:pPr algn="r" eaLnBrk="1" hangingPunct="1"/>
            <a:fld id="{CC8BC2A6-77E8-469E-BC58-3F8FEB9B01FA}" type="slidenum">
              <a:rPr lang="en-US" sz="1000"/>
              <a:pPr algn="r" eaLnBrk="1" hangingPunct="1"/>
              <a:t>7</a:t>
            </a:fld>
            <a:endParaRPr lang="en-U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152400" y="1600200"/>
            <a:ext cx="8763000" cy="1828800"/>
          </a:xfrm>
        </p:spPr>
        <p:txBody>
          <a:bodyPr/>
          <a:lstStyle/>
          <a:p>
            <a:r>
              <a:rPr lang="en-US" dirty="0" smtClean="0"/>
              <a:t>		What is paternity?	</a:t>
            </a:r>
          </a:p>
        </p:txBody>
      </p:sp>
      <p:sp>
        <p:nvSpPr>
          <p:cNvPr id="13315" name="Rectangle 3"/>
          <p:cNvSpPr>
            <a:spLocks noGrp="1" noChangeArrowheads="1"/>
          </p:cNvSpPr>
          <p:nvPr>
            <p:ph type="body" idx="4294967295"/>
          </p:nvPr>
        </p:nvSpPr>
        <p:spPr/>
        <p:txBody>
          <a:bodyPr/>
          <a:lstStyle/>
          <a:p>
            <a:endParaRPr lang="en-US" dirty="0" smtClean="0"/>
          </a:p>
          <a:p>
            <a:endParaRPr lang="en-US" dirty="0" smtClean="0"/>
          </a:p>
          <a:p>
            <a:r>
              <a:rPr lang="en-US" dirty="0" smtClean="0"/>
              <a:t>Legally, paternity is the fact of being the male parent (father) to a child.</a:t>
            </a:r>
          </a:p>
          <a:p>
            <a:pPr lvl="2">
              <a:buFontTx/>
              <a:buNone/>
            </a:pPr>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ust design template">
  <a:themeElements>
    <a:clrScheme name="Trust design template 5">
      <a:dk1>
        <a:srgbClr val="000000"/>
      </a:dk1>
      <a:lt1>
        <a:srgbClr val="F3F7DD"/>
      </a:lt1>
      <a:dk2>
        <a:srgbClr val="000000"/>
      </a:dk2>
      <a:lt2>
        <a:srgbClr val="969696"/>
      </a:lt2>
      <a:accent1>
        <a:srgbClr val="F1E3A7"/>
      </a:accent1>
      <a:accent2>
        <a:srgbClr val="B0BB47"/>
      </a:accent2>
      <a:accent3>
        <a:srgbClr val="F8FAEB"/>
      </a:accent3>
      <a:accent4>
        <a:srgbClr val="000000"/>
      </a:accent4>
      <a:accent5>
        <a:srgbClr val="F7EFD0"/>
      </a:accent5>
      <a:accent6>
        <a:srgbClr val="9FA93F"/>
      </a:accent6>
      <a:hlink>
        <a:srgbClr val="0094CC"/>
      </a:hlink>
      <a:folHlink>
        <a:srgbClr val="839216"/>
      </a:folHlink>
    </a:clrScheme>
    <a:fontScheme name="Trust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Trust design template 1">
        <a:dk1>
          <a:srgbClr val="000000"/>
        </a:dk1>
        <a:lt1>
          <a:srgbClr val="EFE8B5"/>
        </a:lt1>
        <a:dk2>
          <a:srgbClr val="000000"/>
        </a:dk2>
        <a:lt2>
          <a:srgbClr val="777777"/>
        </a:lt2>
        <a:accent1>
          <a:srgbClr val="E6E5CA"/>
        </a:accent1>
        <a:accent2>
          <a:srgbClr val="C6BA44"/>
        </a:accent2>
        <a:accent3>
          <a:srgbClr val="F6F2D7"/>
        </a:accent3>
        <a:accent4>
          <a:srgbClr val="000000"/>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Trust design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Trust design template 3">
        <a:dk1>
          <a:srgbClr val="666633"/>
        </a:dk1>
        <a:lt1>
          <a:srgbClr val="FFFFFF"/>
        </a:lt1>
        <a:dk2>
          <a:srgbClr val="000000"/>
        </a:dk2>
        <a:lt2>
          <a:srgbClr val="808080"/>
        </a:lt2>
        <a:accent1>
          <a:srgbClr val="DDE5B9"/>
        </a:accent1>
        <a:accent2>
          <a:srgbClr val="333399"/>
        </a:accent2>
        <a:accent3>
          <a:srgbClr val="FFFFFF"/>
        </a:accent3>
        <a:accent4>
          <a:srgbClr val="56562A"/>
        </a:accent4>
        <a:accent5>
          <a:srgbClr val="EBF0D9"/>
        </a:accent5>
        <a:accent6>
          <a:srgbClr val="2D2D8A"/>
        </a:accent6>
        <a:hlink>
          <a:srgbClr val="8F9212"/>
        </a:hlink>
        <a:folHlink>
          <a:srgbClr val="666633"/>
        </a:folHlink>
      </a:clrScheme>
      <a:clrMap bg1="lt1" tx1="dk1" bg2="lt2" tx2="dk2" accent1="accent1" accent2="accent2" accent3="accent3" accent4="accent4" accent5="accent5" accent6="accent6" hlink="hlink" folHlink="folHlink"/>
    </a:extraClrScheme>
    <a:extraClrScheme>
      <a:clrScheme name="Trust design template 4">
        <a:dk1>
          <a:srgbClr val="4A4925"/>
        </a:dk1>
        <a:lt1>
          <a:srgbClr val="53554B"/>
        </a:lt1>
        <a:dk2>
          <a:srgbClr val="D1D1CB"/>
        </a:dk2>
        <a:lt2>
          <a:srgbClr val="655F21"/>
        </a:lt2>
        <a:accent1>
          <a:srgbClr val="909082"/>
        </a:accent1>
        <a:accent2>
          <a:srgbClr val="809EA8"/>
        </a:accent2>
        <a:accent3>
          <a:srgbClr val="B3B4B1"/>
        </a:accent3>
        <a:accent4>
          <a:srgbClr val="3E3D1E"/>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Trust design template 5">
        <a:dk1>
          <a:srgbClr val="000000"/>
        </a:dk1>
        <a:lt1>
          <a:srgbClr val="F3F7DD"/>
        </a:lt1>
        <a:dk2>
          <a:srgbClr val="000000"/>
        </a:dk2>
        <a:lt2>
          <a:srgbClr val="969696"/>
        </a:lt2>
        <a:accent1>
          <a:srgbClr val="F1E3A7"/>
        </a:accent1>
        <a:accent2>
          <a:srgbClr val="B0BB47"/>
        </a:accent2>
        <a:accent3>
          <a:srgbClr val="F8FAEB"/>
        </a:accent3>
        <a:accent4>
          <a:srgbClr val="000000"/>
        </a:accent4>
        <a:accent5>
          <a:srgbClr val="F7EFD0"/>
        </a:accent5>
        <a:accent6>
          <a:srgbClr val="9FA93F"/>
        </a:accent6>
        <a:hlink>
          <a:srgbClr val="0094CC"/>
        </a:hlink>
        <a:folHlink>
          <a:srgbClr val="839216"/>
        </a:folHlink>
      </a:clrScheme>
      <a:clrMap bg1="lt1" tx1="dk1" bg2="lt2" tx2="dk2" accent1="accent1" accent2="accent2" accent3="accent3" accent4="accent4" accent5="accent5" accent6="accent6" hlink="hlink" folHlink="folHlink"/>
    </a:extraClrScheme>
    <a:extraClrScheme>
      <a:clrScheme name="Trust design template 6">
        <a:dk1>
          <a:srgbClr val="000000"/>
        </a:dk1>
        <a:lt1>
          <a:srgbClr val="FFFFFF"/>
        </a:lt1>
        <a:dk2>
          <a:srgbClr val="000000"/>
        </a:dk2>
        <a:lt2>
          <a:srgbClr val="969696"/>
        </a:lt2>
        <a:accent1>
          <a:srgbClr val="DEC970"/>
        </a:accent1>
        <a:accent2>
          <a:srgbClr val="FF9966"/>
        </a:accent2>
        <a:accent3>
          <a:srgbClr val="FFFFFF"/>
        </a:accent3>
        <a:accent4>
          <a:srgbClr val="000000"/>
        </a:accent4>
        <a:accent5>
          <a:srgbClr val="ECE1BB"/>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ust design template 7">
        <a:dk1>
          <a:srgbClr val="484600"/>
        </a:dk1>
        <a:lt1>
          <a:srgbClr val="C5AE6D"/>
        </a:lt1>
        <a:dk2>
          <a:srgbClr val="DFC08D"/>
        </a:dk2>
        <a:lt2>
          <a:srgbClr val="2D2015"/>
        </a:lt2>
        <a:accent1>
          <a:srgbClr val="A1A075"/>
        </a:accent1>
        <a:accent2>
          <a:srgbClr val="8F5F2F"/>
        </a:accent2>
        <a:accent3>
          <a:srgbClr val="DFD3BA"/>
        </a:accent3>
        <a:accent4>
          <a:srgbClr val="3C3A00"/>
        </a:accent4>
        <a:accent5>
          <a:srgbClr val="CDCDBD"/>
        </a:accent5>
        <a:accent6>
          <a:srgbClr val="81552A"/>
        </a:accent6>
        <a:hlink>
          <a:srgbClr val="F0D300"/>
        </a:hlink>
        <a:folHlink>
          <a:srgbClr val="424230"/>
        </a:folHlink>
      </a:clrScheme>
      <a:clrMap bg1="lt1" tx1="dk1" bg2="lt2" tx2="dk2" accent1="accent1" accent2="accent2" accent3="accent3" accent4="accent4" accent5="accent5" accent6="accent6" hlink="hlink" folHlink="folHlink"/>
    </a:extraClrScheme>
    <a:extraClrScheme>
      <a:clrScheme name="Trust design template 8">
        <a:dk1>
          <a:srgbClr val="C3CD85"/>
        </a:dk1>
        <a:lt1>
          <a:srgbClr val="DCCD5E"/>
        </a:lt1>
        <a:dk2>
          <a:srgbClr val="800000"/>
        </a:dk2>
        <a:lt2>
          <a:srgbClr val="777777"/>
        </a:lt2>
        <a:accent1>
          <a:srgbClr val="E6E5CA"/>
        </a:accent1>
        <a:accent2>
          <a:srgbClr val="C6BA44"/>
        </a:accent2>
        <a:accent3>
          <a:srgbClr val="EBE3B6"/>
        </a:accent3>
        <a:accent4>
          <a:srgbClr val="A6AF71"/>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Trust design template 9">
        <a:dk1>
          <a:srgbClr val="C0BE7C"/>
        </a:dk1>
        <a:lt1>
          <a:srgbClr val="39381D"/>
        </a:lt1>
        <a:dk2>
          <a:srgbClr val="333300"/>
        </a:dk2>
        <a:lt2>
          <a:srgbClr val="663300"/>
        </a:lt2>
        <a:accent1>
          <a:srgbClr val="ADAC75"/>
        </a:accent1>
        <a:accent2>
          <a:srgbClr val="468A4B"/>
        </a:accent2>
        <a:accent3>
          <a:srgbClr val="ADADAA"/>
        </a:accent3>
        <a:accent4>
          <a:srgbClr val="2F2E17"/>
        </a:accent4>
        <a:accent5>
          <a:srgbClr val="D3D2BD"/>
        </a:accent5>
        <a:accent6>
          <a:srgbClr val="3F7D43"/>
        </a:accent6>
        <a:hlink>
          <a:srgbClr val="E8EFC9"/>
        </a:hlink>
        <a:folHlink>
          <a:srgbClr val="F0E500"/>
        </a:folHlink>
      </a:clrScheme>
      <a:clrMap bg1="dk2" tx1="lt1" bg2="dk1" tx2="lt2" accent1="accent1" accent2="accent2" accent3="accent3" accent4="accent4" accent5="accent5" accent6="accent6" hlink="hlink" folHlink="folHlink"/>
    </a:extraClrScheme>
    <a:extraClrScheme>
      <a:clrScheme name="Trust design template 10">
        <a:dk1>
          <a:srgbClr val="003366"/>
        </a:dk1>
        <a:lt1>
          <a:srgbClr val="808000"/>
        </a:lt1>
        <a:dk2>
          <a:srgbClr val="336600"/>
        </a:dk2>
        <a:lt2>
          <a:srgbClr val="6A5814"/>
        </a:lt2>
        <a:accent1>
          <a:srgbClr val="CCC692"/>
        </a:accent1>
        <a:accent2>
          <a:srgbClr val="949B01"/>
        </a:accent2>
        <a:accent3>
          <a:srgbClr val="ADB8AA"/>
        </a:accent3>
        <a:accent4>
          <a:srgbClr val="6C6C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
      <a:clrScheme name="Trust design template 11">
        <a:dk1>
          <a:srgbClr val="333333"/>
        </a:dk1>
        <a:lt1>
          <a:srgbClr val="DBCCBD"/>
        </a:lt1>
        <a:dk2>
          <a:srgbClr val="800000"/>
        </a:dk2>
        <a:lt2>
          <a:srgbClr val="3E3E5C"/>
        </a:lt2>
        <a:accent1>
          <a:srgbClr val="B7997B"/>
        </a:accent1>
        <a:accent2>
          <a:srgbClr val="6666FF"/>
        </a:accent2>
        <a:accent3>
          <a:srgbClr val="EAE2DB"/>
        </a:accent3>
        <a:accent4>
          <a:srgbClr val="2A2A2A"/>
        </a:accent4>
        <a:accent5>
          <a:srgbClr val="D8CABF"/>
        </a:accent5>
        <a:accent6>
          <a:srgbClr val="5C5CE7"/>
        </a:accent6>
        <a:hlink>
          <a:srgbClr val="B5B575"/>
        </a:hlink>
        <a:folHlink>
          <a:srgbClr val="FFEE99"/>
        </a:folHlink>
      </a:clrScheme>
      <a:clrMap bg1="lt1" tx1="dk1" bg2="lt2" tx2="dk2" accent1="accent1" accent2="accent2" accent3="accent3" accent4="accent4" accent5="accent5" accent6="accent6" hlink="hlink" folHlink="folHlink"/>
    </a:extraClrScheme>
    <a:extraClrScheme>
      <a:clrScheme name="Trust design template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3437</TotalTime>
  <Words>2307</Words>
  <Application>Microsoft Office PowerPoint</Application>
  <PresentationFormat>On-screen Show (4:3)</PresentationFormat>
  <Paragraphs>484</Paragraphs>
  <Slides>57</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59" baseType="lpstr">
      <vt:lpstr>Trust design template</vt:lpstr>
      <vt:lpstr>Clip</vt:lpstr>
      <vt:lpstr>PowerPoint Presentation</vt:lpstr>
      <vt:lpstr>PowerPoint Presentation</vt:lpstr>
      <vt:lpstr>Why is DCS Involved?</vt:lpstr>
      <vt:lpstr>PowerPoint Presentation</vt:lpstr>
      <vt:lpstr>PowerPoint Presentation</vt:lpstr>
      <vt:lpstr>PowerPoint Presentation</vt:lpstr>
      <vt:lpstr>PowerPoint Presentation</vt:lpstr>
      <vt:lpstr>PowerPoint Presentation</vt:lpstr>
      <vt:lpstr>  What is paternity? </vt:lpstr>
      <vt:lpstr> How do I establish paternity?</vt:lpstr>
      <vt:lpstr>   Marriage</vt:lpstr>
      <vt:lpstr>   Court Order</vt:lpstr>
      <vt:lpstr>  Paternity Affidavit</vt:lpstr>
      <vt:lpstr>Who Signs the Affidavit</vt:lpstr>
      <vt:lpstr>What happens if the mother is married to someone else? </vt:lpstr>
      <vt:lpstr> What if I change my mind?</vt:lpstr>
      <vt:lpstr>PowerPoint Presentation</vt:lpstr>
      <vt:lpstr>How can DCS help with paternity?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DSHS/DCS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of  Child Support</dc:title>
  <dc:creator>bwheeler</dc:creator>
  <cp:lastModifiedBy>Bowen, Jeannie (DSHS/DCS)</cp:lastModifiedBy>
  <cp:revision>394</cp:revision>
  <cp:lastPrinted>1601-01-01T00:00:00Z</cp:lastPrinted>
  <dcterms:created xsi:type="dcterms:W3CDTF">2005-04-06T17:29:28Z</dcterms:created>
  <dcterms:modified xsi:type="dcterms:W3CDTF">2014-04-11T18:11:27Z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TC010721151033</vt:lpwstr>
  </property>
</Properties>
</file>