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3.xml" ContentType="application/vnd.openxmlformats-officedocument.presentationml.tags+xml"/>
  <Override PartName="/ppt/notesSlides/notesSlide28.xml" ContentType="application/vnd.openxmlformats-officedocument.presentationml.notesSlide+xml"/>
  <Override PartName="/ppt/tags/tag1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5.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6.xml" ContentType="application/vnd.openxmlformats-officedocument.presentationml.tags+xml"/>
  <Override PartName="/ppt/notesSlides/notesSlide52.xml" ContentType="application/vnd.openxmlformats-officedocument.presentationml.notesSlide+xml"/>
  <Override PartName="/ppt/tags/tag17.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61"/>
  </p:notesMasterIdLst>
  <p:handoutMasterIdLst>
    <p:handoutMasterId r:id="rId62"/>
  </p:handoutMasterIdLst>
  <p:sldIdLst>
    <p:sldId id="347" r:id="rId2"/>
    <p:sldId id="488" r:id="rId3"/>
    <p:sldId id="475" r:id="rId4"/>
    <p:sldId id="473" r:id="rId5"/>
    <p:sldId id="491" r:id="rId6"/>
    <p:sldId id="476" r:id="rId7"/>
    <p:sldId id="367" r:id="rId8"/>
    <p:sldId id="409" r:id="rId9"/>
    <p:sldId id="410" r:id="rId10"/>
    <p:sldId id="477" r:id="rId11"/>
    <p:sldId id="470" r:id="rId12"/>
    <p:sldId id="415" r:id="rId13"/>
    <p:sldId id="408" r:id="rId14"/>
    <p:sldId id="492" r:id="rId15"/>
    <p:sldId id="493" r:id="rId16"/>
    <p:sldId id="382" r:id="rId17"/>
    <p:sldId id="385" r:id="rId18"/>
    <p:sldId id="406" r:id="rId19"/>
    <p:sldId id="478" r:id="rId20"/>
    <p:sldId id="479" r:id="rId21"/>
    <p:sldId id="489" r:id="rId22"/>
    <p:sldId id="494" r:id="rId23"/>
    <p:sldId id="480" r:id="rId24"/>
    <p:sldId id="386" r:id="rId25"/>
    <p:sldId id="459" r:id="rId26"/>
    <p:sldId id="387" r:id="rId27"/>
    <p:sldId id="460" r:id="rId28"/>
    <p:sldId id="388" r:id="rId29"/>
    <p:sldId id="389" r:id="rId30"/>
    <p:sldId id="461" r:id="rId31"/>
    <p:sldId id="462" r:id="rId32"/>
    <p:sldId id="463" r:id="rId33"/>
    <p:sldId id="393" r:id="rId34"/>
    <p:sldId id="394" r:id="rId35"/>
    <p:sldId id="395" r:id="rId36"/>
    <p:sldId id="397" r:id="rId37"/>
    <p:sldId id="398" r:id="rId38"/>
    <p:sldId id="464" r:id="rId39"/>
    <p:sldId id="468" r:id="rId40"/>
    <p:sldId id="469" r:id="rId41"/>
    <p:sldId id="466" r:id="rId42"/>
    <p:sldId id="467" r:id="rId43"/>
    <p:sldId id="487" r:id="rId44"/>
    <p:sldId id="481" r:id="rId45"/>
    <p:sldId id="482" r:id="rId46"/>
    <p:sldId id="483" r:id="rId47"/>
    <p:sldId id="328" r:id="rId48"/>
    <p:sldId id="330" r:id="rId49"/>
    <p:sldId id="433" r:id="rId50"/>
    <p:sldId id="432" r:id="rId51"/>
    <p:sldId id="434" r:id="rId52"/>
    <p:sldId id="484" r:id="rId53"/>
    <p:sldId id="495" r:id="rId54"/>
    <p:sldId id="496" r:id="rId55"/>
    <p:sldId id="497" r:id="rId56"/>
    <p:sldId id="485" r:id="rId57"/>
    <p:sldId id="331" r:id="rId58"/>
    <p:sldId id="486" r:id="rId59"/>
    <p:sldId id="471" r:id="rId60"/>
  </p:sldIdLst>
  <p:sldSz cx="9144000" cy="6858000" type="screen4x3"/>
  <p:notesSz cx="7010400" cy="92964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4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4" autoAdjust="0"/>
    <p:restoredTop sz="85910" autoAdjust="0"/>
  </p:normalViewPr>
  <p:slideViewPr>
    <p:cSldViewPr>
      <p:cViewPr varScale="1">
        <p:scale>
          <a:sx n="114" d="100"/>
          <a:sy n="114" d="100"/>
        </p:scale>
        <p:origin x="-1554"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17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1" tIns="46145" rIns="92291" bIns="4614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291" tIns="46145" rIns="92291" bIns="46145" rtlCol="0"/>
          <a:lstStyle>
            <a:lvl1pPr algn="r">
              <a:defRPr sz="1300"/>
            </a:lvl1pPr>
          </a:lstStyle>
          <a:p>
            <a:fld id="{80091E4E-3F9C-4136-8F97-50FAD0167FFE}" type="datetimeFigureOut">
              <a:rPr lang="en-US" smtClean="0"/>
              <a:t>8/25/2020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2291" tIns="46145" rIns="92291" bIns="4614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291" tIns="46145" rIns="92291" bIns="46145" rtlCol="0" anchor="b"/>
          <a:lstStyle>
            <a:lvl1pPr algn="r">
              <a:defRPr sz="1300"/>
            </a:lvl1pPr>
          </a:lstStyle>
          <a:p>
            <a:fld id="{1A1FA0FB-FB07-4580-B36B-4AE216BF630E}" type="slidenum">
              <a:rPr lang="en-US" smtClean="0"/>
              <a:t>‹#›</a:t>
            </a:fld>
            <a:endParaRPr lang="en-US" dirty="0"/>
          </a:p>
        </p:txBody>
      </p:sp>
    </p:spTree>
    <p:extLst>
      <p:ext uri="{BB962C8B-B14F-4D97-AF65-F5344CB8AC3E}">
        <p14:creationId xmlns:p14="http://schemas.microsoft.com/office/powerpoint/2010/main" val="117518606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1" tIns="46145" rIns="92291" bIns="46145"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291" tIns="46145" rIns="92291" bIns="46145" rtlCol="0"/>
          <a:lstStyle>
            <a:lvl1pPr algn="r">
              <a:defRPr sz="1300"/>
            </a:lvl1pPr>
          </a:lstStyle>
          <a:p>
            <a:fld id="{724D8BB8-54CB-4E6C-9688-33ADC27D58C2}" type="datetimeFigureOut">
              <a:rPr lang="en-US" smtClean="0"/>
              <a:t>8/25/2020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91" tIns="46145" rIns="92291" bIns="46145"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291" tIns="46145" rIns="92291" bIns="461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291" tIns="46145" rIns="92291" bIns="46145"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91" tIns="46145" rIns="92291" bIns="46145" rtlCol="0" anchor="b"/>
          <a:lstStyle>
            <a:lvl1pPr algn="r">
              <a:defRPr sz="1300"/>
            </a:lvl1pPr>
          </a:lstStyle>
          <a:p>
            <a:fld id="{69637665-C87C-4CBB-89E6-FEF6E61C864A}" type="slidenum">
              <a:rPr lang="en-US" smtClean="0"/>
              <a:t>‹#›</a:t>
            </a:fld>
            <a:endParaRPr lang="en-US" dirty="0"/>
          </a:p>
        </p:txBody>
      </p:sp>
    </p:spTree>
    <p:extLst>
      <p:ext uri="{BB962C8B-B14F-4D97-AF65-F5344CB8AC3E}">
        <p14:creationId xmlns:p14="http://schemas.microsoft.com/office/powerpoint/2010/main" val="325124608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B46958-C09C-414C-A7CF-78491D6D0B81}" type="slidenum">
              <a:rPr lang="en-US" smtClean="0">
                <a:solidFill>
                  <a:prstClr val="black"/>
                </a:solidFill>
              </a:rPr>
              <a:pPr/>
              <a:t>1</a:t>
            </a:fld>
            <a:endParaRPr lang="en-US" dirty="0">
              <a:solidFill>
                <a:prstClr val="black"/>
              </a:solidFill>
            </a:endParaRPr>
          </a:p>
        </p:txBody>
      </p:sp>
      <p:sp>
        <p:nvSpPr>
          <p:cNvPr id="5" name="Date Placeholder 4"/>
          <p:cNvSpPr>
            <a:spLocks noGrp="1"/>
          </p:cNvSpPr>
          <p:nvPr>
            <p:ph type="dt" idx="11"/>
          </p:nvPr>
        </p:nvSpPr>
        <p:spPr/>
        <p:txBody>
          <a:bodyPr/>
          <a:lstStyle/>
          <a:p>
            <a:fld id="{881CA537-9EF0-47A5-BB4E-BE018189D13F}" type="datetime1">
              <a:rPr lang="en-US" smtClean="0"/>
              <a:t>8/25/2020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SAW login and sign</a:t>
            </a:r>
            <a:r>
              <a:rPr lang="en-US" altLang="en-US" baseline="0" dirty="0" smtClean="0"/>
              <a:t> up page</a:t>
            </a:r>
            <a:endParaRPr lang="en-US" altLang="en-US" dirty="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08184" indent="-272257" eaLnBrk="0" hangingPunct="0">
              <a:spcBef>
                <a:spcPct val="30000"/>
              </a:spcBef>
              <a:defRPr sz="1300">
                <a:solidFill>
                  <a:schemeClr val="tx1"/>
                </a:solidFill>
                <a:latin typeface="Arial" charset="0"/>
              </a:defRPr>
            </a:lvl2pPr>
            <a:lvl3pPr marL="1090605" indent="-217176" eaLnBrk="0" hangingPunct="0">
              <a:spcBef>
                <a:spcPct val="30000"/>
              </a:spcBef>
              <a:defRPr sz="1300">
                <a:solidFill>
                  <a:schemeClr val="tx1"/>
                </a:solidFill>
                <a:latin typeface="Arial" charset="0"/>
              </a:defRPr>
            </a:lvl3pPr>
            <a:lvl4pPr marL="1526530" indent="-217176" eaLnBrk="0" hangingPunct="0">
              <a:spcBef>
                <a:spcPct val="30000"/>
              </a:spcBef>
              <a:defRPr sz="1300">
                <a:solidFill>
                  <a:schemeClr val="tx1"/>
                </a:solidFill>
                <a:latin typeface="Arial" charset="0"/>
              </a:defRPr>
            </a:lvl4pPr>
            <a:lvl5pPr marL="1962458" indent="-217176" eaLnBrk="0" hangingPunct="0">
              <a:spcBef>
                <a:spcPct val="30000"/>
              </a:spcBef>
              <a:defRPr sz="1300">
                <a:solidFill>
                  <a:schemeClr val="tx1"/>
                </a:solidFill>
                <a:latin typeface="Arial" charset="0"/>
              </a:defRPr>
            </a:lvl5pPr>
            <a:lvl6pPr marL="2415696" indent="-217176" eaLnBrk="0" fontAlgn="base" hangingPunct="0">
              <a:spcBef>
                <a:spcPct val="30000"/>
              </a:spcBef>
              <a:spcAft>
                <a:spcPct val="0"/>
              </a:spcAft>
              <a:defRPr sz="1300">
                <a:solidFill>
                  <a:schemeClr val="tx1"/>
                </a:solidFill>
                <a:latin typeface="Arial" charset="0"/>
              </a:defRPr>
            </a:lvl6pPr>
            <a:lvl7pPr marL="2868935" indent="-217176" eaLnBrk="0" fontAlgn="base" hangingPunct="0">
              <a:spcBef>
                <a:spcPct val="30000"/>
              </a:spcBef>
              <a:spcAft>
                <a:spcPct val="0"/>
              </a:spcAft>
              <a:defRPr sz="1300">
                <a:solidFill>
                  <a:schemeClr val="tx1"/>
                </a:solidFill>
                <a:latin typeface="Arial" charset="0"/>
              </a:defRPr>
            </a:lvl7pPr>
            <a:lvl8pPr marL="3322172" indent="-217176" eaLnBrk="0" fontAlgn="base" hangingPunct="0">
              <a:spcBef>
                <a:spcPct val="30000"/>
              </a:spcBef>
              <a:spcAft>
                <a:spcPct val="0"/>
              </a:spcAft>
              <a:defRPr sz="1300">
                <a:solidFill>
                  <a:schemeClr val="tx1"/>
                </a:solidFill>
                <a:latin typeface="Arial" charset="0"/>
              </a:defRPr>
            </a:lvl8pPr>
            <a:lvl9pPr marL="3775409" indent="-21717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794602D9-C8F8-4D3D-A08C-1931616FB69E}" type="slidenum">
              <a:rPr lang="en-US" altLang="en-US" sz="1200">
                <a:solidFill>
                  <a:srgbClr val="000000"/>
                </a:solidFill>
              </a:rPr>
              <a:pPr eaLnBrk="1" hangingPunct="1">
                <a:spcBef>
                  <a:spcPct val="0"/>
                </a:spcBef>
              </a:pPr>
              <a:t>11</a:t>
            </a:fld>
            <a:endParaRPr lang="en-US" altLang="en-US" sz="1200" dirty="0">
              <a:solidFill>
                <a:srgbClr val="000000"/>
              </a:solidFill>
            </a:endParaRPr>
          </a:p>
        </p:txBody>
      </p:sp>
      <p:sp>
        <p:nvSpPr>
          <p:cNvPr id="2" name="Date Placeholder 1"/>
          <p:cNvSpPr>
            <a:spLocks noGrp="1"/>
          </p:cNvSpPr>
          <p:nvPr>
            <p:ph type="dt" idx="10"/>
          </p:nvPr>
        </p:nvSpPr>
        <p:spPr/>
        <p:txBody>
          <a:bodyPr/>
          <a:lstStyle/>
          <a:p>
            <a:fld id="{A059F51D-AE6B-4AF1-8541-C07F05E24465}" type="datetime1">
              <a:rPr lang="en-US" smtClean="0"/>
              <a:t>8/25/2020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37665-C87C-4CBB-89E6-FEF6E61C864A}" type="slidenum">
              <a:rPr lang="en-US" smtClean="0"/>
              <a:t>12</a:t>
            </a:fld>
            <a:endParaRPr lang="en-US" dirty="0"/>
          </a:p>
        </p:txBody>
      </p:sp>
      <p:sp>
        <p:nvSpPr>
          <p:cNvPr id="5" name="Date Placeholder 4"/>
          <p:cNvSpPr>
            <a:spLocks noGrp="1"/>
          </p:cNvSpPr>
          <p:nvPr>
            <p:ph type="dt" idx="11"/>
          </p:nvPr>
        </p:nvSpPr>
        <p:spPr/>
        <p:txBody>
          <a:bodyPr/>
          <a:lstStyle/>
          <a:p>
            <a:fld id="{62FDD894-61CE-40A7-80F2-99EF82BC1A82}" type="datetime1">
              <a:rPr lang="en-US" smtClean="0"/>
              <a:t>8/25/2020</a:t>
            </a:fld>
            <a:endParaRPr lang="en-US" dirty="0"/>
          </a:p>
        </p:txBody>
      </p:sp>
    </p:spTree>
    <p:extLst>
      <p:ext uri="{BB962C8B-B14F-4D97-AF65-F5344CB8AC3E}">
        <p14:creationId xmlns:p14="http://schemas.microsoft.com/office/powerpoint/2010/main" val="2295434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other employer programs provided</a:t>
            </a:r>
            <a:r>
              <a:rPr lang="en-US" baseline="0" dirty="0" smtClean="0"/>
              <a:t> through ACF that we will touch on later.</a:t>
            </a:r>
            <a:endParaRPr lang="en-US" dirty="0"/>
          </a:p>
        </p:txBody>
      </p:sp>
      <p:sp>
        <p:nvSpPr>
          <p:cNvPr id="4" name="Slide Number Placeholder 3"/>
          <p:cNvSpPr>
            <a:spLocks noGrp="1"/>
          </p:cNvSpPr>
          <p:nvPr>
            <p:ph type="sldNum" sz="quarter" idx="10"/>
          </p:nvPr>
        </p:nvSpPr>
        <p:spPr/>
        <p:txBody>
          <a:bodyPr/>
          <a:lstStyle/>
          <a:p>
            <a:fld id="{69637665-C87C-4CBB-89E6-FEF6E61C864A}" type="slidenum">
              <a:rPr lang="en-US" smtClean="0"/>
              <a:t>13</a:t>
            </a:fld>
            <a:endParaRPr lang="en-US" dirty="0"/>
          </a:p>
        </p:txBody>
      </p:sp>
      <p:sp>
        <p:nvSpPr>
          <p:cNvPr id="5" name="Date Placeholder 4"/>
          <p:cNvSpPr>
            <a:spLocks noGrp="1"/>
          </p:cNvSpPr>
          <p:nvPr>
            <p:ph type="dt" idx="11"/>
          </p:nvPr>
        </p:nvSpPr>
        <p:spPr/>
        <p:txBody>
          <a:bodyPr/>
          <a:lstStyle/>
          <a:p>
            <a:fld id="{B02BF25F-70A3-482D-9C23-F41C01FE280C}" type="datetime1">
              <a:rPr lang="en-US" smtClean="0"/>
              <a:t>8/25/2020</a:t>
            </a:fld>
            <a:endParaRPr lang="en-US" dirty="0"/>
          </a:p>
        </p:txBody>
      </p:sp>
    </p:spTree>
    <p:extLst>
      <p:ext uri="{BB962C8B-B14F-4D97-AF65-F5344CB8AC3E}">
        <p14:creationId xmlns:p14="http://schemas.microsoft.com/office/powerpoint/2010/main" val="1305894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F610BE-3C89-441C-9D3E-488873CA0325}" type="slidenum">
              <a:rPr lang="en-US" smtClean="0"/>
              <a:t>14</a:t>
            </a:fld>
            <a:endParaRPr lang="en-US" dirty="0"/>
          </a:p>
        </p:txBody>
      </p:sp>
    </p:spTree>
    <p:extLst>
      <p:ext uri="{BB962C8B-B14F-4D97-AF65-F5344CB8AC3E}">
        <p14:creationId xmlns:p14="http://schemas.microsoft.com/office/powerpoint/2010/main" val="3608694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F610BE-3C89-441C-9D3E-488873CA0325}" type="slidenum">
              <a:rPr lang="en-US" smtClean="0"/>
              <a:t>15</a:t>
            </a:fld>
            <a:endParaRPr lang="en-US" dirty="0"/>
          </a:p>
        </p:txBody>
      </p:sp>
    </p:spTree>
    <p:extLst>
      <p:ext uri="{BB962C8B-B14F-4D97-AF65-F5344CB8AC3E}">
        <p14:creationId xmlns:p14="http://schemas.microsoft.com/office/powerpoint/2010/main" val="3608694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6511" indent="-283274" eaLnBrk="0" hangingPunct="0">
              <a:spcBef>
                <a:spcPct val="30000"/>
              </a:spcBef>
              <a:defRPr sz="1300">
                <a:solidFill>
                  <a:schemeClr val="tx1"/>
                </a:solidFill>
                <a:latin typeface="Arial" charset="0"/>
              </a:defRPr>
            </a:lvl2pPr>
            <a:lvl3pPr marL="1133095" indent="-226619" eaLnBrk="0" hangingPunct="0">
              <a:spcBef>
                <a:spcPct val="30000"/>
              </a:spcBef>
              <a:defRPr sz="1300">
                <a:solidFill>
                  <a:schemeClr val="tx1"/>
                </a:solidFill>
                <a:latin typeface="Arial" charset="0"/>
              </a:defRPr>
            </a:lvl3pPr>
            <a:lvl4pPr marL="1586333" indent="-226619" eaLnBrk="0" hangingPunct="0">
              <a:spcBef>
                <a:spcPct val="30000"/>
              </a:spcBef>
              <a:defRPr sz="1300">
                <a:solidFill>
                  <a:schemeClr val="tx1"/>
                </a:solidFill>
                <a:latin typeface="Arial" charset="0"/>
              </a:defRPr>
            </a:lvl4pPr>
            <a:lvl5pPr marL="2039571" indent="-226619" eaLnBrk="0" hangingPunct="0">
              <a:spcBef>
                <a:spcPct val="30000"/>
              </a:spcBef>
              <a:defRPr sz="1300">
                <a:solidFill>
                  <a:schemeClr val="tx1"/>
                </a:solidFill>
                <a:latin typeface="Arial" charset="0"/>
              </a:defRPr>
            </a:lvl5pPr>
            <a:lvl6pPr marL="2492808" indent="-226619" eaLnBrk="0" fontAlgn="base" hangingPunct="0">
              <a:spcBef>
                <a:spcPct val="30000"/>
              </a:spcBef>
              <a:spcAft>
                <a:spcPct val="0"/>
              </a:spcAft>
              <a:defRPr sz="1300">
                <a:solidFill>
                  <a:schemeClr val="tx1"/>
                </a:solidFill>
                <a:latin typeface="Arial" charset="0"/>
              </a:defRPr>
            </a:lvl6pPr>
            <a:lvl7pPr marL="2946047" indent="-226619" eaLnBrk="0" fontAlgn="base" hangingPunct="0">
              <a:spcBef>
                <a:spcPct val="30000"/>
              </a:spcBef>
              <a:spcAft>
                <a:spcPct val="0"/>
              </a:spcAft>
              <a:defRPr sz="1300">
                <a:solidFill>
                  <a:schemeClr val="tx1"/>
                </a:solidFill>
                <a:latin typeface="Arial" charset="0"/>
              </a:defRPr>
            </a:lvl7pPr>
            <a:lvl8pPr marL="3399285" indent="-226619" eaLnBrk="0" fontAlgn="base" hangingPunct="0">
              <a:spcBef>
                <a:spcPct val="30000"/>
              </a:spcBef>
              <a:spcAft>
                <a:spcPct val="0"/>
              </a:spcAft>
              <a:defRPr sz="1300">
                <a:solidFill>
                  <a:schemeClr val="tx1"/>
                </a:solidFill>
                <a:latin typeface="Arial" charset="0"/>
              </a:defRPr>
            </a:lvl8pPr>
            <a:lvl9pPr marL="3852523" indent="-22661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6E165BB8-E2AD-49AC-B7B2-EAD1AE09DF46}" type="slidenum">
              <a:rPr lang="en-US" altLang="en-US" smtClean="0">
                <a:solidFill>
                  <a:srgbClr val="000000"/>
                </a:solidFill>
              </a:rPr>
              <a:pPr eaLnBrk="1" hangingPunct="1">
                <a:spcBef>
                  <a:spcPct val="0"/>
                </a:spcBef>
              </a:pPr>
              <a:t>16</a:t>
            </a:fld>
            <a:endParaRPr lang="en-US" altLang="en-US" dirty="0">
              <a:solidFill>
                <a:srgbClr val="000000"/>
              </a:solidFill>
            </a:endParaRPr>
          </a:p>
        </p:txBody>
      </p:sp>
      <p:sp>
        <p:nvSpPr>
          <p:cNvPr id="2" name="Date Placeholder 1"/>
          <p:cNvSpPr>
            <a:spLocks noGrp="1"/>
          </p:cNvSpPr>
          <p:nvPr>
            <p:ph type="dt" idx="10"/>
          </p:nvPr>
        </p:nvSpPr>
        <p:spPr/>
        <p:txBody>
          <a:bodyPr/>
          <a:lstStyle/>
          <a:p>
            <a:fld id="{E7503DDB-C581-43D7-BF78-2EBD8A5494A4}" type="datetime1">
              <a:rPr lang="en-US" smtClean="0"/>
              <a:t>8/25/2020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6511" indent="-283274" eaLnBrk="0" hangingPunct="0">
              <a:spcBef>
                <a:spcPct val="30000"/>
              </a:spcBef>
              <a:defRPr sz="1300">
                <a:solidFill>
                  <a:schemeClr val="tx1"/>
                </a:solidFill>
                <a:latin typeface="Arial" charset="0"/>
              </a:defRPr>
            </a:lvl2pPr>
            <a:lvl3pPr marL="1133095" indent="-226619" eaLnBrk="0" hangingPunct="0">
              <a:spcBef>
                <a:spcPct val="30000"/>
              </a:spcBef>
              <a:defRPr sz="1300">
                <a:solidFill>
                  <a:schemeClr val="tx1"/>
                </a:solidFill>
                <a:latin typeface="Arial" charset="0"/>
              </a:defRPr>
            </a:lvl3pPr>
            <a:lvl4pPr marL="1586333" indent="-226619" eaLnBrk="0" hangingPunct="0">
              <a:spcBef>
                <a:spcPct val="30000"/>
              </a:spcBef>
              <a:defRPr sz="1300">
                <a:solidFill>
                  <a:schemeClr val="tx1"/>
                </a:solidFill>
                <a:latin typeface="Arial" charset="0"/>
              </a:defRPr>
            </a:lvl4pPr>
            <a:lvl5pPr marL="2039571" indent="-226619" eaLnBrk="0" hangingPunct="0">
              <a:spcBef>
                <a:spcPct val="30000"/>
              </a:spcBef>
              <a:defRPr sz="1300">
                <a:solidFill>
                  <a:schemeClr val="tx1"/>
                </a:solidFill>
                <a:latin typeface="Arial" charset="0"/>
              </a:defRPr>
            </a:lvl5pPr>
            <a:lvl6pPr marL="2492808" indent="-226619" eaLnBrk="0" fontAlgn="base" hangingPunct="0">
              <a:spcBef>
                <a:spcPct val="30000"/>
              </a:spcBef>
              <a:spcAft>
                <a:spcPct val="0"/>
              </a:spcAft>
              <a:defRPr sz="1300">
                <a:solidFill>
                  <a:schemeClr val="tx1"/>
                </a:solidFill>
                <a:latin typeface="Arial" charset="0"/>
              </a:defRPr>
            </a:lvl6pPr>
            <a:lvl7pPr marL="2946047" indent="-226619" eaLnBrk="0" fontAlgn="base" hangingPunct="0">
              <a:spcBef>
                <a:spcPct val="30000"/>
              </a:spcBef>
              <a:spcAft>
                <a:spcPct val="0"/>
              </a:spcAft>
              <a:defRPr sz="1300">
                <a:solidFill>
                  <a:schemeClr val="tx1"/>
                </a:solidFill>
                <a:latin typeface="Arial" charset="0"/>
              </a:defRPr>
            </a:lvl7pPr>
            <a:lvl8pPr marL="3399285" indent="-226619" eaLnBrk="0" fontAlgn="base" hangingPunct="0">
              <a:spcBef>
                <a:spcPct val="30000"/>
              </a:spcBef>
              <a:spcAft>
                <a:spcPct val="0"/>
              </a:spcAft>
              <a:defRPr sz="1300">
                <a:solidFill>
                  <a:schemeClr val="tx1"/>
                </a:solidFill>
                <a:latin typeface="Arial" charset="0"/>
              </a:defRPr>
            </a:lvl8pPr>
            <a:lvl9pPr marL="3852523" indent="-22661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227D257F-9C4E-48E2-B8C1-40161A0C4B05}" type="slidenum">
              <a:rPr lang="en-US" altLang="en-US" smtClean="0">
                <a:solidFill>
                  <a:srgbClr val="000000"/>
                </a:solidFill>
              </a:rPr>
              <a:pPr eaLnBrk="1" hangingPunct="1">
                <a:spcBef>
                  <a:spcPct val="0"/>
                </a:spcBef>
              </a:pPr>
              <a:t>17</a:t>
            </a:fld>
            <a:endParaRPr lang="en-US" altLang="en-US" dirty="0">
              <a:solidFill>
                <a:srgbClr val="000000"/>
              </a:solidFill>
            </a:endParaRPr>
          </a:p>
        </p:txBody>
      </p:sp>
      <p:sp>
        <p:nvSpPr>
          <p:cNvPr id="2" name="Date Placeholder 1"/>
          <p:cNvSpPr>
            <a:spLocks noGrp="1"/>
          </p:cNvSpPr>
          <p:nvPr>
            <p:ph type="dt" idx="10"/>
          </p:nvPr>
        </p:nvSpPr>
        <p:spPr/>
        <p:txBody>
          <a:bodyPr/>
          <a:lstStyle/>
          <a:p>
            <a:fld id="{995A621B-6F1B-47EC-92CA-A3AAAF59CA9F}" type="datetime1">
              <a:rPr lang="en-US" smtClean="0"/>
              <a:t>8/25/2020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national child support program collects substantial amounts of child support every year. In FY 2010, it collected $26 billion. Wa collected $650 million.</a:t>
            </a:r>
          </a:p>
          <a:p>
            <a:endParaRPr lang="en-US" altLang="en-US" dirty="0"/>
          </a:p>
          <a:p>
            <a:r>
              <a:rPr lang="en-US" altLang="en-US" dirty="0"/>
              <a:t>Most child support is collected through automatic income withholding and thus the child support program works well for families in which the parent living apart from the children (referred to as a noncustodial parent) is steadily employed. The program is less effective for families when the noncustodial parent does not have a steady job. </a:t>
            </a:r>
          </a:p>
          <a:p>
            <a:endParaRPr lang="en-US" altLang="en-US" dirty="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6511" indent="-283274" eaLnBrk="0" hangingPunct="0">
              <a:spcBef>
                <a:spcPct val="30000"/>
              </a:spcBef>
              <a:defRPr sz="1300">
                <a:solidFill>
                  <a:schemeClr val="tx1"/>
                </a:solidFill>
                <a:latin typeface="Arial" charset="0"/>
              </a:defRPr>
            </a:lvl2pPr>
            <a:lvl3pPr marL="1133095" indent="-226619" eaLnBrk="0" hangingPunct="0">
              <a:spcBef>
                <a:spcPct val="30000"/>
              </a:spcBef>
              <a:defRPr sz="1300">
                <a:solidFill>
                  <a:schemeClr val="tx1"/>
                </a:solidFill>
                <a:latin typeface="Arial" charset="0"/>
              </a:defRPr>
            </a:lvl3pPr>
            <a:lvl4pPr marL="1586333" indent="-226619" eaLnBrk="0" hangingPunct="0">
              <a:spcBef>
                <a:spcPct val="30000"/>
              </a:spcBef>
              <a:defRPr sz="1300">
                <a:solidFill>
                  <a:schemeClr val="tx1"/>
                </a:solidFill>
                <a:latin typeface="Arial" charset="0"/>
              </a:defRPr>
            </a:lvl4pPr>
            <a:lvl5pPr marL="2039571" indent="-226619" eaLnBrk="0" hangingPunct="0">
              <a:spcBef>
                <a:spcPct val="30000"/>
              </a:spcBef>
              <a:defRPr sz="1300">
                <a:solidFill>
                  <a:schemeClr val="tx1"/>
                </a:solidFill>
                <a:latin typeface="Arial" charset="0"/>
              </a:defRPr>
            </a:lvl5pPr>
            <a:lvl6pPr marL="2492808" indent="-226619" eaLnBrk="0" fontAlgn="base" hangingPunct="0">
              <a:spcBef>
                <a:spcPct val="30000"/>
              </a:spcBef>
              <a:spcAft>
                <a:spcPct val="0"/>
              </a:spcAft>
              <a:defRPr sz="1300">
                <a:solidFill>
                  <a:schemeClr val="tx1"/>
                </a:solidFill>
                <a:latin typeface="Arial" charset="0"/>
              </a:defRPr>
            </a:lvl6pPr>
            <a:lvl7pPr marL="2946047" indent="-226619" eaLnBrk="0" fontAlgn="base" hangingPunct="0">
              <a:spcBef>
                <a:spcPct val="30000"/>
              </a:spcBef>
              <a:spcAft>
                <a:spcPct val="0"/>
              </a:spcAft>
              <a:defRPr sz="1300">
                <a:solidFill>
                  <a:schemeClr val="tx1"/>
                </a:solidFill>
                <a:latin typeface="Arial" charset="0"/>
              </a:defRPr>
            </a:lvl7pPr>
            <a:lvl8pPr marL="3399285" indent="-226619" eaLnBrk="0" fontAlgn="base" hangingPunct="0">
              <a:spcBef>
                <a:spcPct val="30000"/>
              </a:spcBef>
              <a:spcAft>
                <a:spcPct val="0"/>
              </a:spcAft>
              <a:defRPr sz="1300">
                <a:solidFill>
                  <a:schemeClr val="tx1"/>
                </a:solidFill>
                <a:latin typeface="Arial" charset="0"/>
              </a:defRPr>
            </a:lvl8pPr>
            <a:lvl9pPr marL="3852523" indent="-22661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4B27C79-B11C-4186-A891-D00C85B484C3}" type="slidenum">
              <a:rPr lang="en-US" altLang="en-US" smtClean="0">
                <a:solidFill>
                  <a:srgbClr val="000000"/>
                </a:solidFill>
              </a:rPr>
              <a:pPr eaLnBrk="1" hangingPunct="1">
                <a:spcBef>
                  <a:spcPct val="0"/>
                </a:spcBef>
              </a:pPr>
              <a:t>18</a:t>
            </a:fld>
            <a:endParaRPr lang="en-US" altLang="en-US" dirty="0">
              <a:solidFill>
                <a:srgbClr val="000000"/>
              </a:solidFill>
            </a:endParaRPr>
          </a:p>
        </p:txBody>
      </p:sp>
      <p:sp>
        <p:nvSpPr>
          <p:cNvPr id="2" name="Date Placeholder 1"/>
          <p:cNvSpPr>
            <a:spLocks noGrp="1"/>
          </p:cNvSpPr>
          <p:nvPr>
            <p:ph type="dt" idx="10"/>
          </p:nvPr>
        </p:nvSpPr>
        <p:spPr/>
        <p:txBody>
          <a:bodyPr/>
          <a:lstStyle/>
          <a:p>
            <a:fld id="{06F869F6-A06E-4E7E-B10A-1681C9B02B49}" type="datetime1">
              <a:rPr lang="en-US" smtClean="0"/>
              <a:t>8/25/2020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Payment arrangement can be due to a court order, agreement</a:t>
            </a:r>
            <a:r>
              <a:rPr lang="en-US" baseline="0" dirty="0" smtClean="0"/>
              <a:t> with the Support Enforcement officer or the Prosecuting Attorney</a:t>
            </a:r>
          </a:p>
          <a:p>
            <a:endParaRPr lang="en-US" baseline="0" dirty="0" smtClean="0"/>
          </a:p>
          <a:p>
            <a:r>
              <a:rPr lang="en-US" baseline="0" dirty="0" smtClean="0"/>
              <a:t>Only report bonuses for employees you are already w/h from</a:t>
            </a:r>
            <a:endParaRPr lang="en-US" dirty="0"/>
          </a:p>
        </p:txBody>
      </p:sp>
      <p:sp>
        <p:nvSpPr>
          <p:cNvPr id="4" name="Slide Number Placeholder 3"/>
          <p:cNvSpPr>
            <a:spLocks noGrp="1"/>
          </p:cNvSpPr>
          <p:nvPr>
            <p:ph type="sldNum" sz="quarter" idx="10"/>
          </p:nvPr>
        </p:nvSpPr>
        <p:spPr/>
        <p:txBody>
          <a:bodyPr/>
          <a:lstStyle/>
          <a:p>
            <a:fld id="{69637665-C87C-4CBB-89E6-FEF6E61C864A}" type="slidenum">
              <a:rPr lang="en-US" smtClean="0"/>
              <a:t>21</a:t>
            </a:fld>
            <a:endParaRPr lang="en-US" dirty="0"/>
          </a:p>
        </p:txBody>
      </p:sp>
    </p:spTree>
    <p:extLst>
      <p:ext uri="{BB962C8B-B14F-4D97-AF65-F5344CB8AC3E}">
        <p14:creationId xmlns:p14="http://schemas.microsoft.com/office/powerpoint/2010/main" val="328343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give us a week to review all of this</a:t>
            </a:r>
          </a:p>
          <a:p>
            <a:r>
              <a:rPr lang="en-US" baseline="0" dirty="0" smtClean="0"/>
              <a:t>Again, only report those employees who already have w/h in place</a:t>
            </a:r>
          </a:p>
          <a:p>
            <a:endParaRPr lang="en-US" dirty="0"/>
          </a:p>
        </p:txBody>
      </p:sp>
      <p:sp>
        <p:nvSpPr>
          <p:cNvPr id="4" name="Slide Number Placeholder 3"/>
          <p:cNvSpPr>
            <a:spLocks noGrp="1"/>
          </p:cNvSpPr>
          <p:nvPr>
            <p:ph type="sldNum" sz="quarter" idx="10"/>
          </p:nvPr>
        </p:nvSpPr>
        <p:spPr/>
        <p:txBody>
          <a:bodyPr/>
          <a:lstStyle/>
          <a:p>
            <a:fld id="{69637665-C87C-4CBB-89E6-FEF6E61C864A}" type="slidenum">
              <a:rPr lang="en-US" smtClean="0"/>
              <a:t>22</a:t>
            </a:fld>
            <a:endParaRPr lang="en-US" dirty="0"/>
          </a:p>
        </p:txBody>
      </p:sp>
    </p:spTree>
    <p:extLst>
      <p:ext uri="{BB962C8B-B14F-4D97-AF65-F5344CB8AC3E}">
        <p14:creationId xmlns:p14="http://schemas.microsoft.com/office/powerpoint/2010/main" val="23133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a:t>Washington State Child </a:t>
            </a:r>
            <a:r>
              <a:rPr lang="en-US" altLang="en-US" dirty="0" smtClean="0"/>
              <a:t>Support</a:t>
            </a:r>
            <a:r>
              <a:rPr lang="en-US" altLang="en-US" strike="noStrike" baseline="0" dirty="0" smtClean="0"/>
              <a:t> </a:t>
            </a:r>
            <a:r>
              <a:rPr lang="en-US" altLang="en-US" dirty="0" smtClean="0"/>
              <a:t>can </a:t>
            </a:r>
            <a:r>
              <a:rPr lang="en-US" altLang="en-US" dirty="0"/>
              <a:t>be complicated and confusing.  </a:t>
            </a:r>
          </a:p>
          <a:p>
            <a:pPr>
              <a:lnSpc>
                <a:spcPct val="90000"/>
              </a:lnSpc>
            </a:pPr>
            <a:r>
              <a:rPr lang="en-US" altLang="en-US" dirty="0"/>
              <a:t>Filling out required paperwork can be time consuming.  </a:t>
            </a:r>
          </a:p>
          <a:p>
            <a:pPr>
              <a:lnSpc>
                <a:spcPct val="90000"/>
              </a:lnSpc>
            </a:pPr>
            <a:r>
              <a:rPr lang="en-US" altLang="en-US" dirty="0"/>
              <a:t>DCS can show you how to cut through the paper and respond quickly, saving you time.</a:t>
            </a:r>
          </a:p>
          <a:p>
            <a:endParaRPr lang="en-US" altLang="en-US" dirty="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29538" indent="-280591" eaLnBrk="0" hangingPunct="0">
              <a:spcBef>
                <a:spcPct val="30000"/>
              </a:spcBef>
              <a:defRPr sz="1300">
                <a:solidFill>
                  <a:schemeClr val="tx1"/>
                </a:solidFill>
                <a:latin typeface="Arial" charset="0"/>
              </a:defRPr>
            </a:lvl2pPr>
            <a:lvl3pPr marL="1122366" indent="-224473" eaLnBrk="0" hangingPunct="0">
              <a:spcBef>
                <a:spcPct val="30000"/>
              </a:spcBef>
              <a:defRPr sz="1300">
                <a:solidFill>
                  <a:schemeClr val="tx1"/>
                </a:solidFill>
                <a:latin typeface="Arial" charset="0"/>
              </a:defRPr>
            </a:lvl3pPr>
            <a:lvl4pPr marL="1571313" indent="-224473" eaLnBrk="0" hangingPunct="0">
              <a:spcBef>
                <a:spcPct val="30000"/>
              </a:spcBef>
              <a:defRPr sz="1300">
                <a:solidFill>
                  <a:schemeClr val="tx1"/>
                </a:solidFill>
                <a:latin typeface="Arial" charset="0"/>
              </a:defRPr>
            </a:lvl4pPr>
            <a:lvl5pPr marL="2020258" indent="-224473" eaLnBrk="0" hangingPunct="0">
              <a:spcBef>
                <a:spcPct val="30000"/>
              </a:spcBef>
              <a:defRPr sz="1300">
                <a:solidFill>
                  <a:schemeClr val="tx1"/>
                </a:solidFill>
                <a:latin typeface="Arial" charset="0"/>
              </a:defRPr>
            </a:lvl5pPr>
            <a:lvl6pPr marL="2469205" indent="-224473" eaLnBrk="0" fontAlgn="base" hangingPunct="0">
              <a:spcBef>
                <a:spcPct val="30000"/>
              </a:spcBef>
              <a:spcAft>
                <a:spcPct val="0"/>
              </a:spcAft>
              <a:defRPr sz="1300">
                <a:solidFill>
                  <a:schemeClr val="tx1"/>
                </a:solidFill>
                <a:latin typeface="Arial" charset="0"/>
              </a:defRPr>
            </a:lvl6pPr>
            <a:lvl7pPr marL="2918152" indent="-224473" eaLnBrk="0" fontAlgn="base" hangingPunct="0">
              <a:spcBef>
                <a:spcPct val="30000"/>
              </a:spcBef>
              <a:spcAft>
                <a:spcPct val="0"/>
              </a:spcAft>
              <a:defRPr sz="1300">
                <a:solidFill>
                  <a:schemeClr val="tx1"/>
                </a:solidFill>
                <a:latin typeface="Arial" charset="0"/>
              </a:defRPr>
            </a:lvl7pPr>
            <a:lvl8pPr marL="3367098" indent="-224473" eaLnBrk="0" fontAlgn="base" hangingPunct="0">
              <a:spcBef>
                <a:spcPct val="30000"/>
              </a:spcBef>
              <a:spcAft>
                <a:spcPct val="0"/>
              </a:spcAft>
              <a:defRPr sz="1300">
                <a:solidFill>
                  <a:schemeClr val="tx1"/>
                </a:solidFill>
                <a:latin typeface="Arial" charset="0"/>
              </a:defRPr>
            </a:lvl8pPr>
            <a:lvl9pPr marL="3816045" indent="-22447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80446327-55EA-441E-A2F1-32298E8282E1}" type="slidenum">
              <a:rPr lang="en-US" altLang="en-US" smtClean="0"/>
              <a:pPr eaLnBrk="1" hangingPunct="1">
                <a:spcBef>
                  <a:spcPct val="0"/>
                </a:spcBef>
              </a:pPr>
              <a:t>3</a:t>
            </a:fld>
            <a:endParaRPr lang="en-US" altLang="en-US" dirty="0"/>
          </a:p>
        </p:txBody>
      </p:sp>
      <p:sp>
        <p:nvSpPr>
          <p:cNvPr id="2" name="Date Placeholder 1"/>
          <p:cNvSpPr>
            <a:spLocks noGrp="1"/>
          </p:cNvSpPr>
          <p:nvPr>
            <p:ph type="dt" idx="10"/>
          </p:nvPr>
        </p:nvSpPr>
        <p:spPr/>
        <p:txBody>
          <a:bodyPr/>
          <a:lstStyle/>
          <a:p>
            <a:fld id="{233343FB-61A0-46D5-B356-8CD269BB738E}" type="datetime1">
              <a:rPr lang="en-US" smtClean="0"/>
              <a:t>8/25/2020</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70% + of people</a:t>
            </a:r>
            <a:r>
              <a:rPr lang="en-US" baseline="0" dirty="0" smtClean="0"/>
              <a:t> only have one case,</a:t>
            </a:r>
          </a:p>
          <a:p>
            <a:r>
              <a:rPr lang="en-US" baseline="0" dirty="0" smtClean="0"/>
              <a:t>Remember to apply the 50</a:t>
            </a:r>
            <a:r>
              <a:rPr lang="en-US" baseline="0" smtClean="0"/>
              <a:t>% limit</a:t>
            </a:r>
            <a:endParaRPr lang="en-US" dirty="0"/>
          </a:p>
        </p:txBody>
      </p:sp>
      <p:sp>
        <p:nvSpPr>
          <p:cNvPr id="4" name="Slide Number Placeholder 3"/>
          <p:cNvSpPr>
            <a:spLocks noGrp="1"/>
          </p:cNvSpPr>
          <p:nvPr>
            <p:ph type="sldNum" sz="quarter" idx="10"/>
          </p:nvPr>
        </p:nvSpPr>
        <p:spPr/>
        <p:txBody>
          <a:bodyPr/>
          <a:lstStyle/>
          <a:p>
            <a:fld id="{69637665-C87C-4CBB-89E6-FEF6E61C864A}" type="slidenum">
              <a:rPr lang="en-US" smtClean="0"/>
              <a:t>23</a:t>
            </a:fld>
            <a:endParaRPr lang="en-US" dirty="0"/>
          </a:p>
        </p:txBody>
      </p:sp>
      <p:sp>
        <p:nvSpPr>
          <p:cNvPr id="5" name="Date Placeholder 4"/>
          <p:cNvSpPr>
            <a:spLocks noGrp="1"/>
          </p:cNvSpPr>
          <p:nvPr>
            <p:ph type="dt" idx="11"/>
          </p:nvPr>
        </p:nvSpPr>
        <p:spPr/>
        <p:txBody>
          <a:bodyPr/>
          <a:lstStyle/>
          <a:p>
            <a:fld id="{821C1142-2EBE-41A4-BE46-EC2293F21298}" type="datetime1">
              <a:rPr lang="en-US" smtClean="0"/>
              <a:t>8/25/2020</a:t>
            </a:fld>
            <a:endParaRPr lang="en-US" dirty="0"/>
          </a:p>
        </p:txBody>
      </p:sp>
    </p:spTree>
    <p:extLst>
      <p:ext uri="{BB962C8B-B14F-4D97-AF65-F5344CB8AC3E}">
        <p14:creationId xmlns:p14="http://schemas.microsoft.com/office/powerpoint/2010/main" val="3847094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DCS used to issue</a:t>
            </a:r>
            <a:r>
              <a:rPr lang="en-US" altLang="en-US" baseline="0" dirty="0" smtClean="0"/>
              <a:t> one IWO for all cases combined.  Now we issue one IWO per case.  Easier to track your withholding by case.  Most states have been doing IWOs this way for a long time, so it is the standard. </a:t>
            </a:r>
            <a:endParaRPr lang="en-US" altLang="en-US" dirty="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6511" indent="-283274" eaLnBrk="0" hangingPunct="0">
              <a:spcBef>
                <a:spcPct val="30000"/>
              </a:spcBef>
              <a:defRPr sz="1300">
                <a:solidFill>
                  <a:schemeClr val="tx1"/>
                </a:solidFill>
                <a:latin typeface="Arial" charset="0"/>
              </a:defRPr>
            </a:lvl2pPr>
            <a:lvl3pPr marL="1133095" indent="-226619" eaLnBrk="0" hangingPunct="0">
              <a:spcBef>
                <a:spcPct val="30000"/>
              </a:spcBef>
              <a:defRPr sz="1300">
                <a:solidFill>
                  <a:schemeClr val="tx1"/>
                </a:solidFill>
                <a:latin typeface="Arial" charset="0"/>
              </a:defRPr>
            </a:lvl3pPr>
            <a:lvl4pPr marL="1586333" indent="-226619" eaLnBrk="0" hangingPunct="0">
              <a:spcBef>
                <a:spcPct val="30000"/>
              </a:spcBef>
              <a:defRPr sz="1300">
                <a:solidFill>
                  <a:schemeClr val="tx1"/>
                </a:solidFill>
                <a:latin typeface="Arial" charset="0"/>
              </a:defRPr>
            </a:lvl4pPr>
            <a:lvl5pPr marL="2039571" indent="-226619" eaLnBrk="0" hangingPunct="0">
              <a:spcBef>
                <a:spcPct val="30000"/>
              </a:spcBef>
              <a:defRPr sz="1300">
                <a:solidFill>
                  <a:schemeClr val="tx1"/>
                </a:solidFill>
                <a:latin typeface="Arial" charset="0"/>
              </a:defRPr>
            </a:lvl5pPr>
            <a:lvl6pPr marL="2492808" indent="-226619" eaLnBrk="0" fontAlgn="base" hangingPunct="0">
              <a:spcBef>
                <a:spcPct val="30000"/>
              </a:spcBef>
              <a:spcAft>
                <a:spcPct val="0"/>
              </a:spcAft>
              <a:defRPr sz="1300">
                <a:solidFill>
                  <a:schemeClr val="tx1"/>
                </a:solidFill>
                <a:latin typeface="Arial" charset="0"/>
              </a:defRPr>
            </a:lvl6pPr>
            <a:lvl7pPr marL="2946047" indent="-226619" eaLnBrk="0" fontAlgn="base" hangingPunct="0">
              <a:spcBef>
                <a:spcPct val="30000"/>
              </a:spcBef>
              <a:spcAft>
                <a:spcPct val="0"/>
              </a:spcAft>
              <a:defRPr sz="1300">
                <a:solidFill>
                  <a:schemeClr val="tx1"/>
                </a:solidFill>
                <a:latin typeface="Arial" charset="0"/>
              </a:defRPr>
            </a:lvl7pPr>
            <a:lvl8pPr marL="3399285" indent="-226619" eaLnBrk="0" fontAlgn="base" hangingPunct="0">
              <a:spcBef>
                <a:spcPct val="30000"/>
              </a:spcBef>
              <a:spcAft>
                <a:spcPct val="0"/>
              </a:spcAft>
              <a:defRPr sz="1300">
                <a:solidFill>
                  <a:schemeClr val="tx1"/>
                </a:solidFill>
                <a:latin typeface="Arial" charset="0"/>
              </a:defRPr>
            </a:lvl8pPr>
            <a:lvl9pPr marL="3852523" indent="-22661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DD9D988D-074C-4864-BB89-FCF4E845DD9E}" type="slidenum">
              <a:rPr lang="en-US" altLang="en-US" smtClean="0">
                <a:solidFill>
                  <a:srgbClr val="000000"/>
                </a:solidFill>
              </a:rPr>
              <a:pPr eaLnBrk="1" hangingPunct="1">
                <a:spcBef>
                  <a:spcPct val="0"/>
                </a:spcBef>
              </a:pPr>
              <a:t>24</a:t>
            </a:fld>
            <a:endParaRPr lang="en-US" altLang="en-US" dirty="0">
              <a:solidFill>
                <a:srgbClr val="000000"/>
              </a:solidFill>
            </a:endParaRPr>
          </a:p>
        </p:txBody>
      </p:sp>
      <p:sp>
        <p:nvSpPr>
          <p:cNvPr id="2" name="Date Placeholder 1"/>
          <p:cNvSpPr>
            <a:spLocks noGrp="1"/>
          </p:cNvSpPr>
          <p:nvPr>
            <p:ph type="dt" idx="10"/>
          </p:nvPr>
        </p:nvSpPr>
        <p:spPr/>
        <p:txBody>
          <a:bodyPr/>
          <a:lstStyle/>
          <a:p>
            <a:fld id="{4ED01911-4F89-4240-9980-1E090D4F20D1}" type="datetime1">
              <a:rPr lang="en-US" smtClean="0"/>
              <a:t>8/25/2020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One</a:t>
            </a:r>
            <a:r>
              <a:rPr lang="en-US" baseline="0" dirty="0" smtClean="0"/>
              <a:t> IWO per case information.</a:t>
            </a:r>
            <a:endParaRPr lang="en-US" dirty="0"/>
          </a:p>
        </p:txBody>
      </p:sp>
      <p:sp>
        <p:nvSpPr>
          <p:cNvPr id="4" name="Slide Number Placeholder 3"/>
          <p:cNvSpPr>
            <a:spLocks noGrp="1"/>
          </p:cNvSpPr>
          <p:nvPr>
            <p:ph type="sldNum" sz="quarter" idx="10"/>
          </p:nvPr>
        </p:nvSpPr>
        <p:spPr/>
        <p:txBody>
          <a:bodyPr/>
          <a:lstStyle/>
          <a:p>
            <a:fld id="{69637665-C87C-4CBB-89E6-FEF6E61C864A}" type="slidenum">
              <a:rPr lang="en-US" smtClean="0"/>
              <a:t>25</a:t>
            </a:fld>
            <a:endParaRPr lang="en-US" dirty="0"/>
          </a:p>
        </p:txBody>
      </p:sp>
      <p:sp>
        <p:nvSpPr>
          <p:cNvPr id="5" name="Date Placeholder 4"/>
          <p:cNvSpPr>
            <a:spLocks noGrp="1"/>
          </p:cNvSpPr>
          <p:nvPr>
            <p:ph type="dt" idx="11"/>
          </p:nvPr>
        </p:nvSpPr>
        <p:spPr/>
        <p:txBody>
          <a:bodyPr/>
          <a:lstStyle/>
          <a:p>
            <a:fld id="{DA51CBFF-30BE-402C-8222-B09D83B259A2}" type="datetime1">
              <a:rPr lang="en-US" smtClean="0"/>
              <a:t>8/25/2020</a:t>
            </a:fld>
            <a:endParaRPr lang="en-US" dirty="0"/>
          </a:p>
        </p:txBody>
      </p:sp>
    </p:spTree>
    <p:extLst>
      <p:ext uri="{BB962C8B-B14F-4D97-AF65-F5344CB8AC3E}">
        <p14:creationId xmlns:p14="http://schemas.microsoft.com/office/powerpoint/2010/main" val="129290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6511" indent="-283274" eaLnBrk="0" hangingPunct="0">
              <a:spcBef>
                <a:spcPct val="30000"/>
              </a:spcBef>
              <a:defRPr sz="1300">
                <a:solidFill>
                  <a:schemeClr val="tx1"/>
                </a:solidFill>
                <a:latin typeface="Arial" charset="0"/>
              </a:defRPr>
            </a:lvl2pPr>
            <a:lvl3pPr marL="1133095" indent="-226619" eaLnBrk="0" hangingPunct="0">
              <a:spcBef>
                <a:spcPct val="30000"/>
              </a:spcBef>
              <a:defRPr sz="1300">
                <a:solidFill>
                  <a:schemeClr val="tx1"/>
                </a:solidFill>
                <a:latin typeface="Arial" charset="0"/>
              </a:defRPr>
            </a:lvl3pPr>
            <a:lvl4pPr marL="1586333" indent="-226619" eaLnBrk="0" hangingPunct="0">
              <a:spcBef>
                <a:spcPct val="30000"/>
              </a:spcBef>
              <a:defRPr sz="1300">
                <a:solidFill>
                  <a:schemeClr val="tx1"/>
                </a:solidFill>
                <a:latin typeface="Arial" charset="0"/>
              </a:defRPr>
            </a:lvl4pPr>
            <a:lvl5pPr marL="2039571" indent="-226619" eaLnBrk="0" hangingPunct="0">
              <a:spcBef>
                <a:spcPct val="30000"/>
              </a:spcBef>
              <a:defRPr sz="1300">
                <a:solidFill>
                  <a:schemeClr val="tx1"/>
                </a:solidFill>
                <a:latin typeface="Arial" charset="0"/>
              </a:defRPr>
            </a:lvl5pPr>
            <a:lvl6pPr marL="2492808" indent="-226619" eaLnBrk="0" fontAlgn="base" hangingPunct="0">
              <a:spcBef>
                <a:spcPct val="30000"/>
              </a:spcBef>
              <a:spcAft>
                <a:spcPct val="0"/>
              </a:spcAft>
              <a:defRPr sz="1300">
                <a:solidFill>
                  <a:schemeClr val="tx1"/>
                </a:solidFill>
                <a:latin typeface="Arial" charset="0"/>
              </a:defRPr>
            </a:lvl6pPr>
            <a:lvl7pPr marL="2946047" indent="-226619" eaLnBrk="0" fontAlgn="base" hangingPunct="0">
              <a:spcBef>
                <a:spcPct val="30000"/>
              </a:spcBef>
              <a:spcAft>
                <a:spcPct val="0"/>
              </a:spcAft>
              <a:defRPr sz="1300">
                <a:solidFill>
                  <a:schemeClr val="tx1"/>
                </a:solidFill>
                <a:latin typeface="Arial" charset="0"/>
              </a:defRPr>
            </a:lvl7pPr>
            <a:lvl8pPr marL="3399285" indent="-226619" eaLnBrk="0" fontAlgn="base" hangingPunct="0">
              <a:spcBef>
                <a:spcPct val="30000"/>
              </a:spcBef>
              <a:spcAft>
                <a:spcPct val="0"/>
              </a:spcAft>
              <a:defRPr sz="1300">
                <a:solidFill>
                  <a:schemeClr val="tx1"/>
                </a:solidFill>
                <a:latin typeface="Arial" charset="0"/>
              </a:defRPr>
            </a:lvl8pPr>
            <a:lvl9pPr marL="3852523" indent="-22661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265F70CF-1FED-47FF-8AD5-5089C176FBF0}" type="slidenum">
              <a:rPr lang="en-US" altLang="en-US" smtClean="0">
                <a:solidFill>
                  <a:srgbClr val="000000"/>
                </a:solidFill>
              </a:rPr>
              <a:pPr eaLnBrk="1" hangingPunct="1">
                <a:spcBef>
                  <a:spcPct val="0"/>
                </a:spcBef>
              </a:pPr>
              <a:t>26</a:t>
            </a:fld>
            <a:endParaRPr lang="en-US" altLang="en-US" dirty="0">
              <a:solidFill>
                <a:srgbClr val="000000"/>
              </a:solidFill>
            </a:endParaRPr>
          </a:p>
        </p:txBody>
      </p:sp>
      <p:sp>
        <p:nvSpPr>
          <p:cNvPr id="2" name="Date Placeholder 1"/>
          <p:cNvSpPr>
            <a:spLocks noGrp="1"/>
          </p:cNvSpPr>
          <p:nvPr>
            <p:ph type="dt" idx="10"/>
          </p:nvPr>
        </p:nvSpPr>
        <p:spPr/>
        <p:txBody>
          <a:bodyPr/>
          <a:lstStyle/>
          <a:p>
            <a:fld id="{700E6E31-B1D5-45DF-BE50-84210E93E53A}" type="datetime1">
              <a:rPr lang="en-US" smtClean="0"/>
              <a:t>8/25/2020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37665-C87C-4CBB-89E6-FEF6E61C864A}" type="slidenum">
              <a:rPr lang="en-US" smtClean="0"/>
              <a:t>27</a:t>
            </a:fld>
            <a:endParaRPr lang="en-US" dirty="0"/>
          </a:p>
        </p:txBody>
      </p:sp>
      <p:sp>
        <p:nvSpPr>
          <p:cNvPr id="5" name="Date Placeholder 4"/>
          <p:cNvSpPr>
            <a:spLocks noGrp="1"/>
          </p:cNvSpPr>
          <p:nvPr>
            <p:ph type="dt" idx="11"/>
          </p:nvPr>
        </p:nvSpPr>
        <p:spPr/>
        <p:txBody>
          <a:bodyPr/>
          <a:lstStyle/>
          <a:p>
            <a:fld id="{90C11022-8384-4153-8A07-992FB5529E6E}" type="datetime1">
              <a:rPr lang="en-US" smtClean="0"/>
              <a:t>8/25/2020</a:t>
            </a:fld>
            <a:endParaRPr lang="en-US" dirty="0"/>
          </a:p>
        </p:txBody>
      </p:sp>
    </p:spTree>
    <p:extLst>
      <p:ext uri="{BB962C8B-B14F-4D97-AF65-F5344CB8AC3E}">
        <p14:creationId xmlns:p14="http://schemas.microsoft.com/office/powerpoint/2010/main" val="4236349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Transition to one IWO per case on older</a:t>
            </a:r>
            <a:r>
              <a:rPr lang="en-US" altLang="en-US" baseline="0" dirty="0" smtClean="0"/>
              <a:t> cases </a:t>
            </a:r>
            <a:r>
              <a:rPr lang="en-US" altLang="en-US" dirty="0" smtClean="0"/>
              <a:t>happens during</a:t>
            </a:r>
            <a:r>
              <a:rPr lang="en-US" altLang="en-US" baseline="0" dirty="0" smtClean="0"/>
              <a:t> normal course of business as changes are made.</a:t>
            </a:r>
            <a:endParaRPr lang="en-US" altLang="en-US" dirty="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6511" indent="-283274" eaLnBrk="0" hangingPunct="0">
              <a:spcBef>
                <a:spcPct val="30000"/>
              </a:spcBef>
              <a:defRPr sz="1300">
                <a:solidFill>
                  <a:schemeClr val="tx1"/>
                </a:solidFill>
                <a:latin typeface="Arial" charset="0"/>
              </a:defRPr>
            </a:lvl2pPr>
            <a:lvl3pPr marL="1133095" indent="-226619" eaLnBrk="0" hangingPunct="0">
              <a:spcBef>
                <a:spcPct val="30000"/>
              </a:spcBef>
              <a:defRPr sz="1300">
                <a:solidFill>
                  <a:schemeClr val="tx1"/>
                </a:solidFill>
                <a:latin typeface="Arial" charset="0"/>
              </a:defRPr>
            </a:lvl3pPr>
            <a:lvl4pPr marL="1586333" indent="-226619" eaLnBrk="0" hangingPunct="0">
              <a:spcBef>
                <a:spcPct val="30000"/>
              </a:spcBef>
              <a:defRPr sz="1300">
                <a:solidFill>
                  <a:schemeClr val="tx1"/>
                </a:solidFill>
                <a:latin typeface="Arial" charset="0"/>
              </a:defRPr>
            </a:lvl4pPr>
            <a:lvl5pPr marL="2039571" indent="-226619" eaLnBrk="0" hangingPunct="0">
              <a:spcBef>
                <a:spcPct val="30000"/>
              </a:spcBef>
              <a:defRPr sz="1300">
                <a:solidFill>
                  <a:schemeClr val="tx1"/>
                </a:solidFill>
                <a:latin typeface="Arial" charset="0"/>
              </a:defRPr>
            </a:lvl5pPr>
            <a:lvl6pPr marL="2492808" indent="-226619" eaLnBrk="0" fontAlgn="base" hangingPunct="0">
              <a:spcBef>
                <a:spcPct val="30000"/>
              </a:spcBef>
              <a:spcAft>
                <a:spcPct val="0"/>
              </a:spcAft>
              <a:defRPr sz="1300">
                <a:solidFill>
                  <a:schemeClr val="tx1"/>
                </a:solidFill>
                <a:latin typeface="Arial" charset="0"/>
              </a:defRPr>
            </a:lvl6pPr>
            <a:lvl7pPr marL="2946047" indent="-226619" eaLnBrk="0" fontAlgn="base" hangingPunct="0">
              <a:spcBef>
                <a:spcPct val="30000"/>
              </a:spcBef>
              <a:spcAft>
                <a:spcPct val="0"/>
              </a:spcAft>
              <a:defRPr sz="1300">
                <a:solidFill>
                  <a:schemeClr val="tx1"/>
                </a:solidFill>
                <a:latin typeface="Arial" charset="0"/>
              </a:defRPr>
            </a:lvl7pPr>
            <a:lvl8pPr marL="3399285" indent="-226619" eaLnBrk="0" fontAlgn="base" hangingPunct="0">
              <a:spcBef>
                <a:spcPct val="30000"/>
              </a:spcBef>
              <a:spcAft>
                <a:spcPct val="0"/>
              </a:spcAft>
              <a:defRPr sz="1300">
                <a:solidFill>
                  <a:schemeClr val="tx1"/>
                </a:solidFill>
                <a:latin typeface="Arial" charset="0"/>
              </a:defRPr>
            </a:lvl8pPr>
            <a:lvl9pPr marL="3852523" indent="-22661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3E5782CA-7706-4B23-87C5-9FCE9575B166}" type="slidenum">
              <a:rPr lang="en-US" altLang="en-US" smtClean="0">
                <a:solidFill>
                  <a:srgbClr val="000000"/>
                </a:solidFill>
              </a:rPr>
              <a:pPr eaLnBrk="1" hangingPunct="1">
                <a:spcBef>
                  <a:spcPct val="0"/>
                </a:spcBef>
              </a:pPr>
              <a:t>28</a:t>
            </a:fld>
            <a:endParaRPr lang="en-US" altLang="en-US" dirty="0">
              <a:solidFill>
                <a:srgbClr val="000000"/>
              </a:solidFill>
            </a:endParaRPr>
          </a:p>
        </p:txBody>
      </p:sp>
      <p:sp>
        <p:nvSpPr>
          <p:cNvPr id="2" name="Date Placeholder 1"/>
          <p:cNvSpPr>
            <a:spLocks noGrp="1"/>
          </p:cNvSpPr>
          <p:nvPr>
            <p:ph type="dt" idx="10"/>
          </p:nvPr>
        </p:nvSpPr>
        <p:spPr/>
        <p:txBody>
          <a:bodyPr/>
          <a:lstStyle/>
          <a:p>
            <a:fld id="{EECB2381-B0C8-49C8-BC15-F134F5904B02}" type="datetime1">
              <a:rPr lang="en-US" smtClean="0"/>
              <a:t>8/25/2020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DCS</a:t>
            </a:r>
            <a:r>
              <a:rPr lang="en-US" altLang="en-US" baseline="0" dirty="0" smtClean="0"/>
              <a:t> also sends a copy of IWO to the NCP</a:t>
            </a:r>
            <a:endParaRPr lang="en-US" altLang="en-US" dirty="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6511" indent="-283274" eaLnBrk="0" hangingPunct="0">
              <a:spcBef>
                <a:spcPct val="30000"/>
              </a:spcBef>
              <a:defRPr sz="1300">
                <a:solidFill>
                  <a:schemeClr val="tx1"/>
                </a:solidFill>
                <a:latin typeface="Arial" charset="0"/>
              </a:defRPr>
            </a:lvl2pPr>
            <a:lvl3pPr marL="1133095" indent="-226619" eaLnBrk="0" hangingPunct="0">
              <a:spcBef>
                <a:spcPct val="30000"/>
              </a:spcBef>
              <a:defRPr sz="1300">
                <a:solidFill>
                  <a:schemeClr val="tx1"/>
                </a:solidFill>
                <a:latin typeface="Arial" charset="0"/>
              </a:defRPr>
            </a:lvl3pPr>
            <a:lvl4pPr marL="1586333" indent="-226619" eaLnBrk="0" hangingPunct="0">
              <a:spcBef>
                <a:spcPct val="30000"/>
              </a:spcBef>
              <a:defRPr sz="1300">
                <a:solidFill>
                  <a:schemeClr val="tx1"/>
                </a:solidFill>
                <a:latin typeface="Arial" charset="0"/>
              </a:defRPr>
            </a:lvl4pPr>
            <a:lvl5pPr marL="2039571" indent="-226619" eaLnBrk="0" hangingPunct="0">
              <a:spcBef>
                <a:spcPct val="30000"/>
              </a:spcBef>
              <a:defRPr sz="1300">
                <a:solidFill>
                  <a:schemeClr val="tx1"/>
                </a:solidFill>
                <a:latin typeface="Arial" charset="0"/>
              </a:defRPr>
            </a:lvl5pPr>
            <a:lvl6pPr marL="2492808" indent="-226619" eaLnBrk="0" fontAlgn="base" hangingPunct="0">
              <a:spcBef>
                <a:spcPct val="30000"/>
              </a:spcBef>
              <a:spcAft>
                <a:spcPct val="0"/>
              </a:spcAft>
              <a:defRPr sz="1300">
                <a:solidFill>
                  <a:schemeClr val="tx1"/>
                </a:solidFill>
                <a:latin typeface="Arial" charset="0"/>
              </a:defRPr>
            </a:lvl6pPr>
            <a:lvl7pPr marL="2946047" indent="-226619" eaLnBrk="0" fontAlgn="base" hangingPunct="0">
              <a:spcBef>
                <a:spcPct val="30000"/>
              </a:spcBef>
              <a:spcAft>
                <a:spcPct val="0"/>
              </a:spcAft>
              <a:defRPr sz="1300">
                <a:solidFill>
                  <a:schemeClr val="tx1"/>
                </a:solidFill>
                <a:latin typeface="Arial" charset="0"/>
              </a:defRPr>
            </a:lvl7pPr>
            <a:lvl8pPr marL="3399285" indent="-226619" eaLnBrk="0" fontAlgn="base" hangingPunct="0">
              <a:spcBef>
                <a:spcPct val="30000"/>
              </a:spcBef>
              <a:spcAft>
                <a:spcPct val="0"/>
              </a:spcAft>
              <a:defRPr sz="1300">
                <a:solidFill>
                  <a:schemeClr val="tx1"/>
                </a:solidFill>
                <a:latin typeface="Arial" charset="0"/>
              </a:defRPr>
            </a:lvl8pPr>
            <a:lvl9pPr marL="3852523" indent="-22661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B9E9BC78-BC9D-411E-900B-15EAC01A478E}" type="slidenum">
              <a:rPr lang="en-US" altLang="en-US" smtClean="0">
                <a:solidFill>
                  <a:srgbClr val="000000"/>
                </a:solidFill>
              </a:rPr>
              <a:pPr eaLnBrk="1" hangingPunct="1">
                <a:spcBef>
                  <a:spcPct val="0"/>
                </a:spcBef>
              </a:pPr>
              <a:t>29</a:t>
            </a:fld>
            <a:endParaRPr lang="en-US" altLang="en-US" dirty="0">
              <a:solidFill>
                <a:srgbClr val="000000"/>
              </a:solidFill>
            </a:endParaRPr>
          </a:p>
        </p:txBody>
      </p:sp>
      <p:sp>
        <p:nvSpPr>
          <p:cNvPr id="2" name="Date Placeholder 1"/>
          <p:cNvSpPr>
            <a:spLocks noGrp="1"/>
          </p:cNvSpPr>
          <p:nvPr>
            <p:ph type="dt" idx="10"/>
          </p:nvPr>
        </p:nvSpPr>
        <p:spPr/>
        <p:txBody>
          <a:bodyPr/>
          <a:lstStyle/>
          <a:p>
            <a:fld id="{595D8521-62EB-461F-870D-2F97E4338C92}" type="datetime1">
              <a:rPr lang="en-US" smtClean="0"/>
              <a:t>8/25/2020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37665-C87C-4CBB-89E6-FEF6E61C864A}" type="slidenum">
              <a:rPr lang="en-US" smtClean="0"/>
              <a:t>30</a:t>
            </a:fld>
            <a:endParaRPr lang="en-US" dirty="0"/>
          </a:p>
        </p:txBody>
      </p:sp>
      <p:sp>
        <p:nvSpPr>
          <p:cNvPr id="5" name="Date Placeholder 4"/>
          <p:cNvSpPr>
            <a:spLocks noGrp="1"/>
          </p:cNvSpPr>
          <p:nvPr>
            <p:ph type="dt" idx="11"/>
          </p:nvPr>
        </p:nvSpPr>
        <p:spPr/>
        <p:txBody>
          <a:bodyPr/>
          <a:lstStyle/>
          <a:p>
            <a:fld id="{2CCC9958-3FDC-432C-BFF3-FE70E80FA491}" type="datetime1">
              <a:rPr lang="en-US" smtClean="0"/>
              <a:t>8/25/2020</a:t>
            </a:fld>
            <a:endParaRPr lang="en-US" dirty="0"/>
          </a:p>
        </p:txBody>
      </p:sp>
    </p:spTree>
    <p:extLst>
      <p:ext uri="{BB962C8B-B14F-4D97-AF65-F5344CB8AC3E}">
        <p14:creationId xmlns:p14="http://schemas.microsoft.com/office/powerpoint/2010/main" val="773080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3122930"/>
          </a:xfrm>
        </p:spPr>
        <p:txBody>
          <a:bodyPr/>
          <a:lstStyle/>
          <a:p>
            <a:r>
              <a:rPr lang="en-US" sz="1100" b="1" dirty="0">
                <a:latin typeface="Arial" panose="020B0604020202020204" pitchFamily="34" charset="0"/>
                <a:cs typeface="Arial" panose="020B0604020202020204" pitchFamily="34" charset="0"/>
              </a:rPr>
              <a:t>Slide Topic</a:t>
            </a:r>
            <a:r>
              <a:rPr lang="en-US" sz="1100" dirty="0">
                <a:latin typeface="Arial" panose="020B0604020202020204" pitchFamily="34" charset="0"/>
                <a:cs typeface="Arial" panose="020B0604020202020204" pitchFamily="34" charset="0"/>
              </a:rPr>
              <a:t>:  Visual Response Steps</a:t>
            </a:r>
          </a:p>
          <a:p>
            <a:endParaRPr lang="en-US" sz="1100" dirty="0">
              <a:latin typeface="Arial" panose="020B0604020202020204" pitchFamily="34" charset="0"/>
              <a:cs typeface="Arial" panose="020B0604020202020204" pitchFamily="34" charset="0"/>
            </a:endParaRPr>
          </a:p>
          <a:p>
            <a:pPr defTabSz="931637">
              <a:defRPr/>
            </a:pPr>
            <a:r>
              <a:rPr lang="en-US" sz="1100" b="1" dirty="0">
                <a:latin typeface="Arial" panose="020B0604020202020204" pitchFamily="34" charset="0"/>
                <a:cs typeface="Arial" panose="020B0604020202020204" pitchFamily="34" charset="0"/>
              </a:rPr>
              <a:t>Timeframe</a:t>
            </a:r>
            <a:r>
              <a:rPr lang="en-US" sz="1100" dirty="0">
                <a:latin typeface="Arial" panose="020B0604020202020204" pitchFamily="34" charset="0"/>
                <a:cs typeface="Arial" panose="020B0604020202020204" pitchFamily="34" charset="0"/>
              </a:rPr>
              <a:t>:  1 minute</a:t>
            </a:r>
          </a:p>
          <a:p>
            <a:pPr defTabSz="931637">
              <a:defRPr/>
            </a:pP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Key Points</a:t>
            </a:r>
            <a:r>
              <a:rPr lang="en-US" sz="1100" dirty="0">
                <a:latin typeface="Arial" panose="020B0604020202020204" pitchFamily="34" charset="0"/>
                <a:cs typeface="Arial" panose="020B0604020202020204" pitchFamily="34" charset="0"/>
              </a:rPr>
              <a:t>:  </a:t>
            </a:r>
          </a:p>
          <a:p>
            <a:pPr marL="171425" indent="-171425">
              <a:buFont typeface="Arial" panose="020B0604020202020204" pitchFamily="34" charset="0"/>
              <a:buChar char="•"/>
            </a:pPr>
            <a:r>
              <a:rPr lang="en-US" sz="1100" dirty="0">
                <a:latin typeface="Arial" panose="020B0604020202020204" pitchFamily="34" charset="0"/>
                <a:cs typeface="Arial" panose="020B0604020202020204" pitchFamily="34" charset="0"/>
              </a:rPr>
              <a:t>9-290 may include reference to all cases that the response is for, if multiple.</a:t>
            </a:r>
          </a:p>
          <a:p>
            <a:endParaRPr lang="en-US" sz="1100" dirty="0">
              <a:latin typeface="Arial" panose="020B0604020202020204" pitchFamily="34" charset="0"/>
              <a:cs typeface="Arial" panose="020B0604020202020204" pitchFamily="34" charset="0"/>
            </a:endParaRPr>
          </a:p>
          <a:p>
            <a:pPr defTabSz="931637">
              <a:defRPr/>
            </a:pPr>
            <a:r>
              <a:rPr lang="en-US" sz="1100" b="1" dirty="0">
                <a:latin typeface="Arial" panose="020B0604020202020204" pitchFamily="34" charset="0"/>
                <a:cs typeface="Arial" panose="020B0604020202020204" pitchFamily="34" charset="0"/>
              </a:rPr>
              <a:t>Resources</a:t>
            </a:r>
            <a:r>
              <a:rPr lang="en-US" sz="1100" dirty="0">
                <a:latin typeface="Arial" panose="020B0604020202020204" pitchFamily="34" charset="0"/>
                <a:cs typeface="Arial" panose="020B0604020202020204" pitchFamily="34" charset="0"/>
              </a:rPr>
              <a:t>:  None</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Transition</a:t>
            </a:r>
            <a:r>
              <a:rPr lang="en-US" sz="1100" dirty="0">
                <a:latin typeface="Arial" panose="020B0604020202020204" pitchFamily="34" charset="0"/>
                <a:cs typeface="Arial" panose="020B0604020202020204" pitchFamily="34" charset="0"/>
              </a:rPr>
              <a:t>:  None</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Additional Notes</a:t>
            </a:r>
            <a:r>
              <a:rPr lang="en-US" sz="1100" dirty="0">
                <a:latin typeface="Arial" panose="020B0604020202020204" pitchFamily="34" charset="0"/>
                <a:cs typeface="Arial" panose="020B0604020202020204" pitchFamily="34" charset="0"/>
              </a:rPr>
              <a:t>:  None</a:t>
            </a:r>
          </a:p>
          <a:p>
            <a:endParaRPr lang="en-US" sz="1100"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BB84595-7C6D-4F9D-A9D0-16519F0B77A2}" type="slidenum">
              <a:rPr lang="en-US" smtClean="0"/>
              <a:t>31</a:t>
            </a:fld>
            <a:endParaRPr lang="en-US" dirty="0"/>
          </a:p>
        </p:txBody>
      </p:sp>
      <p:sp>
        <p:nvSpPr>
          <p:cNvPr id="5" name="Date Placeholder 4"/>
          <p:cNvSpPr>
            <a:spLocks noGrp="1"/>
          </p:cNvSpPr>
          <p:nvPr>
            <p:ph type="dt" idx="11"/>
          </p:nvPr>
        </p:nvSpPr>
        <p:spPr/>
        <p:txBody>
          <a:bodyPr/>
          <a:lstStyle/>
          <a:p>
            <a:fld id="{F8F55E3B-1850-4DA1-8C25-16CAE395C84F}" type="datetime1">
              <a:rPr lang="en-US" smtClean="0"/>
              <a:t>8/25/2020</a:t>
            </a:fld>
            <a:endParaRPr lang="en-US" dirty="0"/>
          </a:p>
        </p:txBody>
      </p:sp>
    </p:spTree>
    <p:extLst>
      <p:ext uri="{BB962C8B-B14F-4D97-AF65-F5344CB8AC3E}">
        <p14:creationId xmlns:p14="http://schemas.microsoft.com/office/powerpoint/2010/main" val="3028060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3234690"/>
          </a:xfrm>
        </p:spPr>
        <p:txBody>
          <a:bodyPr/>
          <a:lstStyle/>
          <a:p>
            <a:r>
              <a:rPr lang="en-US" sz="1100" b="1" dirty="0">
                <a:latin typeface="Arial"/>
                <a:cs typeface="Arial"/>
              </a:rPr>
              <a:t>Slide Topic</a:t>
            </a:r>
            <a:r>
              <a:rPr lang="en-US" sz="1100" dirty="0">
                <a:latin typeface="Arial"/>
                <a:cs typeface="Arial"/>
              </a:rPr>
              <a:t>:  Visual Response Steps</a:t>
            </a:r>
          </a:p>
          <a:p>
            <a:endParaRPr lang="en-US" sz="1100" dirty="0">
              <a:latin typeface="Arial"/>
              <a:cs typeface="Arial"/>
            </a:endParaRPr>
          </a:p>
          <a:p>
            <a:pPr defTabSz="931637">
              <a:defRPr/>
            </a:pPr>
            <a:r>
              <a:rPr lang="en-US" sz="1100" b="1" dirty="0">
                <a:latin typeface="Arial"/>
                <a:cs typeface="Arial"/>
              </a:rPr>
              <a:t>Timeframe</a:t>
            </a:r>
            <a:r>
              <a:rPr lang="en-US" sz="1100" dirty="0">
                <a:latin typeface="Arial"/>
                <a:cs typeface="Arial"/>
              </a:rPr>
              <a:t>:  1 minute</a:t>
            </a:r>
          </a:p>
          <a:p>
            <a:pPr defTabSz="931637">
              <a:defRPr/>
            </a:pPr>
            <a:endParaRPr lang="en-US" sz="1100" dirty="0">
              <a:latin typeface="Arial"/>
              <a:cs typeface="Arial"/>
            </a:endParaRPr>
          </a:p>
          <a:p>
            <a:r>
              <a:rPr lang="en-US" sz="1100" b="1" dirty="0">
                <a:latin typeface="Arial"/>
                <a:cs typeface="Arial"/>
              </a:rPr>
              <a:t>Key Points</a:t>
            </a:r>
            <a:r>
              <a:rPr lang="en-US" sz="1100" dirty="0">
                <a:latin typeface="Arial"/>
                <a:cs typeface="Arial"/>
              </a:rPr>
              <a:t>:  </a:t>
            </a:r>
          </a:p>
          <a:p>
            <a:pPr marL="171425" indent="-171425" defTabSz="914266">
              <a:buFont typeface="Arial" panose="020B0604020202020204" pitchFamily="34" charset="0"/>
              <a:buChar char="•"/>
              <a:defRPr/>
            </a:pPr>
            <a:r>
              <a:rPr lang="en-US" sz="1100" dirty="0">
                <a:latin typeface="Arial"/>
                <a:cs typeface="Arial"/>
              </a:rPr>
              <a:t>9-290 may include reference to total IWO amount, if multiple.</a:t>
            </a:r>
          </a:p>
          <a:p>
            <a:pPr marL="171425" indent="-171425" defTabSz="914266">
              <a:buFont typeface="Arial" panose="020B0604020202020204" pitchFamily="34" charset="0"/>
              <a:buChar char="•"/>
              <a:defRPr/>
            </a:pPr>
            <a:r>
              <a:rPr lang="en-US" sz="1100" dirty="0">
                <a:latin typeface="Arial"/>
                <a:cs typeface="Arial"/>
              </a:rPr>
              <a:t>Clarify:  For a 9-290 to cover more than one IWO, it must have multiple D#s included or accurate combined IWO amount. </a:t>
            </a:r>
          </a:p>
          <a:p>
            <a:endParaRPr lang="en-US" sz="1100" dirty="0">
              <a:latin typeface="Arial"/>
              <a:cs typeface="Arial"/>
            </a:endParaRPr>
          </a:p>
          <a:p>
            <a:pPr defTabSz="931637">
              <a:defRPr/>
            </a:pPr>
            <a:r>
              <a:rPr lang="en-US" sz="1100" b="1" dirty="0">
                <a:latin typeface="Arial"/>
                <a:cs typeface="Arial"/>
              </a:rPr>
              <a:t>Resources</a:t>
            </a:r>
            <a:r>
              <a:rPr lang="en-US" sz="1100" dirty="0">
                <a:latin typeface="Arial"/>
                <a:cs typeface="Arial"/>
              </a:rPr>
              <a:t>:  None</a:t>
            </a:r>
          </a:p>
          <a:p>
            <a:endParaRPr lang="en-US" sz="1100" dirty="0">
              <a:latin typeface="Arial"/>
              <a:cs typeface="Arial"/>
            </a:endParaRPr>
          </a:p>
          <a:p>
            <a:r>
              <a:rPr lang="en-US" sz="1100" b="1" dirty="0">
                <a:latin typeface="Arial"/>
                <a:cs typeface="Arial"/>
              </a:rPr>
              <a:t>Transition</a:t>
            </a:r>
            <a:r>
              <a:rPr lang="en-US" sz="1100" dirty="0">
                <a:latin typeface="Arial"/>
                <a:cs typeface="Arial"/>
              </a:rPr>
              <a:t>:  None</a:t>
            </a:r>
          </a:p>
          <a:p>
            <a:endParaRPr lang="en-US" sz="1100" dirty="0">
              <a:latin typeface="Arial"/>
              <a:cs typeface="Arial"/>
            </a:endParaRPr>
          </a:p>
          <a:p>
            <a:r>
              <a:rPr lang="en-US" sz="1100" b="1" dirty="0">
                <a:latin typeface="Arial"/>
                <a:cs typeface="Arial"/>
              </a:rPr>
              <a:t>Additional Notes</a:t>
            </a:r>
            <a:r>
              <a:rPr lang="en-US" sz="1100" dirty="0">
                <a:latin typeface="Arial"/>
                <a:cs typeface="Arial"/>
              </a:rPr>
              <a:t>:  None  </a:t>
            </a:r>
          </a:p>
          <a:p>
            <a:endParaRPr lang="en-US" sz="1100" dirty="0"/>
          </a:p>
        </p:txBody>
      </p:sp>
      <p:sp>
        <p:nvSpPr>
          <p:cNvPr id="4" name="Slide Number Placeholder 3"/>
          <p:cNvSpPr>
            <a:spLocks noGrp="1"/>
          </p:cNvSpPr>
          <p:nvPr>
            <p:ph type="sldNum" sz="quarter" idx="10"/>
          </p:nvPr>
        </p:nvSpPr>
        <p:spPr/>
        <p:txBody>
          <a:bodyPr/>
          <a:lstStyle/>
          <a:p>
            <a:fld id="{5BB84595-7C6D-4F9D-A9D0-16519F0B77A2}" type="slidenum">
              <a:rPr lang="en-US" smtClean="0"/>
              <a:t>32</a:t>
            </a:fld>
            <a:endParaRPr lang="en-US" dirty="0"/>
          </a:p>
        </p:txBody>
      </p:sp>
      <p:sp>
        <p:nvSpPr>
          <p:cNvPr id="5" name="Date Placeholder 4"/>
          <p:cNvSpPr>
            <a:spLocks noGrp="1"/>
          </p:cNvSpPr>
          <p:nvPr>
            <p:ph type="dt" idx="11"/>
          </p:nvPr>
        </p:nvSpPr>
        <p:spPr/>
        <p:txBody>
          <a:bodyPr/>
          <a:lstStyle/>
          <a:p>
            <a:fld id="{49396F9C-C092-4131-9937-19B60D04D7F6}" type="datetime1">
              <a:rPr lang="en-US" smtClean="0"/>
              <a:t>8/25/2020</a:t>
            </a:fld>
            <a:endParaRPr lang="en-US" dirty="0"/>
          </a:p>
        </p:txBody>
      </p:sp>
    </p:spTree>
    <p:extLst>
      <p:ext uri="{BB962C8B-B14F-4D97-AF65-F5344CB8AC3E}">
        <p14:creationId xmlns:p14="http://schemas.microsoft.com/office/powerpoint/2010/main" val="3954971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213">
              <a:spcBef>
                <a:spcPct val="0"/>
              </a:spcBef>
            </a:pPr>
            <a:r>
              <a:rPr lang="en-US" altLang="en-US" dirty="0"/>
              <a:t>Child support is an important source of income for these families. It lifts a million people out of poverty every year and represents, on average, 40 percent of the income of poor custodial parents and their children when they receive it.2 However, less than half of poor custodial families receive child support. </a:t>
            </a:r>
          </a:p>
          <a:p>
            <a:pPr defTabSz="922213">
              <a:spcBef>
                <a:spcPct val="0"/>
              </a:spcBef>
            </a:pPr>
            <a:endParaRPr lang="en-US" altLang="en-US" dirty="0"/>
          </a:p>
          <a:p>
            <a:pPr defTabSz="922213">
              <a:spcBef>
                <a:spcPct val="0"/>
              </a:spcBef>
            </a:pPr>
            <a:r>
              <a:rPr lang="en-US" altLang="en-US" dirty="0"/>
              <a:t>Department of Social and Health Services (DSHS) provides some type of shelter, care, protection and/or support to 2.2 million of our state's 6.8 million people.</a:t>
            </a:r>
          </a:p>
          <a:p>
            <a:pPr defTabSz="922213">
              <a:spcBef>
                <a:spcPct val="0"/>
              </a:spcBef>
            </a:pPr>
            <a:endParaRPr lang="en-US" altLang="en-US" dirty="0"/>
          </a:p>
          <a:p>
            <a:pPr defTabSz="922213"/>
            <a:endParaRPr lang="en-US" altLang="en-US" dirty="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6511" indent="-283274" eaLnBrk="0" hangingPunct="0">
              <a:spcBef>
                <a:spcPct val="30000"/>
              </a:spcBef>
              <a:defRPr sz="1300">
                <a:solidFill>
                  <a:schemeClr val="tx1"/>
                </a:solidFill>
                <a:latin typeface="Arial" charset="0"/>
              </a:defRPr>
            </a:lvl2pPr>
            <a:lvl3pPr marL="1133095" indent="-226619" eaLnBrk="0" hangingPunct="0">
              <a:spcBef>
                <a:spcPct val="30000"/>
              </a:spcBef>
              <a:defRPr sz="1300">
                <a:solidFill>
                  <a:schemeClr val="tx1"/>
                </a:solidFill>
                <a:latin typeface="Arial" charset="0"/>
              </a:defRPr>
            </a:lvl3pPr>
            <a:lvl4pPr marL="1586333" indent="-226619" eaLnBrk="0" hangingPunct="0">
              <a:spcBef>
                <a:spcPct val="30000"/>
              </a:spcBef>
              <a:defRPr sz="1300">
                <a:solidFill>
                  <a:schemeClr val="tx1"/>
                </a:solidFill>
                <a:latin typeface="Arial" charset="0"/>
              </a:defRPr>
            </a:lvl4pPr>
            <a:lvl5pPr marL="2039571" indent="-226619" eaLnBrk="0" hangingPunct="0">
              <a:spcBef>
                <a:spcPct val="30000"/>
              </a:spcBef>
              <a:defRPr sz="1300">
                <a:solidFill>
                  <a:schemeClr val="tx1"/>
                </a:solidFill>
                <a:latin typeface="Arial" charset="0"/>
              </a:defRPr>
            </a:lvl5pPr>
            <a:lvl6pPr marL="2492808" indent="-226619" eaLnBrk="0" fontAlgn="base" hangingPunct="0">
              <a:spcBef>
                <a:spcPct val="30000"/>
              </a:spcBef>
              <a:spcAft>
                <a:spcPct val="0"/>
              </a:spcAft>
              <a:defRPr sz="1300">
                <a:solidFill>
                  <a:schemeClr val="tx1"/>
                </a:solidFill>
                <a:latin typeface="Arial" charset="0"/>
              </a:defRPr>
            </a:lvl6pPr>
            <a:lvl7pPr marL="2946047" indent="-226619" eaLnBrk="0" fontAlgn="base" hangingPunct="0">
              <a:spcBef>
                <a:spcPct val="30000"/>
              </a:spcBef>
              <a:spcAft>
                <a:spcPct val="0"/>
              </a:spcAft>
              <a:defRPr sz="1300">
                <a:solidFill>
                  <a:schemeClr val="tx1"/>
                </a:solidFill>
                <a:latin typeface="Arial" charset="0"/>
              </a:defRPr>
            </a:lvl7pPr>
            <a:lvl8pPr marL="3399285" indent="-226619" eaLnBrk="0" fontAlgn="base" hangingPunct="0">
              <a:spcBef>
                <a:spcPct val="30000"/>
              </a:spcBef>
              <a:spcAft>
                <a:spcPct val="0"/>
              </a:spcAft>
              <a:defRPr sz="1300">
                <a:solidFill>
                  <a:schemeClr val="tx1"/>
                </a:solidFill>
                <a:latin typeface="Arial" charset="0"/>
              </a:defRPr>
            </a:lvl8pPr>
            <a:lvl9pPr marL="3852523" indent="-22661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0B266FBD-4FBC-44EB-BC99-3C16D556E57A}" type="slidenum">
              <a:rPr lang="en-US" altLang="en-US" smtClean="0">
                <a:solidFill>
                  <a:srgbClr val="000000"/>
                </a:solidFill>
              </a:rPr>
              <a:pPr eaLnBrk="1" hangingPunct="1">
                <a:spcBef>
                  <a:spcPct val="0"/>
                </a:spcBef>
              </a:pPr>
              <a:t>4</a:t>
            </a:fld>
            <a:endParaRPr lang="en-US" altLang="en-US" dirty="0">
              <a:solidFill>
                <a:srgbClr val="000000"/>
              </a:solidFill>
            </a:endParaRPr>
          </a:p>
        </p:txBody>
      </p:sp>
      <p:sp>
        <p:nvSpPr>
          <p:cNvPr id="2" name="Date Placeholder 1"/>
          <p:cNvSpPr>
            <a:spLocks noGrp="1"/>
          </p:cNvSpPr>
          <p:nvPr>
            <p:ph type="dt" idx="10"/>
          </p:nvPr>
        </p:nvSpPr>
        <p:spPr/>
        <p:txBody>
          <a:bodyPr/>
          <a:lstStyle/>
          <a:p>
            <a:fld id="{74C6B2A1-42A3-4D14-B7F6-BA5F2EFB1796}" type="datetime1">
              <a:rPr lang="en-US" smtClean="0"/>
              <a:t>8/25/2020</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970771" y="8829854"/>
            <a:ext cx="3038051" cy="46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61" tIns="46131" rIns="92261" bIns="46131"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402CEE0-EDAE-4B84-BB6A-7189AF87C153}" type="slidenum">
              <a:rPr lang="en-US" altLang="en-US">
                <a:solidFill>
                  <a:srgbClr val="000000"/>
                </a:solidFill>
              </a:rPr>
              <a:pPr algn="r" eaLnBrk="1" hangingPunct="1">
                <a:spcBef>
                  <a:spcPct val="0"/>
                </a:spcBef>
              </a:pPr>
              <a:t>33</a:t>
            </a:fld>
            <a:endParaRPr lang="en-US" altLang="en-US" dirty="0">
              <a:solidFill>
                <a:srgbClr val="000000"/>
              </a:solidFill>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Date Placeholder 1"/>
          <p:cNvSpPr>
            <a:spLocks noGrp="1"/>
          </p:cNvSpPr>
          <p:nvPr>
            <p:ph type="dt" idx="10"/>
          </p:nvPr>
        </p:nvSpPr>
        <p:spPr/>
        <p:txBody>
          <a:bodyPr/>
          <a:lstStyle/>
          <a:p>
            <a:fld id="{F241A49A-6D25-492E-AF33-B420E4DA88AB}" type="datetime1">
              <a:rPr lang="en-US" smtClean="0"/>
              <a:t>8/25/2020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970771" y="8829854"/>
            <a:ext cx="3038051" cy="46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61" tIns="46131" rIns="92261" bIns="46131"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3DE69C0-F8C4-4630-9794-2014AA00D371}" type="slidenum">
              <a:rPr lang="en-US" altLang="en-US">
                <a:solidFill>
                  <a:srgbClr val="000000"/>
                </a:solidFill>
              </a:rPr>
              <a:pPr algn="r" eaLnBrk="1" hangingPunct="1">
                <a:spcBef>
                  <a:spcPct val="0"/>
                </a:spcBef>
              </a:pPr>
              <a:t>34</a:t>
            </a:fld>
            <a:endParaRPr lang="en-US" altLang="en-US" dirty="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withhold amounts are stated in the first page of the notice</a:t>
            </a:r>
          </a:p>
          <a:p>
            <a:pPr lvl="1"/>
            <a:r>
              <a:rPr lang="en-US" altLang="en-US" dirty="0"/>
              <a:t>It is broken down into the possible pay cycles:</a:t>
            </a:r>
          </a:p>
          <a:p>
            <a:pPr lvl="2"/>
            <a:r>
              <a:rPr lang="en-US" altLang="en-US" dirty="0"/>
              <a:t>Weekly</a:t>
            </a:r>
          </a:p>
          <a:p>
            <a:pPr lvl="2"/>
            <a:r>
              <a:rPr lang="en-US" altLang="en-US" dirty="0"/>
              <a:t>Biweekly (every two weeks)</a:t>
            </a:r>
          </a:p>
          <a:p>
            <a:pPr lvl="2"/>
            <a:r>
              <a:rPr lang="en-US" altLang="en-US" dirty="0"/>
              <a:t>Semimonthly (twice per month)</a:t>
            </a:r>
          </a:p>
          <a:p>
            <a:pPr lvl="2"/>
            <a:r>
              <a:rPr lang="en-US" altLang="en-US" dirty="0"/>
              <a:t>Monthly</a:t>
            </a:r>
          </a:p>
          <a:p>
            <a:endParaRPr lang="en-US" altLang="en-US" dirty="0"/>
          </a:p>
        </p:txBody>
      </p:sp>
      <p:sp>
        <p:nvSpPr>
          <p:cNvPr id="2" name="Date Placeholder 1"/>
          <p:cNvSpPr>
            <a:spLocks noGrp="1"/>
          </p:cNvSpPr>
          <p:nvPr>
            <p:ph type="dt" idx="10"/>
          </p:nvPr>
        </p:nvSpPr>
        <p:spPr/>
        <p:txBody>
          <a:bodyPr/>
          <a:lstStyle/>
          <a:p>
            <a:fld id="{8904B2D2-8073-4D68-91B8-D1906A5688DC}" type="datetime1">
              <a:rPr lang="en-US" smtClean="0"/>
              <a:t>8/25/2020</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970771" y="8829854"/>
            <a:ext cx="3038051" cy="46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61" tIns="46131" rIns="92261" bIns="46131"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43EDA13-C9CC-4FB4-A4C1-A7ABF8DD0C0A}" type="slidenum">
              <a:rPr lang="en-US" altLang="en-US">
                <a:solidFill>
                  <a:srgbClr val="000000"/>
                </a:solidFill>
              </a:rPr>
              <a:pPr algn="r" eaLnBrk="1" hangingPunct="1">
                <a:spcBef>
                  <a:spcPct val="0"/>
                </a:spcBef>
              </a:pPr>
              <a:t>35</a:t>
            </a:fld>
            <a:endParaRPr lang="en-US" altLang="en-US" dirty="0">
              <a:solidFill>
                <a:srgbClr val="000000"/>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Date Placeholder 1"/>
          <p:cNvSpPr>
            <a:spLocks noGrp="1"/>
          </p:cNvSpPr>
          <p:nvPr>
            <p:ph type="dt" idx="10"/>
          </p:nvPr>
        </p:nvSpPr>
        <p:spPr/>
        <p:txBody>
          <a:bodyPr/>
          <a:lstStyle/>
          <a:p>
            <a:fld id="{50C646C1-73B9-45EE-B9AA-D758B7DCD622}" type="datetime1">
              <a:rPr lang="en-US" smtClean="0"/>
              <a:t>8/25/2020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970771" y="8829854"/>
            <a:ext cx="3038051" cy="46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61" tIns="46131" rIns="92261" bIns="46131"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2E280E4-071F-4A31-9FE9-069DAFA79714}" type="slidenum">
              <a:rPr lang="en-US" altLang="en-US">
                <a:solidFill>
                  <a:srgbClr val="000000"/>
                </a:solidFill>
              </a:rPr>
              <a:pPr algn="r" eaLnBrk="1" hangingPunct="1">
                <a:spcBef>
                  <a:spcPct val="0"/>
                </a:spcBef>
              </a:pPr>
              <a:t>36</a:t>
            </a:fld>
            <a:endParaRPr lang="en-US" altLang="en-US" dirty="0">
              <a:solidFill>
                <a:srgbClr val="000000"/>
              </a:solidFill>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Even if they</a:t>
            </a:r>
            <a:r>
              <a:rPr lang="en-US" altLang="en-US" baseline="0" dirty="0" smtClean="0"/>
              <a:t> give you a high school diploma, continue to withhold.</a:t>
            </a:r>
          </a:p>
          <a:p>
            <a:r>
              <a:rPr lang="en-US" altLang="en-US" baseline="0" dirty="0" smtClean="0"/>
              <a:t>They may have debt to pay off, there may be post secondary support</a:t>
            </a:r>
            <a:endParaRPr lang="en-US" altLang="en-US" dirty="0"/>
          </a:p>
        </p:txBody>
      </p:sp>
      <p:sp>
        <p:nvSpPr>
          <p:cNvPr id="2" name="Date Placeholder 1"/>
          <p:cNvSpPr>
            <a:spLocks noGrp="1"/>
          </p:cNvSpPr>
          <p:nvPr>
            <p:ph type="dt" idx="10"/>
          </p:nvPr>
        </p:nvSpPr>
        <p:spPr/>
        <p:txBody>
          <a:bodyPr/>
          <a:lstStyle/>
          <a:p>
            <a:fld id="{E9275FF1-02AE-4896-85FE-B3A6C0A8E8BB}" type="datetime1">
              <a:rPr lang="en-US" smtClean="0"/>
              <a:t>8/25/2020</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970771" y="8829854"/>
            <a:ext cx="3038051" cy="46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61" tIns="46131" rIns="92261" bIns="46131"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74EF41E-2BC6-4B5C-9200-B6E01108D747}" type="slidenum">
              <a:rPr lang="en-US" altLang="en-US">
                <a:solidFill>
                  <a:srgbClr val="000000"/>
                </a:solidFill>
              </a:rPr>
              <a:pPr algn="r" eaLnBrk="1" hangingPunct="1">
                <a:spcBef>
                  <a:spcPct val="0"/>
                </a:spcBef>
              </a:pPr>
              <a:t>37</a:t>
            </a:fld>
            <a:endParaRPr lang="en-US" altLang="en-US" dirty="0">
              <a:solidFill>
                <a:srgbClr val="000000"/>
              </a:solidFill>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Date Placeholder 1"/>
          <p:cNvSpPr>
            <a:spLocks noGrp="1"/>
          </p:cNvSpPr>
          <p:nvPr>
            <p:ph type="dt" idx="10"/>
          </p:nvPr>
        </p:nvSpPr>
        <p:spPr/>
        <p:txBody>
          <a:bodyPr/>
          <a:lstStyle/>
          <a:p>
            <a:fld id="{94713352-4827-4427-8C71-D52E5D26523C}" type="datetime1">
              <a:rPr lang="en-US" smtClean="0"/>
              <a:t>8/25/2020</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6511" indent="-283274" eaLnBrk="0" hangingPunct="0">
              <a:spcBef>
                <a:spcPct val="30000"/>
              </a:spcBef>
              <a:defRPr sz="1300">
                <a:solidFill>
                  <a:schemeClr val="tx1"/>
                </a:solidFill>
                <a:latin typeface="Arial" charset="0"/>
              </a:defRPr>
            </a:lvl2pPr>
            <a:lvl3pPr marL="1133095" indent="-226619" eaLnBrk="0" hangingPunct="0">
              <a:spcBef>
                <a:spcPct val="30000"/>
              </a:spcBef>
              <a:defRPr sz="1300">
                <a:solidFill>
                  <a:schemeClr val="tx1"/>
                </a:solidFill>
                <a:latin typeface="Arial" charset="0"/>
              </a:defRPr>
            </a:lvl3pPr>
            <a:lvl4pPr marL="1586333" indent="-226619" eaLnBrk="0" hangingPunct="0">
              <a:spcBef>
                <a:spcPct val="30000"/>
              </a:spcBef>
              <a:defRPr sz="1300">
                <a:solidFill>
                  <a:schemeClr val="tx1"/>
                </a:solidFill>
                <a:latin typeface="Arial" charset="0"/>
              </a:defRPr>
            </a:lvl4pPr>
            <a:lvl5pPr marL="2039571" indent="-226619" eaLnBrk="0" hangingPunct="0">
              <a:spcBef>
                <a:spcPct val="30000"/>
              </a:spcBef>
              <a:defRPr sz="1300">
                <a:solidFill>
                  <a:schemeClr val="tx1"/>
                </a:solidFill>
                <a:latin typeface="Arial" charset="0"/>
              </a:defRPr>
            </a:lvl5pPr>
            <a:lvl6pPr marL="2492808" indent="-226619" eaLnBrk="0" fontAlgn="base" hangingPunct="0">
              <a:spcBef>
                <a:spcPct val="30000"/>
              </a:spcBef>
              <a:spcAft>
                <a:spcPct val="0"/>
              </a:spcAft>
              <a:defRPr sz="1300">
                <a:solidFill>
                  <a:schemeClr val="tx1"/>
                </a:solidFill>
                <a:latin typeface="Arial" charset="0"/>
              </a:defRPr>
            </a:lvl6pPr>
            <a:lvl7pPr marL="2946047" indent="-226619" eaLnBrk="0" fontAlgn="base" hangingPunct="0">
              <a:spcBef>
                <a:spcPct val="30000"/>
              </a:spcBef>
              <a:spcAft>
                <a:spcPct val="0"/>
              </a:spcAft>
              <a:defRPr sz="1300">
                <a:solidFill>
                  <a:schemeClr val="tx1"/>
                </a:solidFill>
                <a:latin typeface="Arial" charset="0"/>
              </a:defRPr>
            </a:lvl7pPr>
            <a:lvl8pPr marL="3399285" indent="-226619" eaLnBrk="0" fontAlgn="base" hangingPunct="0">
              <a:spcBef>
                <a:spcPct val="30000"/>
              </a:spcBef>
              <a:spcAft>
                <a:spcPct val="0"/>
              </a:spcAft>
              <a:defRPr sz="1300">
                <a:solidFill>
                  <a:schemeClr val="tx1"/>
                </a:solidFill>
                <a:latin typeface="Arial" charset="0"/>
              </a:defRPr>
            </a:lvl8pPr>
            <a:lvl9pPr marL="3852523" indent="-22661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B5048C57-D18D-492A-BB9B-9630B798A122}" type="slidenum">
              <a:rPr lang="en-US" altLang="en-US" smtClean="0">
                <a:solidFill>
                  <a:srgbClr val="000000"/>
                </a:solidFill>
              </a:rPr>
              <a:pPr eaLnBrk="1" hangingPunct="1">
                <a:spcBef>
                  <a:spcPct val="0"/>
                </a:spcBef>
              </a:pPr>
              <a:t>38</a:t>
            </a:fld>
            <a:endParaRPr lang="en-US" altLang="en-US" dirty="0">
              <a:solidFill>
                <a:srgbClr val="000000"/>
              </a:solidFill>
            </a:endParaRPr>
          </a:p>
        </p:txBody>
      </p:sp>
      <p:sp>
        <p:nvSpPr>
          <p:cNvPr id="2" name="Date Placeholder 1"/>
          <p:cNvSpPr>
            <a:spLocks noGrp="1"/>
          </p:cNvSpPr>
          <p:nvPr>
            <p:ph type="dt" idx="10"/>
          </p:nvPr>
        </p:nvSpPr>
        <p:spPr/>
        <p:txBody>
          <a:bodyPr/>
          <a:lstStyle/>
          <a:p>
            <a:fld id="{8834A48E-326F-44B6-B15F-84CC70EE5954}" type="datetime1">
              <a:rPr lang="en-US" smtClean="0"/>
              <a:t>8/25/2020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IMPORTANT:</a:t>
            </a:r>
            <a:r>
              <a:rPr lang="en-US" baseline="0" dirty="0" smtClean="0"/>
              <a:t> </a:t>
            </a:r>
            <a:r>
              <a:rPr lang="en-US" u="sng" dirty="0" smtClean="0"/>
              <a:t>DO NOT </a:t>
            </a:r>
            <a:r>
              <a:rPr lang="en-US" baseline="0" dirty="0" smtClean="0"/>
              <a:t>give a copy of this notice to your employee!  Some of the information is CONFIDENTIAL!</a:t>
            </a:r>
            <a:endParaRPr lang="en-US" dirty="0"/>
          </a:p>
        </p:txBody>
      </p:sp>
      <p:sp>
        <p:nvSpPr>
          <p:cNvPr id="4" name="Slide Number Placeholder 3"/>
          <p:cNvSpPr>
            <a:spLocks noGrp="1"/>
          </p:cNvSpPr>
          <p:nvPr>
            <p:ph type="sldNum" sz="quarter" idx="10"/>
          </p:nvPr>
        </p:nvSpPr>
        <p:spPr/>
        <p:txBody>
          <a:bodyPr/>
          <a:lstStyle/>
          <a:p>
            <a:fld id="{69637665-C87C-4CBB-89E6-FEF6E61C864A}" type="slidenum">
              <a:rPr lang="en-US" smtClean="0"/>
              <a:t>39</a:t>
            </a:fld>
            <a:endParaRPr lang="en-US" dirty="0"/>
          </a:p>
        </p:txBody>
      </p:sp>
      <p:sp>
        <p:nvSpPr>
          <p:cNvPr id="5" name="Date Placeholder 4"/>
          <p:cNvSpPr>
            <a:spLocks noGrp="1"/>
          </p:cNvSpPr>
          <p:nvPr>
            <p:ph type="dt" idx="11"/>
          </p:nvPr>
        </p:nvSpPr>
        <p:spPr/>
        <p:txBody>
          <a:bodyPr/>
          <a:lstStyle/>
          <a:p>
            <a:fld id="{7FB85F79-308F-464A-8AB7-315FA7928BAD}" type="datetime1">
              <a:rPr lang="en-US" smtClean="0"/>
              <a:t>8/25/2020</a:t>
            </a:fld>
            <a:endParaRPr lang="en-US" dirty="0"/>
          </a:p>
        </p:txBody>
      </p:sp>
    </p:spTree>
    <p:extLst>
      <p:ext uri="{BB962C8B-B14F-4D97-AF65-F5344CB8AC3E}">
        <p14:creationId xmlns:p14="http://schemas.microsoft.com/office/powerpoint/2010/main" val="216578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37665-C87C-4CBB-89E6-FEF6E61C864A}" type="slidenum">
              <a:rPr lang="en-US" smtClean="0"/>
              <a:t>40</a:t>
            </a:fld>
            <a:endParaRPr lang="en-US" dirty="0"/>
          </a:p>
        </p:txBody>
      </p:sp>
      <p:sp>
        <p:nvSpPr>
          <p:cNvPr id="5" name="Date Placeholder 4"/>
          <p:cNvSpPr>
            <a:spLocks noGrp="1"/>
          </p:cNvSpPr>
          <p:nvPr>
            <p:ph type="dt" idx="11"/>
          </p:nvPr>
        </p:nvSpPr>
        <p:spPr/>
        <p:txBody>
          <a:bodyPr/>
          <a:lstStyle/>
          <a:p>
            <a:fld id="{4BFE18BC-6709-49D2-80A2-BEEDD0804C0E}" type="datetime1">
              <a:rPr lang="en-US" smtClean="0"/>
              <a:t>8/25/2020</a:t>
            </a:fld>
            <a:endParaRPr lang="en-US" dirty="0"/>
          </a:p>
        </p:txBody>
      </p:sp>
    </p:spTree>
    <p:extLst>
      <p:ext uri="{BB962C8B-B14F-4D97-AF65-F5344CB8AC3E}">
        <p14:creationId xmlns:p14="http://schemas.microsoft.com/office/powerpoint/2010/main" val="3768437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dirty="0" smtClean="0"/>
              <a:t>Four parts</a:t>
            </a:r>
          </a:p>
          <a:p>
            <a:endParaRPr lang="en-US" altLang="en-US" dirty="0"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6505" indent="-283271" eaLnBrk="0" hangingPunct="0">
              <a:spcBef>
                <a:spcPct val="30000"/>
              </a:spcBef>
              <a:defRPr sz="1300">
                <a:solidFill>
                  <a:schemeClr val="tx1"/>
                </a:solidFill>
                <a:latin typeface="Arial" charset="0"/>
              </a:defRPr>
            </a:lvl2pPr>
            <a:lvl3pPr marL="1133086" indent="-226617" eaLnBrk="0" hangingPunct="0">
              <a:spcBef>
                <a:spcPct val="30000"/>
              </a:spcBef>
              <a:defRPr sz="1300">
                <a:solidFill>
                  <a:schemeClr val="tx1"/>
                </a:solidFill>
                <a:latin typeface="Arial" charset="0"/>
              </a:defRPr>
            </a:lvl3pPr>
            <a:lvl4pPr marL="1586319" indent="-226617" eaLnBrk="0" hangingPunct="0">
              <a:spcBef>
                <a:spcPct val="30000"/>
              </a:spcBef>
              <a:defRPr sz="1300">
                <a:solidFill>
                  <a:schemeClr val="tx1"/>
                </a:solidFill>
                <a:latin typeface="Arial" charset="0"/>
              </a:defRPr>
            </a:lvl4pPr>
            <a:lvl5pPr marL="2039553" indent="-226617" eaLnBrk="0" hangingPunct="0">
              <a:spcBef>
                <a:spcPct val="30000"/>
              </a:spcBef>
              <a:defRPr sz="1300">
                <a:solidFill>
                  <a:schemeClr val="tx1"/>
                </a:solidFill>
                <a:latin typeface="Arial" charset="0"/>
              </a:defRPr>
            </a:lvl5pPr>
            <a:lvl6pPr marL="2492787" indent="-226617" eaLnBrk="0" fontAlgn="base" hangingPunct="0">
              <a:spcBef>
                <a:spcPct val="30000"/>
              </a:spcBef>
              <a:spcAft>
                <a:spcPct val="0"/>
              </a:spcAft>
              <a:defRPr sz="1300">
                <a:solidFill>
                  <a:schemeClr val="tx1"/>
                </a:solidFill>
                <a:latin typeface="Arial" charset="0"/>
              </a:defRPr>
            </a:lvl6pPr>
            <a:lvl7pPr marL="2946021" indent="-226617" eaLnBrk="0" fontAlgn="base" hangingPunct="0">
              <a:spcBef>
                <a:spcPct val="30000"/>
              </a:spcBef>
              <a:spcAft>
                <a:spcPct val="0"/>
              </a:spcAft>
              <a:defRPr sz="1300">
                <a:solidFill>
                  <a:schemeClr val="tx1"/>
                </a:solidFill>
                <a:latin typeface="Arial" charset="0"/>
              </a:defRPr>
            </a:lvl7pPr>
            <a:lvl8pPr marL="3399255" indent="-226617" eaLnBrk="0" fontAlgn="base" hangingPunct="0">
              <a:spcBef>
                <a:spcPct val="30000"/>
              </a:spcBef>
              <a:spcAft>
                <a:spcPct val="0"/>
              </a:spcAft>
              <a:defRPr sz="1300">
                <a:solidFill>
                  <a:schemeClr val="tx1"/>
                </a:solidFill>
                <a:latin typeface="Arial" charset="0"/>
              </a:defRPr>
            </a:lvl8pPr>
            <a:lvl9pPr marL="3852489" indent="-226617"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01F03CBA-C6E1-4203-B1F1-DEDDAEA7AE00}" type="slidenum">
              <a:rPr lang="en-US" altLang="en-US" smtClean="0"/>
              <a:pPr eaLnBrk="1" hangingPunct="1">
                <a:spcBef>
                  <a:spcPct val="0"/>
                </a:spcBef>
              </a:pPr>
              <a:t>41</a:t>
            </a:fld>
            <a:endParaRPr lang="en-US" altLang="en-US" dirty="0" smtClean="0"/>
          </a:p>
        </p:txBody>
      </p:sp>
      <p:sp>
        <p:nvSpPr>
          <p:cNvPr id="2" name="Date Placeholder 1"/>
          <p:cNvSpPr>
            <a:spLocks noGrp="1"/>
          </p:cNvSpPr>
          <p:nvPr>
            <p:ph type="dt" idx="10"/>
          </p:nvPr>
        </p:nvSpPr>
        <p:spPr/>
        <p:txBody>
          <a:bodyPr/>
          <a:lstStyle/>
          <a:p>
            <a:fld id="{54D1F9C9-6EE6-4655-B294-4492D46433CB}" type="datetime1">
              <a:rPr lang="en-US" smtClean="0"/>
              <a:t>8/25/2020</a:t>
            </a:fld>
            <a:endParaRPr lang="en-US" dirty="0"/>
          </a:p>
        </p:txBody>
      </p:sp>
    </p:spTree>
    <p:extLst>
      <p:ext uri="{BB962C8B-B14F-4D97-AF65-F5344CB8AC3E}">
        <p14:creationId xmlns:p14="http://schemas.microsoft.com/office/powerpoint/2010/main" val="3074772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dirty="0" smtClean="0"/>
              <a:t>Five parts</a:t>
            </a:r>
          </a:p>
          <a:p>
            <a:endParaRPr lang="en-US" altLang="en-US" dirty="0" smtClean="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6505" indent="-283271" eaLnBrk="0" hangingPunct="0">
              <a:spcBef>
                <a:spcPct val="30000"/>
              </a:spcBef>
              <a:defRPr sz="1300">
                <a:solidFill>
                  <a:schemeClr val="tx1"/>
                </a:solidFill>
                <a:latin typeface="Arial" charset="0"/>
              </a:defRPr>
            </a:lvl2pPr>
            <a:lvl3pPr marL="1133086" indent="-226617" eaLnBrk="0" hangingPunct="0">
              <a:spcBef>
                <a:spcPct val="30000"/>
              </a:spcBef>
              <a:defRPr sz="1300">
                <a:solidFill>
                  <a:schemeClr val="tx1"/>
                </a:solidFill>
                <a:latin typeface="Arial" charset="0"/>
              </a:defRPr>
            </a:lvl3pPr>
            <a:lvl4pPr marL="1586319" indent="-226617" eaLnBrk="0" hangingPunct="0">
              <a:spcBef>
                <a:spcPct val="30000"/>
              </a:spcBef>
              <a:defRPr sz="1300">
                <a:solidFill>
                  <a:schemeClr val="tx1"/>
                </a:solidFill>
                <a:latin typeface="Arial" charset="0"/>
              </a:defRPr>
            </a:lvl4pPr>
            <a:lvl5pPr marL="2039553" indent="-226617" eaLnBrk="0" hangingPunct="0">
              <a:spcBef>
                <a:spcPct val="30000"/>
              </a:spcBef>
              <a:defRPr sz="1300">
                <a:solidFill>
                  <a:schemeClr val="tx1"/>
                </a:solidFill>
                <a:latin typeface="Arial" charset="0"/>
              </a:defRPr>
            </a:lvl5pPr>
            <a:lvl6pPr marL="2492787" indent="-226617" eaLnBrk="0" fontAlgn="base" hangingPunct="0">
              <a:spcBef>
                <a:spcPct val="30000"/>
              </a:spcBef>
              <a:spcAft>
                <a:spcPct val="0"/>
              </a:spcAft>
              <a:defRPr sz="1300">
                <a:solidFill>
                  <a:schemeClr val="tx1"/>
                </a:solidFill>
                <a:latin typeface="Arial" charset="0"/>
              </a:defRPr>
            </a:lvl6pPr>
            <a:lvl7pPr marL="2946021" indent="-226617" eaLnBrk="0" fontAlgn="base" hangingPunct="0">
              <a:spcBef>
                <a:spcPct val="30000"/>
              </a:spcBef>
              <a:spcAft>
                <a:spcPct val="0"/>
              </a:spcAft>
              <a:defRPr sz="1300">
                <a:solidFill>
                  <a:schemeClr val="tx1"/>
                </a:solidFill>
                <a:latin typeface="Arial" charset="0"/>
              </a:defRPr>
            </a:lvl7pPr>
            <a:lvl8pPr marL="3399255" indent="-226617" eaLnBrk="0" fontAlgn="base" hangingPunct="0">
              <a:spcBef>
                <a:spcPct val="30000"/>
              </a:spcBef>
              <a:spcAft>
                <a:spcPct val="0"/>
              </a:spcAft>
              <a:defRPr sz="1300">
                <a:solidFill>
                  <a:schemeClr val="tx1"/>
                </a:solidFill>
                <a:latin typeface="Arial" charset="0"/>
              </a:defRPr>
            </a:lvl8pPr>
            <a:lvl9pPr marL="3852489" indent="-226617"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21877EE7-3B20-4353-96F8-F9C5737BBEF2}" type="slidenum">
              <a:rPr lang="en-US" altLang="en-US" smtClean="0"/>
              <a:pPr eaLnBrk="1" hangingPunct="1">
                <a:spcBef>
                  <a:spcPct val="0"/>
                </a:spcBef>
              </a:pPr>
              <a:t>42</a:t>
            </a:fld>
            <a:endParaRPr lang="en-US" altLang="en-US" dirty="0" smtClean="0"/>
          </a:p>
        </p:txBody>
      </p:sp>
      <p:sp>
        <p:nvSpPr>
          <p:cNvPr id="2" name="Date Placeholder 1"/>
          <p:cNvSpPr>
            <a:spLocks noGrp="1"/>
          </p:cNvSpPr>
          <p:nvPr>
            <p:ph type="dt" idx="10"/>
          </p:nvPr>
        </p:nvSpPr>
        <p:spPr/>
        <p:txBody>
          <a:bodyPr/>
          <a:lstStyle/>
          <a:p>
            <a:fld id="{F55C0EEA-D545-43BF-9C8D-DDA7F8F4D6E8}" type="datetime1">
              <a:rPr lang="en-US" smtClean="0"/>
              <a:t>8/25/2020</a:t>
            </a:fld>
            <a:endParaRPr lang="en-US" dirty="0"/>
          </a:p>
        </p:txBody>
      </p:sp>
    </p:spTree>
    <p:extLst>
      <p:ext uri="{BB962C8B-B14F-4D97-AF65-F5344CB8AC3E}">
        <p14:creationId xmlns:p14="http://schemas.microsoft.com/office/powerpoint/2010/main" val="66956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28603" indent="-280111" eaLnBrk="0" hangingPunct="0">
              <a:spcBef>
                <a:spcPct val="30000"/>
              </a:spcBef>
              <a:defRPr sz="1300">
                <a:solidFill>
                  <a:schemeClr val="tx1"/>
                </a:solidFill>
                <a:latin typeface="Arial" charset="0"/>
              </a:defRPr>
            </a:lvl2pPr>
            <a:lvl3pPr marL="1120445" indent="-223460" eaLnBrk="0" hangingPunct="0">
              <a:spcBef>
                <a:spcPct val="30000"/>
              </a:spcBef>
              <a:defRPr sz="1300">
                <a:solidFill>
                  <a:schemeClr val="tx1"/>
                </a:solidFill>
                <a:latin typeface="Arial" charset="0"/>
              </a:defRPr>
            </a:lvl3pPr>
            <a:lvl4pPr marL="1568935" indent="-223460" eaLnBrk="0" hangingPunct="0">
              <a:spcBef>
                <a:spcPct val="30000"/>
              </a:spcBef>
              <a:defRPr sz="1300">
                <a:solidFill>
                  <a:schemeClr val="tx1"/>
                </a:solidFill>
                <a:latin typeface="Arial" charset="0"/>
              </a:defRPr>
            </a:lvl4pPr>
            <a:lvl5pPr marL="2017426" indent="-223460" eaLnBrk="0" hangingPunct="0">
              <a:spcBef>
                <a:spcPct val="30000"/>
              </a:spcBef>
              <a:defRPr sz="1300">
                <a:solidFill>
                  <a:schemeClr val="tx1"/>
                </a:solidFill>
                <a:latin typeface="Arial" charset="0"/>
              </a:defRPr>
            </a:lvl5pPr>
            <a:lvl6pPr marL="2470639" indent="-223460" eaLnBrk="0" fontAlgn="base" hangingPunct="0">
              <a:spcBef>
                <a:spcPct val="30000"/>
              </a:spcBef>
              <a:spcAft>
                <a:spcPct val="0"/>
              </a:spcAft>
              <a:defRPr sz="1300">
                <a:solidFill>
                  <a:schemeClr val="tx1"/>
                </a:solidFill>
                <a:latin typeface="Arial" charset="0"/>
              </a:defRPr>
            </a:lvl6pPr>
            <a:lvl7pPr marL="2923853" indent="-223460" eaLnBrk="0" fontAlgn="base" hangingPunct="0">
              <a:spcBef>
                <a:spcPct val="30000"/>
              </a:spcBef>
              <a:spcAft>
                <a:spcPct val="0"/>
              </a:spcAft>
              <a:defRPr sz="1300">
                <a:solidFill>
                  <a:schemeClr val="tx1"/>
                </a:solidFill>
                <a:latin typeface="Arial" charset="0"/>
              </a:defRPr>
            </a:lvl7pPr>
            <a:lvl8pPr marL="3377065" indent="-223460" eaLnBrk="0" fontAlgn="base" hangingPunct="0">
              <a:spcBef>
                <a:spcPct val="30000"/>
              </a:spcBef>
              <a:spcAft>
                <a:spcPct val="0"/>
              </a:spcAft>
              <a:defRPr sz="1300">
                <a:solidFill>
                  <a:schemeClr val="tx1"/>
                </a:solidFill>
                <a:latin typeface="Arial" charset="0"/>
              </a:defRPr>
            </a:lvl8pPr>
            <a:lvl9pPr marL="3830278" indent="-22346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7C6BF475-84FC-42BD-85BB-35B88C85BBC6}" type="slidenum">
              <a:rPr lang="en-US" altLang="en-US" sz="1200">
                <a:solidFill>
                  <a:srgbClr val="000000"/>
                </a:solidFill>
              </a:rPr>
              <a:pPr eaLnBrk="1" hangingPunct="1">
                <a:spcBef>
                  <a:spcPct val="0"/>
                </a:spcBef>
              </a:pPr>
              <a:t>5</a:t>
            </a:fld>
            <a:endParaRPr lang="en-US" altLang="en-US" sz="1200" dirty="0">
              <a:solidFill>
                <a:srgbClr val="000000"/>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Payments</a:t>
            </a:r>
            <a:r>
              <a:rPr lang="en-US" altLang="en-US" baseline="0" dirty="0" smtClean="0"/>
              <a:t> do not include IRS intercepts</a:t>
            </a:r>
          </a:p>
          <a:p>
            <a:r>
              <a:rPr lang="en-US" altLang="en-US" baseline="0" dirty="0" smtClean="0"/>
              <a:t>1 of 5 children in the US served by child support enforcement</a:t>
            </a:r>
          </a:p>
          <a:p>
            <a:r>
              <a:rPr lang="en-US" altLang="en-US" baseline="0" dirty="0" err="1" smtClean="0"/>
              <a:t>TANF</a:t>
            </a:r>
            <a:r>
              <a:rPr lang="en-US" altLang="en-US" baseline="0" dirty="0" smtClean="0"/>
              <a:t> – 1.8 </a:t>
            </a:r>
            <a:r>
              <a:rPr lang="en-US" altLang="en-US" baseline="0" dirty="0" err="1" smtClean="0"/>
              <a:t>Milion</a:t>
            </a:r>
            <a:r>
              <a:rPr lang="en-US" altLang="en-US" baseline="0" dirty="0" smtClean="0"/>
              <a:t> in 2018</a:t>
            </a:r>
            <a:endParaRPr lang="en-US" altLang="en-US" dirty="0"/>
          </a:p>
        </p:txBody>
      </p:sp>
      <p:sp>
        <p:nvSpPr>
          <p:cNvPr id="2" name="Date Placeholder 1"/>
          <p:cNvSpPr>
            <a:spLocks noGrp="1"/>
          </p:cNvSpPr>
          <p:nvPr>
            <p:ph type="dt" idx="10"/>
          </p:nvPr>
        </p:nvSpPr>
        <p:spPr/>
        <p:txBody>
          <a:bodyPr/>
          <a:lstStyle/>
          <a:p>
            <a:fld id="{FE4FEF66-CA9C-49C9-9A74-993327C02691}" type="datetime1">
              <a:rPr lang="en-US" smtClean="0"/>
              <a:t>8/25/2020</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6511" indent="-283274" eaLnBrk="0" hangingPunct="0">
              <a:spcBef>
                <a:spcPct val="30000"/>
              </a:spcBef>
              <a:defRPr sz="1300">
                <a:solidFill>
                  <a:schemeClr val="tx1"/>
                </a:solidFill>
                <a:latin typeface="Arial" charset="0"/>
              </a:defRPr>
            </a:lvl2pPr>
            <a:lvl3pPr marL="1133095" indent="-226619" eaLnBrk="0" hangingPunct="0">
              <a:spcBef>
                <a:spcPct val="30000"/>
              </a:spcBef>
              <a:defRPr sz="1300">
                <a:solidFill>
                  <a:schemeClr val="tx1"/>
                </a:solidFill>
                <a:latin typeface="Arial" charset="0"/>
              </a:defRPr>
            </a:lvl3pPr>
            <a:lvl4pPr marL="1586333" indent="-226619" eaLnBrk="0" hangingPunct="0">
              <a:spcBef>
                <a:spcPct val="30000"/>
              </a:spcBef>
              <a:defRPr sz="1300">
                <a:solidFill>
                  <a:schemeClr val="tx1"/>
                </a:solidFill>
                <a:latin typeface="Arial" charset="0"/>
              </a:defRPr>
            </a:lvl4pPr>
            <a:lvl5pPr marL="2039571" indent="-226619" eaLnBrk="0" hangingPunct="0">
              <a:spcBef>
                <a:spcPct val="30000"/>
              </a:spcBef>
              <a:defRPr sz="1300">
                <a:solidFill>
                  <a:schemeClr val="tx1"/>
                </a:solidFill>
                <a:latin typeface="Arial" charset="0"/>
              </a:defRPr>
            </a:lvl5pPr>
            <a:lvl6pPr marL="2492808" indent="-226619" eaLnBrk="0" fontAlgn="base" hangingPunct="0">
              <a:spcBef>
                <a:spcPct val="30000"/>
              </a:spcBef>
              <a:spcAft>
                <a:spcPct val="0"/>
              </a:spcAft>
              <a:defRPr sz="1300">
                <a:solidFill>
                  <a:schemeClr val="tx1"/>
                </a:solidFill>
                <a:latin typeface="Arial" charset="0"/>
              </a:defRPr>
            </a:lvl6pPr>
            <a:lvl7pPr marL="2946047" indent="-226619" eaLnBrk="0" fontAlgn="base" hangingPunct="0">
              <a:spcBef>
                <a:spcPct val="30000"/>
              </a:spcBef>
              <a:spcAft>
                <a:spcPct val="0"/>
              </a:spcAft>
              <a:defRPr sz="1300">
                <a:solidFill>
                  <a:schemeClr val="tx1"/>
                </a:solidFill>
                <a:latin typeface="Arial" charset="0"/>
              </a:defRPr>
            </a:lvl7pPr>
            <a:lvl8pPr marL="3399285" indent="-226619" eaLnBrk="0" fontAlgn="base" hangingPunct="0">
              <a:spcBef>
                <a:spcPct val="30000"/>
              </a:spcBef>
              <a:spcAft>
                <a:spcPct val="0"/>
              </a:spcAft>
              <a:defRPr sz="1300">
                <a:solidFill>
                  <a:schemeClr val="tx1"/>
                </a:solidFill>
                <a:latin typeface="Arial" charset="0"/>
              </a:defRPr>
            </a:lvl8pPr>
            <a:lvl9pPr marL="3852523" indent="-22661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6E4045A9-F73F-46FF-8C16-C7EDB0E553EF}" type="slidenum">
              <a:rPr lang="en-US" altLang="en-US" smtClean="0">
                <a:solidFill>
                  <a:srgbClr val="000000"/>
                </a:solidFill>
              </a:rPr>
              <a:pPr eaLnBrk="1" hangingPunct="1">
                <a:spcBef>
                  <a:spcPct val="0"/>
                </a:spcBef>
              </a:pPr>
              <a:t>43</a:t>
            </a:fld>
            <a:endParaRPr lang="en-US" altLang="en-US" dirty="0">
              <a:solidFill>
                <a:srgbClr val="000000"/>
              </a:solidFill>
            </a:endParaRPr>
          </a:p>
        </p:txBody>
      </p:sp>
      <p:sp>
        <p:nvSpPr>
          <p:cNvPr id="2" name="Date Placeholder 1"/>
          <p:cNvSpPr>
            <a:spLocks noGrp="1"/>
          </p:cNvSpPr>
          <p:nvPr>
            <p:ph type="dt" idx="10"/>
          </p:nvPr>
        </p:nvSpPr>
        <p:spPr/>
        <p:txBody>
          <a:bodyPr/>
          <a:lstStyle/>
          <a:p>
            <a:fld id="{721C7540-F01E-46A3-9DE4-75F23B886E09}" type="datetime1">
              <a:rPr lang="en-US" smtClean="0"/>
              <a:t>8/25/2020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6511" indent="-283274" eaLnBrk="0" hangingPunct="0">
              <a:spcBef>
                <a:spcPct val="30000"/>
              </a:spcBef>
              <a:defRPr sz="1300">
                <a:solidFill>
                  <a:schemeClr val="tx1"/>
                </a:solidFill>
                <a:latin typeface="Arial" charset="0"/>
              </a:defRPr>
            </a:lvl2pPr>
            <a:lvl3pPr marL="1133095" indent="-226619" eaLnBrk="0" hangingPunct="0">
              <a:spcBef>
                <a:spcPct val="30000"/>
              </a:spcBef>
              <a:defRPr sz="1300">
                <a:solidFill>
                  <a:schemeClr val="tx1"/>
                </a:solidFill>
                <a:latin typeface="Arial" charset="0"/>
              </a:defRPr>
            </a:lvl3pPr>
            <a:lvl4pPr marL="1586333" indent="-226619" eaLnBrk="0" hangingPunct="0">
              <a:spcBef>
                <a:spcPct val="30000"/>
              </a:spcBef>
              <a:defRPr sz="1300">
                <a:solidFill>
                  <a:schemeClr val="tx1"/>
                </a:solidFill>
                <a:latin typeface="Arial" charset="0"/>
              </a:defRPr>
            </a:lvl4pPr>
            <a:lvl5pPr marL="2039571" indent="-226619" eaLnBrk="0" hangingPunct="0">
              <a:spcBef>
                <a:spcPct val="30000"/>
              </a:spcBef>
              <a:defRPr sz="1300">
                <a:solidFill>
                  <a:schemeClr val="tx1"/>
                </a:solidFill>
                <a:latin typeface="Arial" charset="0"/>
              </a:defRPr>
            </a:lvl5pPr>
            <a:lvl6pPr marL="2492808" indent="-226619" eaLnBrk="0" fontAlgn="base" hangingPunct="0">
              <a:spcBef>
                <a:spcPct val="30000"/>
              </a:spcBef>
              <a:spcAft>
                <a:spcPct val="0"/>
              </a:spcAft>
              <a:defRPr sz="1300">
                <a:solidFill>
                  <a:schemeClr val="tx1"/>
                </a:solidFill>
                <a:latin typeface="Arial" charset="0"/>
              </a:defRPr>
            </a:lvl6pPr>
            <a:lvl7pPr marL="2946047" indent="-226619" eaLnBrk="0" fontAlgn="base" hangingPunct="0">
              <a:spcBef>
                <a:spcPct val="30000"/>
              </a:spcBef>
              <a:spcAft>
                <a:spcPct val="0"/>
              </a:spcAft>
              <a:defRPr sz="1300">
                <a:solidFill>
                  <a:schemeClr val="tx1"/>
                </a:solidFill>
                <a:latin typeface="Arial" charset="0"/>
              </a:defRPr>
            </a:lvl7pPr>
            <a:lvl8pPr marL="3399285" indent="-226619" eaLnBrk="0" fontAlgn="base" hangingPunct="0">
              <a:spcBef>
                <a:spcPct val="30000"/>
              </a:spcBef>
              <a:spcAft>
                <a:spcPct val="0"/>
              </a:spcAft>
              <a:defRPr sz="1300">
                <a:solidFill>
                  <a:schemeClr val="tx1"/>
                </a:solidFill>
                <a:latin typeface="Arial" charset="0"/>
              </a:defRPr>
            </a:lvl8pPr>
            <a:lvl9pPr marL="3852523" indent="-22661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4DEE9D4D-759F-4236-8ADC-3412583EA26C}" type="slidenum">
              <a:rPr lang="en-US" altLang="en-US" smtClean="0">
                <a:solidFill>
                  <a:srgbClr val="000000"/>
                </a:solidFill>
              </a:rPr>
              <a:pPr eaLnBrk="1" hangingPunct="1">
                <a:spcBef>
                  <a:spcPct val="0"/>
                </a:spcBef>
              </a:pPr>
              <a:t>45</a:t>
            </a:fld>
            <a:endParaRPr lang="en-US" altLang="en-US" dirty="0">
              <a:solidFill>
                <a:srgbClr val="000000"/>
              </a:solidFill>
            </a:endParaRPr>
          </a:p>
        </p:txBody>
      </p:sp>
      <p:sp>
        <p:nvSpPr>
          <p:cNvPr id="2" name="Date Placeholder 1"/>
          <p:cNvSpPr>
            <a:spLocks noGrp="1"/>
          </p:cNvSpPr>
          <p:nvPr>
            <p:ph type="dt" idx="10"/>
          </p:nvPr>
        </p:nvSpPr>
        <p:spPr/>
        <p:txBody>
          <a:bodyPr/>
          <a:lstStyle/>
          <a:p>
            <a:fld id="{1785ACD1-7AFD-4F65-895C-A9E72F962D95}" type="datetime1">
              <a:rPr lang="en-US" smtClean="0"/>
              <a:t>8/25/2020</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6511" indent="-283274" eaLnBrk="0" hangingPunct="0">
              <a:spcBef>
                <a:spcPct val="30000"/>
              </a:spcBef>
              <a:defRPr sz="1300">
                <a:solidFill>
                  <a:schemeClr val="tx1"/>
                </a:solidFill>
                <a:latin typeface="Arial" charset="0"/>
              </a:defRPr>
            </a:lvl2pPr>
            <a:lvl3pPr marL="1133095" indent="-226619" eaLnBrk="0" hangingPunct="0">
              <a:spcBef>
                <a:spcPct val="30000"/>
              </a:spcBef>
              <a:defRPr sz="1300">
                <a:solidFill>
                  <a:schemeClr val="tx1"/>
                </a:solidFill>
                <a:latin typeface="Arial" charset="0"/>
              </a:defRPr>
            </a:lvl3pPr>
            <a:lvl4pPr marL="1586333" indent="-226619" eaLnBrk="0" hangingPunct="0">
              <a:spcBef>
                <a:spcPct val="30000"/>
              </a:spcBef>
              <a:defRPr sz="1300">
                <a:solidFill>
                  <a:schemeClr val="tx1"/>
                </a:solidFill>
                <a:latin typeface="Arial" charset="0"/>
              </a:defRPr>
            </a:lvl4pPr>
            <a:lvl5pPr marL="2039571" indent="-226619" eaLnBrk="0" hangingPunct="0">
              <a:spcBef>
                <a:spcPct val="30000"/>
              </a:spcBef>
              <a:defRPr sz="1300">
                <a:solidFill>
                  <a:schemeClr val="tx1"/>
                </a:solidFill>
                <a:latin typeface="Arial" charset="0"/>
              </a:defRPr>
            </a:lvl5pPr>
            <a:lvl6pPr marL="2492808" indent="-226619" eaLnBrk="0" fontAlgn="base" hangingPunct="0">
              <a:spcBef>
                <a:spcPct val="30000"/>
              </a:spcBef>
              <a:spcAft>
                <a:spcPct val="0"/>
              </a:spcAft>
              <a:defRPr sz="1300">
                <a:solidFill>
                  <a:schemeClr val="tx1"/>
                </a:solidFill>
                <a:latin typeface="Arial" charset="0"/>
              </a:defRPr>
            </a:lvl6pPr>
            <a:lvl7pPr marL="2946047" indent="-226619" eaLnBrk="0" fontAlgn="base" hangingPunct="0">
              <a:spcBef>
                <a:spcPct val="30000"/>
              </a:spcBef>
              <a:spcAft>
                <a:spcPct val="0"/>
              </a:spcAft>
              <a:defRPr sz="1300">
                <a:solidFill>
                  <a:schemeClr val="tx1"/>
                </a:solidFill>
                <a:latin typeface="Arial" charset="0"/>
              </a:defRPr>
            </a:lvl7pPr>
            <a:lvl8pPr marL="3399285" indent="-226619" eaLnBrk="0" fontAlgn="base" hangingPunct="0">
              <a:spcBef>
                <a:spcPct val="30000"/>
              </a:spcBef>
              <a:spcAft>
                <a:spcPct val="0"/>
              </a:spcAft>
              <a:defRPr sz="1300">
                <a:solidFill>
                  <a:schemeClr val="tx1"/>
                </a:solidFill>
                <a:latin typeface="Arial" charset="0"/>
              </a:defRPr>
            </a:lvl8pPr>
            <a:lvl9pPr marL="3852523" indent="-22661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4DEE9D4D-759F-4236-8ADC-3412583EA26C}" type="slidenum">
              <a:rPr lang="en-US" altLang="en-US" smtClean="0">
                <a:solidFill>
                  <a:srgbClr val="000000"/>
                </a:solidFill>
              </a:rPr>
              <a:pPr eaLnBrk="1" hangingPunct="1">
                <a:spcBef>
                  <a:spcPct val="0"/>
                </a:spcBef>
              </a:pPr>
              <a:t>46</a:t>
            </a:fld>
            <a:endParaRPr lang="en-US" altLang="en-US" dirty="0">
              <a:solidFill>
                <a:srgbClr val="000000"/>
              </a:solidFill>
            </a:endParaRPr>
          </a:p>
        </p:txBody>
      </p:sp>
      <p:sp>
        <p:nvSpPr>
          <p:cNvPr id="2" name="Date Placeholder 1"/>
          <p:cNvSpPr>
            <a:spLocks noGrp="1"/>
          </p:cNvSpPr>
          <p:nvPr>
            <p:ph type="dt" idx="10"/>
          </p:nvPr>
        </p:nvSpPr>
        <p:spPr/>
        <p:txBody>
          <a:bodyPr/>
          <a:lstStyle/>
          <a:p>
            <a:fld id="{0FE49057-AD4E-4B49-AA84-B1D3510070BF}" type="datetime1">
              <a:rPr lang="en-US" smtClean="0"/>
              <a:t>8/25/2020</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29538" indent="-280591" eaLnBrk="0" hangingPunct="0">
              <a:spcBef>
                <a:spcPct val="30000"/>
              </a:spcBef>
              <a:defRPr sz="1300">
                <a:solidFill>
                  <a:schemeClr val="tx1"/>
                </a:solidFill>
                <a:latin typeface="Arial" charset="0"/>
              </a:defRPr>
            </a:lvl2pPr>
            <a:lvl3pPr marL="1122366" indent="-224473" eaLnBrk="0" hangingPunct="0">
              <a:spcBef>
                <a:spcPct val="30000"/>
              </a:spcBef>
              <a:defRPr sz="1300">
                <a:solidFill>
                  <a:schemeClr val="tx1"/>
                </a:solidFill>
                <a:latin typeface="Arial" charset="0"/>
              </a:defRPr>
            </a:lvl3pPr>
            <a:lvl4pPr marL="1571313" indent="-224473" eaLnBrk="0" hangingPunct="0">
              <a:spcBef>
                <a:spcPct val="30000"/>
              </a:spcBef>
              <a:defRPr sz="1300">
                <a:solidFill>
                  <a:schemeClr val="tx1"/>
                </a:solidFill>
                <a:latin typeface="Arial" charset="0"/>
              </a:defRPr>
            </a:lvl4pPr>
            <a:lvl5pPr marL="2020258" indent="-224473" eaLnBrk="0" hangingPunct="0">
              <a:spcBef>
                <a:spcPct val="30000"/>
              </a:spcBef>
              <a:defRPr sz="1300">
                <a:solidFill>
                  <a:schemeClr val="tx1"/>
                </a:solidFill>
                <a:latin typeface="Arial" charset="0"/>
              </a:defRPr>
            </a:lvl5pPr>
            <a:lvl6pPr marL="2469205" indent="-224473" eaLnBrk="0" fontAlgn="base" hangingPunct="0">
              <a:spcBef>
                <a:spcPct val="30000"/>
              </a:spcBef>
              <a:spcAft>
                <a:spcPct val="0"/>
              </a:spcAft>
              <a:defRPr sz="1300">
                <a:solidFill>
                  <a:schemeClr val="tx1"/>
                </a:solidFill>
                <a:latin typeface="Arial" charset="0"/>
              </a:defRPr>
            </a:lvl6pPr>
            <a:lvl7pPr marL="2918152" indent="-224473" eaLnBrk="0" fontAlgn="base" hangingPunct="0">
              <a:spcBef>
                <a:spcPct val="30000"/>
              </a:spcBef>
              <a:spcAft>
                <a:spcPct val="0"/>
              </a:spcAft>
              <a:defRPr sz="1300">
                <a:solidFill>
                  <a:schemeClr val="tx1"/>
                </a:solidFill>
                <a:latin typeface="Arial" charset="0"/>
              </a:defRPr>
            </a:lvl7pPr>
            <a:lvl8pPr marL="3367098" indent="-224473" eaLnBrk="0" fontAlgn="base" hangingPunct="0">
              <a:spcBef>
                <a:spcPct val="30000"/>
              </a:spcBef>
              <a:spcAft>
                <a:spcPct val="0"/>
              </a:spcAft>
              <a:defRPr sz="1300">
                <a:solidFill>
                  <a:schemeClr val="tx1"/>
                </a:solidFill>
                <a:latin typeface="Arial" charset="0"/>
              </a:defRPr>
            </a:lvl8pPr>
            <a:lvl9pPr marL="3816045" indent="-22447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E8D6393B-E72D-45C9-8988-5629C497966F}" type="slidenum">
              <a:rPr lang="en-US" altLang="en-US" smtClean="0"/>
              <a:pPr eaLnBrk="1" hangingPunct="1">
                <a:spcBef>
                  <a:spcPct val="0"/>
                </a:spcBef>
              </a:pPr>
              <a:t>47</a:t>
            </a:fld>
            <a:endParaRPr lang="en-US" altLang="en-US" dirty="0"/>
          </a:p>
        </p:txBody>
      </p:sp>
      <p:sp>
        <p:nvSpPr>
          <p:cNvPr id="119811" name="Rectangle 2"/>
          <p:cNvSpPr>
            <a:spLocks noGrp="1" noRot="1" noChangeAspect="1" noChangeArrowheads="1" noTextEdit="1"/>
          </p:cNvSpPr>
          <p:nvPr>
            <p:ph type="sldImg"/>
          </p:nvPr>
        </p:nvSpPr>
        <p:spPr>
          <a:xfrm>
            <a:off x="1181100" y="695325"/>
            <a:ext cx="4648200" cy="3486150"/>
          </a:xfrm>
          <a:ln/>
        </p:spPr>
      </p:sp>
      <p:sp>
        <p:nvSpPr>
          <p:cNvPr id="119812" name="Rectangle 3"/>
          <p:cNvSpPr>
            <a:spLocks noGrp="1" noChangeArrowheads="1"/>
          </p:cNvSpPr>
          <p:nvPr>
            <p:ph type="body" idx="1"/>
          </p:nvPr>
        </p:nvSpPr>
        <p:spPr>
          <a:xfrm>
            <a:off x="700725" y="4415712"/>
            <a:ext cx="5608952" cy="41847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1390">
              <a:defRPr/>
            </a:pPr>
            <a:r>
              <a:rPr lang="en-US" altLang="en-US" b="1" dirty="0" smtClean="0">
                <a:solidFill>
                  <a:schemeClr val="bg1"/>
                </a:solidFill>
                <a:latin typeface="+mn-lt"/>
              </a:rPr>
              <a:t>5,000 paper checks received daily</a:t>
            </a:r>
          </a:p>
          <a:p>
            <a:pPr eaLnBrk="1" hangingPunct="1"/>
            <a:endParaRPr lang="en-US" altLang="en-US" dirty="0" smtClean="0"/>
          </a:p>
          <a:p>
            <a:pPr eaLnBrk="1" hangingPunct="1"/>
            <a:endParaRPr lang="en-US" altLang="en-US" dirty="0"/>
          </a:p>
        </p:txBody>
      </p:sp>
      <p:sp>
        <p:nvSpPr>
          <p:cNvPr id="2" name="Date Placeholder 1"/>
          <p:cNvSpPr>
            <a:spLocks noGrp="1"/>
          </p:cNvSpPr>
          <p:nvPr>
            <p:ph type="dt" idx="10"/>
          </p:nvPr>
        </p:nvSpPr>
        <p:spPr/>
        <p:txBody>
          <a:bodyPr/>
          <a:lstStyle/>
          <a:p>
            <a:fld id="{014CC42F-CB46-47EA-B2CA-BCB20E872683}" type="datetime1">
              <a:rPr lang="en-US" smtClean="0"/>
              <a:t>8/25/2020</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29538" indent="-280591" eaLnBrk="0" hangingPunct="0">
              <a:spcBef>
                <a:spcPct val="30000"/>
              </a:spcBef>
              <a:defRPr sz="1300">
                <a:solidFill>
                  <a:schemeClr val="tx1"/>
                </a:solidFill>
                <a:latin typeface="Arial" charset="0"/>
              </a:defRPr>
            </a:lvl2pPr>
            <a:lvl3pPr marL="1122366" indent="-224473" eaLnBrk="0" hangingPunct="0">
              <a:spcBef>
                <a:spcPct val="30000"/>
              </a:spcBef>
              <a:defRPr sz="1300">
                <a:solidFill>
                  <a:schemeClr val="tx1"/>
                </a:solidFill>
                <a:latin typeface="Arial" charset="0"/>
              </a:defRPr>
            </a:lvl3pPr>
            <a:lvl4pPr marL="1571313" indent="-224473" eaLnBrk="0" hangingPunct="0">
              <a:spcBef>
                <a:spcPct val="30000"/>
              </a:spcBef>
              <a:defRPr sz="1300">
                <a:solidFill>
                  <a:schemeClr val="tx1"/>
                </a:solidFill>
                <a:latin typeface="Arial" charset="0"/>
              </a:defRPr>
            </a:lvl4pPr>
            <a:lvl5pPr marL="2020258" indent="-224473" eaLnBrk="0" hangingPunct="0">
              <a:spcBef>
                <a:spcPct val="30000"/>
              </a:spcBef>
              <a:defRPr sz="1300">
                <a:solidFill>
                  <a:schemeClr val="tx1"/>
                </a:solidFill>
                <a:latin typeface="Arial" charset="0"/>
              </a:defRPr>
            </a:lvl5pPr>
            <a:lvl6pPr marL="2469205" indent="-224473" eaLnBrk="0" fontAlgn="base" hangingPunct="0">
              <a:spcBef>
                <a:spcPct val="30000"/>
              </a:spcBef>
              <a:spcAft>
                <a:spcPct val="0"/>
              </a:spcAft>
              <a:defRPr sz="1300">
                <a:solidFill>
                  <a:schemeClr val="tx1"/>
                </a:solidFill>
                <a:latin typeface="Arial" charset="0"/>
              </a:defRPr>
            </a:lvl6pPr>
            <a:lvl7pPr marL="2918152" indent="-224473" eaLnBrk="0" fontAlgn="base" hangingPunct="0">
              <a:spcBef>
                <a:spcPct val="30000"/>
              </a:spcBef>
              <a:spcAft>
                <a:spcPct val="0"/>
              </a:spcAft>
              <a:defRPr sz="1300">
                <a:solidFill>
                  <a:schemeClr val="tx1"/>
                </a:solidFill>
                <a:latin typeface="Arial" charset="0"/>
              </a:defRPr>
            </a:lvl7pPr>
            <a:lvl8pPr marL="3367098" indent="-224473" eaLnBrk="0" fontAlgn="base" hangingPunct="0">
              <a:spcBef>
                <a:spcPct val="30000"/>
              </a:spcBef>
              <a:spcAft>
                <a:spcPct val="0"/>
              </a:spcAft>
              <a:defRPr sz="1300">
                <a:solidFill>
                  <a:schemeClr val="tx1"/>
                </a:solidFill>
                <a:latin typeface="Arial" charset="0"/>
              </a:defRPr>
            </a:lvl8pPr>
            <a:lvl9pPr marL="3816045" indent="-22447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F5C003FF-B4AC-4579-B288-FAFE1EA3AA32}" type="slidenum">
              <a:rPr lang="en-US" altLang="en-US" smtClean="0"/>
              <a:pPr eaLnBrk="1" hangingPunct="1">
                <a:spcBef>
                  <a:spcPct val="0"/>
                </a:spcBef>
              </a:pPr>
              <a:t>48</a:t>
            </a:fld>
            <a:endParaRPr lang="en-US" altLang="en-US" dirty="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85% of</a:t>
            </a:r>
            <a:r>
              <a:rPr lang="en-US" altLang="en-US" baseline="0" dirty="0" smtClean="0"/>
              <a:t> employer payments are received electronically</a:t>
            </a:r>
            <a:endParaRPr lang="en-US" altLang="en-US" dirty="0"/>
          </a:p>
        </p:txBody>
      </p:sp>
      <p:sp>
        <p:nvSpPr>
          <p:cNvPr id="2" name="Date Placeholder 1"/>
          <p:cNvSpPr>
            <a:spLocks noGrp="1"/>
          </p:cNvSpPr>
          <p:nvPr>
            <p:ph type="dt" idx="10"/>
          </p:nvPr>
        </p:nvSpPr>
        <p:spPr/>
        <p:txBody>
          <a:bodyPr/>
          <a:lstStyle/>
          <a:p>
            <a:fld id="{FEFC7E3E-B069-4021-B7B6-3FAFAAD79D48}" type="datetime1">
              <a:rPr lang="en-US" smtClean="0"/>
              <a:t>8/25/2020</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37665-C87C-4CBB-89E6-FEF6E61C864A}" type="slidenum">
              <a:rPr lang="en-US" smtClean="0"/>
              <a:t>49</a:t>
            </a:fld>
            <a:endParaRPr lang="en-US" dirty="0"/>
          </a:p>
        </p:txBody>
      </p:sp>
      <p:sp>
        <p:nvSpPr>
          <p:cNvPr id="5" name="Date Placeholder 4"/>
          <p:cNvSpPr>
            <a:spLocks noGrp="1"/>
          </p:cNvSpPr>
          <p:nvPr>
            <p:ph type="dt" idx="11"/>
          </p:nvPr>
        </p:nvSpPr>
        <p:spPr/>
        <p:txBody>
          <a:bodyPr/>
          <a:lstStyle/>
          <a:p>
            <a:fld id="{5D755022-E333-4E9D-B064-46BC9D74F4D6}" type="datetime1">
              <a:rPr lang="en-US" smtClean="0"/>
              <a:t>8/25/2020</a:t>
            </a:fld>
            <a:endParaRPr lang="en-US" dirty="0"/>
          </a:p>
        </p:txBody>
      </p:sp>
    </p:spTree>
    <p:extLst>
      <p:ext uri="{BB962C8B-B14F-4D97-AF65-F5344CB8AC3E}">
        <p14:creationId xmlns:p14="http://schemas.microsoft.com/office/powerpoint/2010/main" val="3063641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37665-C87C-4CBB-89E6-FEF6E61C864A}" type="slidenum">
              <a:rPr lang="en-US" smtClean="0"/>
              <a:t>50</a:t>
            </a:fld>
            <a:endParaRPr lang="en-US" dirty="0"/>
          </a:p>
        </p:txBody>
      </p:sp>
      <p:sp>
        <p:nvSpPr>
          <p:cNvPr id="5" name="Date Placeholder 4"/>
          <p:cNvSpPr>
            <a:spLocks noGrp="1"/>
          </p:cNvSpPr>
          <p:nvPr>
            <p:ph type="dt" idx="11"/>
          </p:nvPr>
        </p:nvSpPr>
        <p:spPr/>
        <p:txBody>
          <a:bodyPr/>
          <a:lstStyle/>
          <a:p>
            <a:fld id="{F775E65E-7B4D-4FFB-8CDE-F0E843DB7FD6}" type="datetime1">
              <a:rPr lang="en-US" smtClean="0"/>
              <a:t>8/25/2020</a:t>
            </a:fld>
            <a:endParaRPr lang="en-US" dirty="0"/>
          </a:p>
        </p:txBody>
      </p:sp>
    </p:spTree>
    <p:extLst>
      <p:ext uri="{BB962C8B-B14F-4D97-AF65-F5344CB8AC3E}">
        <p14:creationId xmlns:p14="http://schemas.microsoft.com/office/powerpoint/2010/main" val="16799096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37665-C87C-4CBB-89E6-FEF6E61C864A}" type="slidenum">
              <a:rPr lang="en-US" smtClean="0"/>
              <a:t>51</a:t>
            </a:fld>
            <a:endParaRPr lang="en-US" dirty="0"/>
          </a:p>
        </p:txBody>
      </p:sp>
      <p:sp>
        <p:nvSpPr>
          <p:cNvPr id="5" name="Date Placeholder 4"/>
          <p:cNvSpPr>
            <a:spLocks noGrp="1"/>
          </p:cNvSpPr>
          <p:nvPr>
            <p:ph type="dt" idx="11"/>
          </p:nvPr>
        </p:nvSpPr>
        <p:spPr/>
        <p:txBody>
          <a:bodyPr/>
          <a:lstStyle/>
          <a:p>
            <a:fld id="{DF9A141D-C732-4362-831F-541BA49C1FB9}" type="datetime1">
              <a:rPr lang="en-US" smtClean="0"/>
              <a:t>8/25/2020</a:t>
            </a:fld>
            <a:endParaRPr lang="en-US" dirty="0"/>
          </a:p>
        </p:txBody>
      </p:sp>
    </p:spTree>
    <p:extLst>
      <p:ext uri="{BB962C8B-B14F-4D97-AF65-F5344CB8AC3E}">
        <p14:creationId xmlns:p14="http://schemas.microsoft.com/office/powerpoint/2010/main" val="966422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6511" indent="-283274" eaLnBrk="0" hangingPunct="0">
              <a:spcBef>
                <a:spcPct val="30000"/>
              </a:spcBef>
              <a:defRPr sz="1300">
                <a:solidFill>
                  <a:schemeClr val="tx1"/>
                </a:solidFill>
                <a:latin typeface="Arial" charset="0"/>
              </a:defRPr>
            </a:lvl2pPr>
            <a:lvl3pPr marL="1133095" indent="-226619" eaLnBrk="0" hangingPunct="0">
              <a:spcBef>
                <a:spcPct val="30000"/>
              </a:spcBef>
              <a:defRPr sz="1300">
                <a:solidFill>
                  <a:schemeClr val="tx1"/>
                </a:solidFill>
                <a:latin typeface="Arial" charset="0"/>
              </a:defRPr>
            </a:lvl3pPr>
            <a:lvl4pPr marL="1586333" indent="-226619" eaLnBrk="0" hangingPunct="0">
              <a:spcBef>
                <a:spcPct val="30000"/>
              </a:spcBef>
              <a:defRPr sz="1300">
                <a:solidFill>
                  <a:schemeClr val="tx1"/>
                </a:solidFill>
                <a:latin typeface="Arial" charset="0"/>
              </a:defRPr>
            </a:lvl4pPr>
            <a:lvl5pPr marL="2039571" indent="-226619" eaLnBrk="0" hangingPunct="0">
              <a:spcBef>
                <a:spcPct val="30000"/>
              </a:spcBef>
              <a:defRPr sz="1300">
                <a:solidFill>
                  <a:schemeClr val="tx1"/>
                </a:solidFill>
                <a:latin typeface="Arial" charset="0"/>
              </a:defRPr>
            </a:lvl5pPr>
            <a:lvl6pPr marL="2492808" indent="-226619" eaLnBrk="0" fontAlgn="base" hangingPunct="0">
              <a:spcBef>
                <a:spcPct val="30000"/>
              </a:spcBef>
              <a:spcAft>
                <a:spcPct val="0"/>
              </a:spcAft>
              <a:defRPr sz="1300">
                <a:solidFill>
                  <a:schemeClr val="tx1"/>
                </a:solidFill>
                <a:latin typeface="Arial" charset="0"/>
              </a:defRPr>
            </a:lvl6pPr>
            <a:lvl7pPr marL="2946047" indent="-226619" eaLnBrk="0" fontAlgn="base" hangingPunct="0">
              <a:spcBef>
                <a:spcPct val="30000"/>
              </a:spcBef>
              <a:spcAft>
                <a:spcPct val="0"/>
              </a:spcAft>
              <a:defRPr sz="1300">
                <a:solidFill>
                  <a:schemeClr val="tx1"/>
                </a:solidFill>
                <a:latin typeface="Arial" charset="0"/>
              </a:defRPr>
            </a:lvl7pPr>
            <a:lvl8pPr marL="3399285" indent="-226619" eaLnBrk="0" fontAlgn="base" hangingPunct="0">
              <a:spcBef>
                <a:spcPct val="30000"/>
              </a:spcBef>
              <a:spcAft>
                <a:spcPct val="0"/>
              </a:spcAft>
              <a:defRPr sz="1300">
                <a:solidFill>
                  <a:schemeClr val="tx1"/>
                </a:solidFill>
                <a:latin typeface="Arial" charset="0"/>
              </a:defRPr>
            </a:lvl8pPr>
            <a:lvl9pPr marL="3852523" indent="-22661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6E4045A9-F73F-46FF-8C16-C7EDB0E553EF}" type="slidenum">
              <a:rPr lang="en-US" altLang="en-US" smtClean="0">
                <a:solidFill>
                  <a:srgbClr val="000000"/>
                </a:solidFill>
              </a:rPr>
              <a:pPr eaLnBrk="1" hangingPunct="1">
                <a:spcBef>
                  <a:spcPct val="0"/>
                </a:spcBef>
              </a:pPr>
              <a:t>52</a:t>
            </a:fld>
            <a:endParaRPr lang="en-US" altLang="en-US" dirty="0">
              <a:solidFill>
                <a:srgbClr val="000000"/>
              </a:solidFill>
            </a:endParaRPr>
          </a:p>
        </p:txBody>
      </p:sp>
      <p:sp>
        <p:nvSpPr>
          <p:cNvPr id="2" name="Date Placeholder 1"/>
          <p:cNvSpPr>
            <a:spLocks noGrp="1"/>
          </p:cNvSpPr>
          <p:nvPr>
            <p:ph type="dt" idx="10"/>
          </p:nvPr>
        </p:nvSpPr>
        <p:spPr/>
        <p:txBody>
          <a:bodyPr/>
          <a:lstStyle/>
          <a:p>
            <a:fld id="{B55E41C1-DF8A-4110-A170-506CC40C3541}" type="datetime1">
              <a:rPr lang="en-US" smtClean="0"/>
              <a:t>8/25/2020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We</a:t>
            </a:r>
            <a:r>
              <a:rPr lang="en-US" baseline="0" dirty="0" smtClean="0"/>
              <a:t> handle this situation the same as when someone gets a second job. </a:t>
            </a:r>
            <a:endParaRPr lang="en-US" dirty="0"/>
          </a:p>
        </p:txBody>
      </p:sp>
      <p:sp>
        <p:nvSpPr>
          <p:cNvPr id="4" name="Date Placeholder 3"/>
          <p:cNvSpPr>
            <a:spLocks noGrp="1"/>
          </p:cNvSpPr>
          <p:nvPr>
            <p:ph type="dt" idx="10"/>
          </p:nvPr>
        </p:nvSpPr>
        <p:spPr/>
        <p:txBody>
          <a:bodyPr/>
          <a:lstStyle/>
          <a:p>
            <a:fld id="{1576DBB2-5814-43D6-AA6E-103A082AFDBD}" type="datetime1">
              <a:rPr lang="en-US" smtClean="0"/>
              <a:t>8/25/2020</a:t>
            </a:fld>
            <a:endParaRPr lang="en-US" dirty="0"/>
          </a:p>
        </p:txBody>
      </p:sp>
      <p:sp>
        <p:nvSpPr>
          <p:cNvPr id="5" name="Slide Number Placeholder 4"/>
          <p:cNvSpPr>
            <a:spLocks noGrp="1"/>
          </p:cNvSpPr>
          <p:nvPr>
            <p:ph type="sldNum" sz="quarter" idx="11"/>
          </p:nvPr>
        </p:nvSpPr>
        <p:spPr/>
        <p:txBody>
          <a:bodyPr/>
          <a:lstStyle/>
          <a:p>
            <a:fld id="{69637665-C87C-4CBB-89E6-FEF6E61C864A}" type="slidenum">
              <a:rPr lang="en-US" smtClean="0"/>
              <a:t>54</a:t>
            </a:fld>
            <a:endParaRPr lang="en-US" dirty="0"/>
          </a:p>
        </p:txBody>
      </p:sp>
    </p:spTree>
    <p:extLst>
      <p:ext uri="{BB962C8B-B14F-4D97-AF65-F5344CB8AC3E}">
        <p14:creationId xmlns:p14="http://schemas.microsoft.com/office/powerpoint/2010/main" val="3898254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4939" indent="-281701" eaLnBrk="0" hangingPunct="0">
              <a:spcBef>
                <a:spcPct val="30000"/>
              </a:spcBef>
              <a:defRPr sz="1300">
                <a:solidFill>
                  <a:schemeClr val="tx1"/>
                </a:solidFill>
                <a:latin typeface="Arial" charset="0"/>
              </a:defRPr>
            </a:lvl2pPr>
            <a:lvl3pPr marL="1131522" indent="-225046" eaLnBrk="0" hangingPunct="0">
              <a:spcBef>
                <a:spcPct val="30000"/>
              </a:spcBef>
              <a:defRPr sz="1300">
                <a:solidFill>
                  <a:schemeClr val="tx1"/>
                </a:solidFill>
                <a:latin typeface="Arial" charset="0"/>
              </a:defRPr>
            </a:lvl3pPr>
            <a:lvl4pPr marL="1584760" indent="-225046" eaLnBrk="0" hangingPunct="0">
              <a:spcBef>
                <a:spcPct val="30000"/>
              </a:spcBef>
              <a:defRPr sz="1300">
                <a:solidFill>
                  <a:schemeClr val="tx1"/>
                </a:solidFill>
                <a:latin typeface="Arial" charset="0"/>
              </a:defRPr>
            </a:lvl4pPr>
            <a:lvl5pPr marL="2037998" indent="-225046" eaLnBrk="0" hangingPunct="0">
              <a:spcBef>
                <a:spcPct val="30000"/>
              </a:spcBef>
              <a:defRPr sz="1300">
                <a:solidFill>
                  <a:schemeClr val="tx1"/>
                </a:solidFill>
                <a:latin typeface="Arial" charset="0"/>
              </a:defRPr>
            </a:lvl5pPr>
            <a:lvl6pPr marL="2491235" indent="-225046" eaLnBrk="0" fontAlgn="base" hangingPunct="0">
              <a:spcBef>
                <a:spcPct val="30000"/>
              </a:spcBef>
              <a:spcAft>
                <a:spcPct val="0"/>
              </a:spcAft>
              <a:defRPr sz="1300">
                <a:solidFill>
                  <a:schemeClr val="tx1"/>
                </a:solidFill>
                <a:latin typeface="Arial" charset="0"/>
              </a:defRPr>
            </a:lvl6pPr>
            <a:lvl7pPr marL="2944474" indent="-225046" eaLnBrk="0" fontAlgn="base" hangingPunct="0">
              <a:spcBef>
                <a:spcPct val="30000"/>
              </a:spcBef>
              <a:spcAft>
                <a:spcPct val="0"/>
              </a:spcAft>
              <a:defRPr sz="1300">
                <a:solidFill>
                  <a:schemeClr val="tx1"/>
                </a:solidFill>
                <a:latin typeface="Arial" charset="0"/>
              </a:defRPr>
            </a:lvl7pPr>
            <a:lvl8pPr marL="3397712" indent="-225046" eaLnBrk="0" fontAlgn="base" hangingPunct="0">
              <a:spcBef>
                <a:spcPct val="30000"/>
              </a:spcBef>
              <a:spcAft>
                <a:spcPct val="0"/>
              </a:spcAft>
              <a:defRPr sz="1300">
                <a:solidFill>
                  <a:schemeClr val="tx1"/>
                </a:solidFill>
                <a:latin typeface="Arial" charset="0"/>
              </a:defRPr>
            </a:lvl8pPr>
            <a:lvl9pPr marL="3850949" indent="-22504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5A3E650A-FD64-466F-9B76-FA58CD086FE8}" type="slidenum">
              <a:rPr lang="en-US" altLang="en-US" smtClean="0"/>
              <a:pPr eaLnBrk="1" hangingPunct="1">
                <a:spcBef>
                  <a:spcPct val="0"/>
                </a:spcBef>
              </a:pPr>
              <a:t>6</a:t>
            </a:fld>
            <a:endParaRPr lang="en-US" alt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withhold amounts are stated in the first page of the notice</a:t>
            </a:r>
          </a:p>
          <a:p>
            <a:pPr lvl="1"/>
            <a:r>
              <a:rPr lang="en-US" altLang="en-US" dirty="0"/>
              <a:t>It is broken down into the possible pay cycles:</a:t>
            </a:r>
          </a:p>
          <a:p>
            <a:pPr lvl="2"/>
            <a:r>
              <a:rPr lang="en-US" altLang="en-US" dirty="0"/>
              <a:t>Weekly</a:t>
            </a:r>
          </a:p>
          <a:p>
            <a:pPr lvl="2"/>
            <a:r>
              <a:rPr lang="en-US" altLang="en-US" dirty="0"/>
              <a:t>Biweekly (every two weeks)</a:t>
            </a:r>
          </a:p>
          <a:p>
            <a:pPr lvl="2"/>
            <a:r>
              <a:rPr lang="en-US" altLang="en-US" dirty="0"/>
              <a:t>Semimonthly (twice per month)</a:t>
            </a:r>
          </a:p>
          <a:p>
            <a:pPr lvl="2"/>
            <a:r>
              <a:rPr lang="en-US" altLang="en-US" dirty="0"/>
              <a:t>Monthly</a:t>
            </a:r>
          </a:p>
          <a:p>
            <a:endParaRPr lang="en-US" altLang="en-US" dirty="0"/>
          </a:p>
        </p:txBody>
      </p:sp>
      <p:sp>
        <p:nvSpPr>
          <p:cNvPr id="2" name="Date Placeholder 1"/>
          <p:cNvSpPr>
            <a:spLocks noGrp="1"/>
          </p:cNvSpPr>
          <p:nvPr>
            <p:ph type="dt" idx="10"/>
          </p:nvPr>
        </p:nvSpPr>
        <p:spPr/>
        <p:txBody>
          <a:bodyPr/>
          <a:lstStyle/>
          <a:p>
            <a:fld id="{A942CB28-F596-4F73-8247-8548CB6D0402}" type="datetime1">
              <a:rPr lang="en-US" smtClean="0"/>
              <a:t>8/25/2020</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e-IWO allows employers to receive and respond to income withholding orders electronically. </a:t>
            </a:r>
          </a:p>
          <a:p>
            <a:endParaRPr lang="en-US" altLang="en-US" dirty="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6511" indent="-283274" eaLnBrk="0" hangingPunct="0">
              <a:spcBef>
                <a:spcPct val="30000"/>
              </a:spcBef>
              <a:defRPr sz="1300">
                <a:solidFill>
                  <a:schemeClr val="tx1"/>
                </a:solidFill>
                <a:latin typeface="Arial" charset="0"/>
              </a:defRPr>
            </a:lvl2pPr>
            <a:lvl3pPr marL="1133095" indent="-226619" eaLnBrk="0" hangingPunct="0">
              <a:spcBef>
                <a:spcPct val="30000"/>
              </a:spcBef>
              <a:defRPr sz="1300">
                <a:solidFill>
                  <a:schemeClr val="tx1"/>
                </a:solidFill>
                <a:latin typeface="Arial" charset="0"/>
              </a:defRPr>
            </a:lvl3pPr>
            <a:lvl4pPr marL="1586333" indent="-226619" eaLnBrk="0" hangingPunct="0">
              <a:spcBef>
                <a:spcPct val="30000"/>
              </a:spcBef>
              <a:defRPr sz="1300">
                <a:solidFill>
                  <a:schemeClr val="tx1"/>
                </a:solidFill>
                <a:latin typeface="Arial" charset="0"/>
              </a:defRPr>
            </a:lvl4pPr>
            <a:lvl5pPr marL="2039571" indent="-226619" eaLnBrk="0" hangingPunct="0">
              <a:spcBef>
                <a:spcPct val="30000"/>
              </a:spcBef>
              <a:defRPr sz="1300">
                <a:solidFill>
                  <a:schemeClr val="tx1"/>
                </a:solidFill>
                <a:latin typeface="Arial" charset="0"/>
              </a:defRPr>
            </a:lvl5pPr>
            <a:lvl6pPr marL="2492808" indent="-226619" eaLnBrk="0" fontAlgn="base" hangingPunct="0">
              <a:spcBef>
                <a:spcPct val="30000"/>
              </a:spcBef>
              <a:spcAft>
                <a:spcPct val="0"/>
              </a:spcAft>
              <a:defRPr sz="1300">
                <a:solidFill>
                  <a:schemeClr val="tx1"/>
                </a:solidFill>
                <a:latin typeface="Arial" charset="0"/>
              </a:defRPr>
            </a:lvl6pPr>
            <a:lvl7pPr marL="2946047" indent="-226619" eaLnBrk="0" fontAlgn="base" hangingPunct="0">
              <a:spcBef>
                <a:spcPct val="30000"/>
              </a:spcBef>
              <a:spcAft>
                <a:spcPct val="0"/>
              </a:spcAft>
              <a:defRPr sz="1300">
                <a:solidFill>
                  <a:schemeClr val="tx1"/>
                </a:solidFill>
                <a:latin typeface="Arial" charset="0"/>
              </a:defRPr>
            </a:lvl7pPr>
            <a:lvl8pPr marL="3399285" indent="-226619" eaLnBrk="0" fontAlgn="base" hangingPunct="0">
              <a:spcBef>
                <a:spcPct val="30000"/>
              </a:spcBef>
              <a:spcAft>
                <a:spcPct val="0"/>
              </a:spcAft>
              <a:defRPr sz="1300">
                <a:solidFill>
                  <a:schemeClr val="tx1"/>
                </a:solidFill>
                <a:latin typeface="Arial" charset="0"/>
              </a:defRPr>
            </a:lvl8pPr>
            <a:lvl9pPr marL="3852523" indent="-22661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6E4045A9-F73F-46FF-8C16-C7EDB0E553EF}" type="slidenum">
              <a:rPr lang="en-US" altLang="en-US" smtClean="0">
                <a:solidFill>
                  <a:srgbClr val="000000"/>
                </a:solidFill>
              </a:rPr>
              <a:pPr eaLnBrk="1" hangingPunct="1">
                <a:spcBef>
                  <a:spcPct val="0"/>
                </a:spcBef>
              </a:pPr>
              <a:t>56</a:t>
            </a:fld>
            <a:endParaRPr lang="en-US" altLang="en-US" dirty="0">
              <a:solidFill>
                <a:srgbClr val="000000"/>
              </a:solidFill>
            </a:endParaRPr>
          </a:p>
        </p:txBody>
      </p:sp>
      <p:sp>
        <p:nvSpPr>
          <p:cNvPr id="2" name="Date Placeholder 1"/>
          <p:cNvSpPr>
            <a:spLocks noGrp="1"/>
          </p:cNvSpPr>
          <p:nvPr>
            <p:ph type="dt" idx="10"/>
          </p:nvPr>
        </p:nvSpPr>
        <p:spPr/>
        <p:txBody>
          <a:bodyPr/>
          <a:lstStyle/>
          <a:p>
            <a:fld id="{CCAD0B8B-D5E3-4248-95EE-F16BE75E3CA3}" type="datetime1">
              <a:rPr lang="en-US" smtClean="0"/>
              <a:t>8/25/2020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970771" y="8829853"/>
            <a:ext cx="3038051"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6" tIns="46138" rIns="92276" bIns="46138"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12ECD98-5939-4384-A75E-97CBF5ACED04}" type="slidenum">
              <a:rPr lang="en-US" altLang="en-US"/>
              <a:pPr algn="r" eaLnBrk="1" hangingPunct="1">
                <a:spcBef>
                  <a:spcPct val="0"/>
                </a:spcBef>
              </a:pPr>
              <a:t>57</a:t>
            </a:fld>
            <a:endParaRPr lang="en-US" altLang="en-US"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dirty="0"/>
          </a:p>
        </p:txBody>
      </p:sp>
      <p:sp>
        <p:nvSpPr>
          <p:cNvPr id="2" name="Date Placeholder 1"/>
          <p:cNvSpPr>
            <a:spLocks noGrp="1"/>
          </p:cNvSpPr>
          <p:nvPr>
            <p:ph type="dt" idx="10"/>
          </p:nvPr>
        </p:nvSpPr>
        <p:spPr/>
        <p:txBody>
          <a:bodyPr/>
          <a:lstStyle/>
          <a:p>
            <a:fld id="{A4720A62-5A42-43DB-BFEB-525DBB6B7159}" type="datetime1">
              <a:rPr lang="en-US" smtClean="0"/>
              <a:t>8/25/2020</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6511" indent="-283274" eaLnBrk="0" hangingPunct="0">
              <a:spcBef>
                <a:spcPct val="30000"/>
              </a:spcBef>
              <a:defRPr sz="1300">
                <a:solidFill>
                  <a:schemeClr val="tx1"/>
                </a:solidFill>
                <a:latin typeface="Arial" charset="0"/>
              </a:defRPr>
            </a:lvl2pPr>
            <a:lvl3pPr marL="1133095" indent="-226619" eaLnBrk="0" hangingPunct="0">
              <a:spcBef>
                <a:spcPct val="30000"/>
              </a:spcBef>
              <a:defRPr sz="1300">
                <a:solidFill>
                  <a:schemeClr val="tx1"/>
                </a:solidFill>
                <a:latin typeface="Arial" charset="0"/>
              </a:defRPr>
            </a:lvl3pPr>
            <a:lvl4pPr marL="1586333" indent="-226619" eaLnBrk="0" hangingPunct="0">
              <a:spcBef>
                <a:spcPct val="30000"/>
              </a:spcBef>
              <a:defRPr sz="1300">
                <a:solidFill>
                  <a:schemeClr val="tx1"/>
                </a:solidFill>
                <a:latin typeface="Arial" charset="0"/>
              </a:defRPr>
            </a:lvl4pPr>
            <a:lvl5pPr marL="2039571" indent="-226619" eaLnBrk="0" hangingPunct="0">
              <a:spcBef>
                <a:spcPct val="30000"/>
              </a:spcBef>
              <a:defRPr sz="1300">
                <a:solidFill>
                  <a:schemeClr val="tx1"/>
                </a:solidFill>
                <a:latin typeface="Arial" charset="0"/>
              </a:defRPr>
            </a:lvl5pPr>
            <a:lvl6pPr marL="2492808" indent="-226619" eaLnBrk="0" fontAlgn="base" hangingPunct="0">
              <a:spcBef>
                <a:spcPct val="30000"/>
              </a:spcBef>
              <a:spcAft>
                <a:spcPct val="0"/>
              </a:spcAft>
              <a:defRPr sz="1300">
                <a:solidFill>
                  <a:schemeClr val="tx1"/>
                </a:solidFill>
                <a:latin typeface="Arial" charset="0"/>
              </a:defRPr>
            </a:lvl6pPr>
            <a:lvl7pPr marL="2946047" indent="-226619" eaLnBrk="0" fontAlgn="base" hangingPunct="0">
              <a:spcBef>
                <a:spcPct val="30000"/>
              </a:spcBef>
              <a:spcAft>
                <a:spcPct val="0"/>
              </a:spcAft>
              <a:defRPr sz="1300">
                <a:solidFill>
                  <a:schemeClr val="tx1"/>
                </a:solidFill>
                <a:latin typeface="Arial" charset="0"/>
              </a:defRPr>
            </a:lvl7pPr>
            <a:lvl8pPr marL="3399285" indent="-226619" eaLnBrk="0" fontAlgn="base" hangingPunct="0">
              <a:spcBef>
                <a:spcPct val="30000"/>
              </a:spcBef>
              <a:spcAft>
                <a:spcPct val="0"/>
              </a:spcAft>
              <a:defRPr sz="1300">
                <a:solidFill>
                  <a:schemeClr val="tx1"/>
                </a:solidFill>
                <a:latin typeface="Arial" charset="0"/>
              </a:defRPr>
            </a:lvl8pPr>
            <a:lvl9pPr marL="3852523" indent="-22661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6E4045A9-F73F-46FF-8C16-C7EDB0E553EF}" type="slidenum">
              <a:rPr lang="en-US" altLang="en-US" smtClean="0">
                <a:solidFill>
                  <a:srgbClr val="000000"/>
                </a:solidFill>
              </a:rPr>
              <a:pPr eaLnBrk="1" hangingPunct="1">
                <a:spcBef>
                  <a:spcPct val="0"/>
                </a:spcBef>
              </a:pPr>
              <a:t>58</a:t>
            </a:fld>
            <a:endParaRPr lang="en-US" altLang="en-US" dirty="0">
              <a:solidFill>
                <a:srgbClr val="000000"/>
              </a:solidFill>
            </a:endParaRPr>
          </a:p>
        </p:txBody>
      </p:sp>
      <p:sp>
        <p:nvSpPr>
          <p:cNvPr id="2" name="Date Placeholder 1"/>
          <p:cNvSpPr>
            <a:spLocks noGrp="1"/>
          </p:cNvSpPr>
          <p:nvPr>
            <p:ph type="dt" idx="10"/>
          </p:nvPr>
        </p:nvSpPr>
        <p:spPr/>
        <p:txBody>
          <a:bodyPr/>
          <a:lstStyle/>
          <a:p>
            <a:fld id="{6D4DDFE0-F587-4119-8C86-C927F360E9D4}" type="datetime1">
              <a:rPr lang="en-US" smtClean="0"/>
              <a:t>8/25/2020</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B46958-C09C-414C-A7CF-78491D6D0B81}" type="slidenum">
              <a:rPr lang="en-US" smtClean="0">
                <a:solidFill>
                  <a:prstClr val="black"/>
                </a:solidFill>
              </a:rPr>
              <a:pPr/>
              <a:t>59</a:t>
            </a:fld>
            <a:endParaRPr lang="en-US" dirty="0">
              <a:solidFill>
                <a:prstClr val="black"/>
              </a:solidFill>
            </a:endParaRPr>
          </a:p>
        </p:txBody>
      </p:sp>
      <p:sp>
        <p:nvSpPr>
          <p:cNvPr id="5" name="Date Placeholder 4"/>
          <p:cNvSpPr>
            <a:spLocks noGrp="1"/>
          </p:cNvSpPr>
          <p:nvPr>
            <p:ph type="dt" idx="11"/>
          </p:nvPr>
        </p:nvSpPr>
        <p:spPr/>
        <p:txBody>
          <a:bodyPr/>
          <a:lstStyle/>
          <a:p>
            <a:fld id="{FB33CD28-8CD2-412E-9FB2-2A95733CC0DB}" type="datetime1">
              <a:rPr lang="en-US" smtClean="0"/>
              <a:t>8/25/2020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08184" indent="-272257" eaLnBrk="0" hangingPunct="0">
              <a:spcBef>
                <a:spcPct val="30000"/>
              </a:spcBef>
              <a:defRPr sz="1300">
                <a:solidFill>
                  <a:schemeClr val="tx1"/>
                </a:solidFill>
                <a:latin typeface="Arial" charset="0"/>
              </a:defRPr>
            </a:lvl2pPr>
            <a:lvl3pPr marL="1090605" indent="-217176" eaLnBrk="0" hangingPunct="0">
              <a:spcBef>
                <a:spcPct val="30000"/>
              </a:spcBef>
              <a:defRPr sz="1300">
                <a:solidFill>
                  <a:schemeClr val="tx1"/>
                </a:solidFill>
                <a:latin typeface="Arial" charset="0"/>
              </a:defRPr>
            </a:lvl3pPr>
            <a:lvl4pPr marL="1526530" indent="-217176" eaLnBrk="0" hangingPunct="0">
              <a:spcBef>
                <a:spcPct val="30000"/>
              </a:spcBef>
              <a:defRPr sz="1300">
                <a:solidFill>
                  <a:schemeClr val="tx1"/>
                </a:solidFill>
                <a:latin typeface="Arial" charset="0"/>
              </a:defRPr>
            </a:lvl4pPr>
            <a:lvl5pPr marL="1962458" indent="-217176" eaLnBrk="0" hangingPunct="0">
              <a:spcBef>
                <a:spcPct val="30000"/>
              </a:spcBef>
              <a:defRPr sz="1300">
                <a:solidFill>
                  <a:schemeClr val="tx1"/>
                </a:solidFill>
                <a:latin typeface="Arial" charset="0"/>
              </a:defRPr>
            </a:lvl5pPr>
            <a:lvl6pPr marL="2415696" indent="-217176" eaLnBrk="0" fontAlgn="base" hangingPunct="0">
              <a:spcBef>
                <a:spcPct val="30000"/>
              </a:spcBef>
              <a:spcAft>
                <a:spcPct val="0"/>
              </a:spcAft>
              <a:defRPr sz="1300">
                <a:solidFill>
                  <a:schemeClr val="tx1"/>
                </a:solidFill>
                <a:latin typeface="Arial" charset="0"/>
              </a:defRPr>
            </a:lvl6pPr>
            <a:lvl7pPr marL="2868935" indent="-217176" eaLnBrk="0" fontAlgn="base" hangingPunct="0">
              <a:spcBef>
                <a:spcPct val="30000"/>
              </a:spcBef>
              <a:spcAft>
                <a:spcPct val="0"/>
              </a:spcAft>
              <a:defRPr sz="1300">
                <a:solidFill>
                  <a:schemeClr val="tx1"/>
                </a:solidFill>
                <a:latin typeface="Arial" charset="0"/>
              </a:defRPr>
            </a:lvl7pPr>
            <a:lvl8pPr marL="3322172" indent="-217176" eaLnBrk="0" fontAlgn="base" hangingPunct="0">
              <a:spcBef>
                <a:spcPct val="30000"/>
              </a:spcBef>
              <a:spcAft>
                <a:spcPct val="0"/>
              </a:spcAft>
              <a:defRPr sz="1300">
                <a:solidFill>
                  <a:schemeClr val="tx1"/>
                </a:solidFill>
                <a:latin typeface="Arial" charset="0"/>
              </a:defRPr>
            </a:lvl8pPr>
            <a:lvl9pPr marL="3775409" indent="-21717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BBF22C21-AF69-4F15-BB2E-23CE4FBEE911}" type="slidenum">
              <a:rPr lang="en-US" altLang="en-US" sz="1200">
                <a:solidFill>
                  <a:srgbClr val="000000"/>
                </a:solidFill>
              </a:rPr>
              <a:pPr eaLnBrk="1" hangingPunct="1">
                <a:spcBef>
                  <a:spcPct val="0"/>
                </a:spcBef>
              </a:pPr>
              <a:t>7</a:t>
            </a:fld>
            <a:endParaRPr lang="en-US" altLang="en-US" sz="1200" dirty="0">
              <a:solidFill>
                <a:srgbClr val="000000"/>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Date Placeholder 1"/>
          <p:cNvSpPr>
            <a:spLocks noGrp="1"/>
          </p:cNvSpPr>
          <p:nvPr>
            <p:ph type="dt" idx="10"/>
          </p:nvPr>
        </p:nvSpPr>
        <p:spPr/>
        <p:txBody>
          <a:bodyPr/>
          <a:lstStyle/>
          <a:p>
            <a:fld id="{A6424962-1676-4D33-B65A-B944860A74F6}" type="datetime1">
              <a:rPr lang="en-US" smtClean="0"/>
              <a:t>8/25/2020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36505" indent="-283271" eaLnBrk="0" hangingPunct="0">
              <a:spcBef>
                <a:spcPct val="30000"/>
              </a:spcBef>
              <a:defRPr sz="1300">
                <a:solidFill>
                  <a:schemeClr val="tx1"/>
                </a:solidFill>
                <a:latin typeface="Arial" charset="0"/>
              </a:defRPr>
            </a:lvl2pPr>
            <a:lvl3pPr marL="1133086" indent="-226617" eaLnBrk="0" hangingPunct="0">
              <a:spcBef>
                <a:spcPct val="30000"/>
              </a:spcBef>
              <a:defRPr sz="1300">
                <a:solidFill>
                  <a:schemeClr val="tx1"/>
                </a:solidFill>
                <a:latin typeface="Arial" charset="0"/>
              </a:defRPr>
            </a:lvl3pPr>
            <a:lvl4pPr marL="1586319" indent="-226617" eaLnBrk="0" hangingPunct="0">
              <a:spcBef>
                <a:spcPct val="30000"/>
              </a:spcBef>
              <a:defRPr sz="1300">
                <a:solidFill>
                  <a:schemeClr val="tx1"/>
                </a:solidFill>
                <a:latin typeface="Arial" charset="0"/>
              </a:defRPr>
            </a:lvl4pPr>
            <a:lvl5pPr marL="2039553" indent="-226617" eaLnBrk="0" hangingPunct="0">
              <a:spcBef>
                <a:spcPct val="30000"/>
              </a:spcBef>
              <a:defRPr sz="1300">
                <a:solidFill>
                  <a:schemeClr val="tx1"/>
                </a:solidFill>
                <a:latin typeface="Arial" charset="0"/>
              </a:defRPr>
            </a:lvl5pPr>
            <a:lvl6pPr marL="2492787" indent="-226617" eaLnBrk="0" fontAlgn="base" hangingPunct="0">
              <a:spcBef>
                <a:spcPct val="30000"/>
              </a:spcBef>
              <a:spcAft>
                <a:spcPct val="0"/>
              </a:spcAft>
              <a:defRPr sz="1300">
                <a:solidFill>
                  <a:schemeClr val="tx1"/>
                </a:solidFill>
                <a:latin typeface="Arial" charset="0"/>
              </a:defRPr>
            </a:lvl6pPr>
            <a:lvl7pPr marL="2946021" indent="-226617" eaLnBrk="0" fontAlgn="base" hangingPunct="0">
              <a:spcBef>
                <a:spcPct val="30000"/>
              </a:spcBef>
              <a:spcAft>
                <a:spcPct val="0"/>
              </a:spcAft>
              <a:defRPr sz="1300">
                <a:solidFill>
                  <a:schemeClr val="tx1"/>
                </a:solidFill>
                <a:latin typeface="Arial" charset="0"/>
              </a:defRPr>
            </a:lvl7pPr>
            <a:lvl8pPr marL="3399255" indent="-226617" eaLnBrk="0" fontAlgn="base" hangingPunct="0">
              <a:spcBef>
                <a:spcPct val="30000"/>
              </a:spcBef>
              <a:spcAft>
                <a:spcPct val="0"/>
              </a:spcAft>
              <a:defRPr sz="1300">
                <a:solidFill>
                  <a:schemeClr val="tx1"/>
                </a:solidFill>
                <a:latin typeface="Arial" charset="0"/>
              </a:defRPr>
            </a:lvl8pPr>
            <a:lvl9pPr marL="3852489" indent="-226617"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0AE73B59-D16C-4A95-AB09-6357FBA32F30}" type="slidenum">
              <a:rPr lang="en-US" altLang="en-US" smtClean="0">
                <a:solidFill>
                  <a:prstClr val="black"/>
                </a:solidFill>
              </a:rPr>
              <a:pPr eaLnBrk="1" hangingPunct="1">
                <a:spcBef>
                  <a:spcPct val="0"/>
                </a:spcBef>
              </a:pPr>
              <a:t>8</a:t>
            </a:fld>
            <a:endParaRPr lang="en-US" altLang="en-US" dirty="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1.8 million reports annually</a:t>
            </a:r>
          </a:p>
          <a:p>
            <a:pPr eaLnBrk="1" hangingPunct="1"/>
            <a:r>
              <a:rPr lang="en-US" altLang="en-US" dirty="0" smtClean="0"/>
              <a:t>Information shared nationally</a:t>
            </a:r>
          </a:p>
          <a:p>
            <a:pPr eaLnBrk="1" hangingPunct="1"/>
            <a:r>
              <a:rPr lang="en-US" altLang="en-US" dirty="0" smtClean="0"/>
              <a:t>Easy, fast and free</a:t>
            </a:r>
          </a:p>
          <a:p>
            <a:pPr eaLnBrk="1" hangingPunct="1"/>
            <a:r>
              <a:rPr lang="en-US" altLang="en-US" dirty="0" smtClean="0"/>
              <a:t>BIG results</a:t>
            </a:r>
          </a:p>
          <a:p>
            <a:pPr eaLnBrk="1" hangingPunct="1"/>
            <a:endParaRPr lang="en-US" altLang="en-US" dirty="0" smtClean="0"/>
          </a:p>
          <a:p>
            <a:pPr eaLnBrk="1" hangingPunct="1"/>
            <a:r>
              <a:rPr lang="en-US" altLang="en-US" dirty="0" smtClean="0"/>
              <a:t>NH </a:t>
            </a:r>
            <a:r>
              <a:rPr lang="en-US" altLang="en-US" dirty="0"/>
              <a:t>Fed Law is part of PWORA (AKA: Welfare Reform) of 1996.  CFR 45.</a:t>
            </a:r>
          </a:p>
          <a:p>
            <a:pPr eaLnBrk="1" hangingPunct="1"/>
            <a:r>
              <a:rPr lang="en-US" altLang="en-US" dirty="0"/>
              <a:t>WA State Statute is RCW 26.23.040</a:t>
            </a:r>
          </a:p>
          <a:p>
            <a:pPr eaLnBrk="1" hangingPunct="1"/>
            <a:endParaRPr lang="en-US" altLang="en-US" dirty="0"/>
          </a:p>
          <a:p>
            <a:pPr eaLnBrk="1" hangingPunct="1"/>
            <a:r>
              <a:rPr lang="en-US" altLang="en-US" dirty="0"/>
              <a:t>CS collections reimburse public assistance and help to reduce government spending by helping otherwise needy families stay off of public assistance.</a:t>
            </a:r>
          </a:p>
          <a:p>
            <a:pPr eaLnBrk="1" hangingPunct="1"/>
            <a:endParaRPr lang="en-US" altLang="en-US" dirty="0"/>
          </a:p>
          <a:p>
            <a:pPr eaLnBrk="1" hangingPunct="1"/>
            <a:r>
              <a:rPr lang="en-US" altLang="en-US" dirty="0"/>
              <a:t>New Hire information helps to detect and prevent fraudulent Unemployment Compensation and Labor and Industries benefits payments.</a:t>
            </a:r>
          </a:p>
          <a:p>
            <a:pPr eaLnBrk="1" hangingPunct="1"/>
            <a:endParaRPr lang="en-US" altLang="en-US" dirty="0"/>
          </a:p>
          <a:p>
            <a:pPr eaLnBrk="1" hangingPunct="1"/>
            <a:r>
              <a:rPr lang="en-US" altLang="en-US" dirty="0"/>
              <a:t>Fraudulent claims cost the state of Washington millions of dollars per year.</a:t>
            </a:r>
          </a:p>
          <a:p>
            <a:pPr eaLnBrk="1" hangingPunct="1"/>
            <a:endParaRPr lang="en-US" altLang="en-US" dirty="0"/>
          </a:p>
        </p:txBody>
      </p:sp>
      <p:sp>
        <p:nvSpPr>
          <p:cNvPr id="2" name="Date Placeholder 1"/>
          <p:cNvSpPr>
            <a:spLocks noGrp="1"/>
          </p:cNvSpPr>
          <p:nvPr>
            <p:ph type="dt" idx="10"/>
          </p:nvPr>
        </p:nvSpPr>
        <p:spPr/>
        <p:txBody>
          <a:bodyPr/>
          <a:lstStyle/>
          <a:p>
            <a:fld id="{AB2D5195-7835-4DFA-AA72-A32FE7048BAD}" type="datetime1">
              <a:rPr lang="en-US" smtClean="0"/>
              <a:t>8/25/2020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20 days of hire or rehire </a:t>
            </a:r>
          </a:p>
          <a:p>
            <a:r>
              <a:rPr lang="en-US" dirty="0" smtClean="0"/>
              <a:t>If</a:t>
            </a:r>
            <a:r>
              <a:rPr lang="en-US" baseline="0" dirty="0" smtClean="0"/>
              <a:t> your first time, report everyone hired since your last quarterly reporting to ES</a:t>
            </a:r>
          </a:p>
          <a:p>
            <a:endParaRPr lang="en-US" baseline="0" dirty="0" smtClean="0"/>
          </a:p>
          <a:p>
            <a:pPr defTabSz="881390">
              <a:defRPr/>
            </a:pPr>
            <a:r>
              <a:rPr lang="en-US" dirty="0" smtClean="0"/>
              <a:t>If the employee returning to work is required to complete a new W-4 form, or has been separated from your employment for at least 60 consecutive days, you should report the individual as a New Hire. </a:t>
            </a:r>
          </a:p>
          <a:p>
            <a:endParaRPr lang="en-US" dirty="0" smtClean="0"/>
          </a:p>
          <a:p>
            <a:pPr defTabSz="881390">
              <a:defRPr/>
            </a:pPr>
            <a:r>
              <a:rPr lang="en-US" dirty="0" smtClean="0"/>
              <a:t>The fine for failing to report is $25 per newly hired employee. If the employer and employee agree not to report, the penalty increases to $500.</a:t>
            </a:r>
          </a:p>
          <a:p>
            <a:endParaRPr lang="en-US" dirty="0"/>
          </a:p>
        </p:txBody>
      </p:sp>
      <p:sp>
        <p:nvSpPr>
          <p:cNvPr id="4" name="Slide Number Placeholder 3"/>
          <p:cNvSpPr>
            <a:spLocks noGrp="1"/>
          </p:cNvSpPr>
          <p:nvPr>
            <p:ph type="sldNum" sz="quarter" idx="10"/>
          </p:nvPr>
        </p:nvSpPr>
        <p:spPr/>
        <p:txBody>
          <a:bodyPr/>
          <a:lstStyle/>
          <a:p>
            <a:fld id="{69637665-C87C-4CBB-89E6-FEF6E61C864A}" type="slidenum">
              <a:rPr lang="en-US" smtClean="0"/>
              <a:t>9</a:t>
            </a:fld>
            <a:endParaRPr lang="en-US" dirty="0"/>
          </a:p>
        </p:txBody>
      </p:sp>
      <p:sp>
        <p:nvSpPr>
          <p:cNvPr id="5" name="Date Placeholder 4"/>
          <p:cNvSpPr>
            <a:spLocks noGrp="1"/>
          </p:cNvSpPr>
          <p:nvPr>
            <p:ph type="dt" idx="11"/>
          </p:nvPr>
        </p:nvSpPr>
        <p:spPr/>
        <p:txBody>
          <a:bodyPr/>
          <a:lstStyle/>
          <a:p>
            <a:fld id="{3209D017-D05F-4627-869D-86A542884826}" type="datetime1">
              <a:rPr lang="en-US" smtClean="0"/>
              <a:t>8/25/2020</a:t>
            </a:fld>
            <a:endParaRPr lang="en-US" dirty="0"/>
          </a:p>
        </p:txBody>
      </p:sp>
    </p:spTree>
    <p:extLst>
      <p:ext uri="{BB962C8B-B14F-4D97-AF65-F5344CB8AC3E}">
        <p14:creationId xmlns:p14="http://schemas.microsoft.com/office/powerpoint/2010/main" val="1837130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08184" indent="-272257" eaLnBrk="0" hangingPunct="0">
              <a:spcBef>
                <a:spcPct val="30000"/>
              </a:spcBef>
              <a:defRPr sz="1300">
                <a:solidFill>
                  <a:schemeClr val="tx1"/>
                </a:solidFill>
                <a:latin typeface="Arial" charset="0"/>
              </a:defRPr>
            </a:lvl2pPr>
            <a:lvl3pPr marL="1090605" indent="-217176" eaLnBrk="0" hangingPunct="0">
              <a:spcBef>
                <a:spcPct val="30000"/>
              </a:spcBef>
              <a:defRPr sz="1300">
                <a:solidFill>
                  <a:schemeClr val="tx1"/>
                </a:solidFill>
                <a:latin typeface="Arial" charset="0"/>
              </a:defRPr>
            </a:lvl3pPr>
            <a:lvl4pPr marL="1526530" indent="-217176" eaLnBrk="0" hangingPunct="0">
              <a:spcBef>
                <a:spcPct val="30000"/>
              </a:spcBef>
              <a:defRPr sz="1300">
                <a:solidFill>
                  <a:schemeClr val="tx1"/>
                </a:solidFill>
                <a:latin typeface="Arial" charset="0"/>
              </a:defRPr>
            </a:lvl4pPr>
            <a:lvl5pPr marL="1962458" indent="-217176" eaLnBrk="0" hangingPunct="0">
              <a:spcBef>
                <a:spcPct val="30000"/>
              </a:spcBef>
              <a:defRPr sz="1300">
                <a:solidFill>
                  <a:schemeClr val="tx1"/>
                </a:solidFill>
                <a:latin typeface="Arial" charset="0"/>
              </a:defRPr>
            </a:lvl5pPr>
            <a:lvl6pPr marL="2415696" indent="-217176" eaLnBrk="0" fontAlgn="base" hangingPunct="0">
              <a:spcBef>
                <a:spcPct val="30000"/>
              </a:spcBef>
              <a:spcAft>
                <a:spcPct val="0"/>
              </a:spcAft>
              <a:defRPr sz="1300">
                <a:solidFill>
                  <a:schemeClr val="tx1"/>
                </a:solidFill>
                <a:latin typeface="Arial" charset="0"/>
              </a:defRPr>
            </a:lvl6pPr>
            <a:lvl7pPr marL="2868935" indent="-217176" eaLnBrk="0" fontAlgn="base" hangingPunct="0">
              <a:spcBef>
                <a:spcPct val="30000"/>
              </a:spcBef>
              <a:spcAft>
                <a:spcPct val="0"/>
              </a:spcAft>
              <a:defRPr sz="1300">
                <a:solidFill>
                  <a:schemeClr val="tx1"/>
                </a:solidFill>
                <a:latin typeface="Arial" charset="0"/>
              </a:defRPr>
            </a:lvl7pPr>
            <a:lvl8pPr marL="3322172" indent="-217176" eaLnBrk="0" fontAlgn="base" hangingPunct="0">
              <a:spcBef>
                <a:spcPct val="30000"/>
              </a:spcBef>
              <a:spcAft>
                <a:spcPct val="0"/>
              </a:spcAft>
              <a:defRPr sz="1300">
                <a:solidFill>
                  <a:schemeClr val="tx1"/>
                </a:solidFill>
                <a:latin typeface="Arial" charset="0"/>
              </a:defRPr>
            </a:lvl8pPr>
            <a:lvl9pPr marL="3775409" indent="-21717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E0F15481-4A8A-4E50-8CA4-BB55D0377192}" type="slidenum">
              <a:rPr lang="en-US" altLang="en-US" sz="1200">
                <a:solidFill>
                  <a:srgbClr val="000000"/>
                </a:solidFill>
              </a:rPr>
              <a:pPr eaLnBrk="1" hangingPunct="1">
                <a:spcBef>
                  <a:spcPct val="0"/>
                </a:spcBef>
              </a:pPr>
              <a:t>10</a:t>
            </a:fld>
            <a:endParaRPr lang="en-US" altLang="en-US" sz="1200" dirty="0">
              <a:solidFill>
                <a:srgbClr val="000000"/>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dirty="0"/>
              <a:t>Immediate and interactive feedback re: the correctness and validity of the data entered.</a:t>
            </a:r>
          </a:p>
          <a:p>
            <a:pPr lvl="1" eaLnBrk="1" hangingPunct="1"/>
            <a:r>
              <a:rPr lang="en-US" altLang="en-US" dirty="0"/>
              <a:t>Optional confirmation email that may be used as a record keeping tool.</a:t>
            </a:r>
          </a:p>
          <a:p>
            <a:pPr lvl="1" eaLnBrk="1" hangingPunct="1"/>
            <a:r>
              <a:rPr lang="en-US" altLang="en-US" dirty="0"/>
              <a:t>Savings on postage and media.</a:t>
            </a:r>
          </a:p>
          <a:p>
            <a:pPr lvl="1" eaLnBrk="1" hangingPunct="1"/>
            <a:r>
              <a:rPr lang="en-US" altLang="en-US" dirty="0"/>
              <a:t>Immediate, more efficient processing of the information reported.</a:t>
            </a:r>
          </a:p>
          <a:p>
            <a:pPr lvl="1" eaLnBrk="1" hangingPunct="1"/>
            <a:r>
              <a:rPr lang="en-US" altLang="en-US" dirty="0"/>
              <a:t>Good Customer Service through web-based documentation and email contact with the webmaster.</a:t>
            </a:r>
          </a:p>
          <a:p>
            <a:pPr lvl="1" eaLnBrk="1" hangingPunct="1"/>
            <a:r>
              <a:rPr lang="en-US" altLang="en-US" dirty="0"/>
              <a:t>Access to a list of the last 6 months history of new hire reporting.</a:t>
            </a:r>
          </a:p>
          <a:p>
            <a:pPr eaLnBrk="1" hangingPunct="1"/>
            <a:endParaRPr lang="en-US" altLang="en-US" dirty="0"/>
          </a:p>
        </p:txBody>
      </p:sp>
      <p:sp>
        <p:nvSpPr>
          <p:cNvPr id="2" name="Date Placeholder 1"/>
          <p:cNvSpPr>
            <a:spLocks noGrp="1"/>
          </p:cNvSpPr>
          <p:nvPr>
            <p:ph type="dt" idx="10"/>
          </p:nvPr>
        </p:nvSpPr>
        <p:spPr/>
        <p:txBody>
          <a:bodyPr/>
          <a:lstStyle/>
          <a:p>
            <a:fld id="{AE15BE8B-780A-4E8D-AD3E-25AAAEE3CFCD}" type="datetime1">
              <a:rPr lang="en-US" smtClean="0"/>
              <a:t>8/25/2020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FSA template content fina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5ED909-A01B-48ED-B165-DC33F3E4AE37}" type="datetime1">
              <a:rPr lang="en-US" smtClean="0">
                <a:solidFill>
                  <a:prstClr val="black">
                    <a:tint val="75000"/>
                  </a:prstClr>
                </a:solidFill>
              </a:rPr>
              <a:pPr/>
              <a:t>8/25/2020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Copyright 2016, DSHS Division of Child Support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353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FSA template content fina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871406"/>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0181"/>
            <a:ext cx="8229600" cy="4059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01EDD-BAE2-4C96-8853-83DEB9256D96}" type="datetime1">
              <a:rPr lang="en-US" smtClean="0">
                <a:solidFill>
                  <a:prstClr val="black">
                    <a:tint val="75000"/>
                  </a:prstClr>
                </a:solidFill>
              </a:rPr>
              <a:pPr/>
              <a:t>8/25/2020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Copyright 2016, DSHS Division of Child Support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67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FSA template content fina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798897"/>
            <a:ext cx="2057400" cy="532726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98897"/>
            <a:ext cx="6019800" cy="53272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79F8D-5615-43A8-BC88-9E82D78C6255}" type="datetime1">
              <a:rPr lang="en-US" smtClean="0">
                <a:solidFill>
                  <a:prstClr val="black">
                    <a:tint val="75000"/>
                  </a:prstClr>
                </a:solidFill>
              </a:rPr>
              <a:pPr/>
              <a:t>8/25/2020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Copyright 2016, DSHS Division of Child Support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1944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F94CBB42-DCA5-4E76-860B-40EC39759C92}" type="datetime1">
              <a:rPr lang="en-US" smtClean="0">
                <a:solidFill>
                  <a:prstClr val="black">
                    <a:tint val="75000"/>
                  </a:prstClr>
                </a:solidFill>
              </a:rPr>
              <a:pPr>
                <a:defRPr/>
              </a:pPr>
              <a:t>8/25/2020</a:t>
            </a:fld>
            <a:endParaRPr lang="en-US" dirty="0">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prstClr val="black">
                    <a:tint val="75000"/>
                  </a:prstClr>
                </a:solidFill>
              </a:rPr>
              <a:t>Copyright 2016, DSHS Division of Child Support</a:t>
            </a:r>
          </a:p>
        </p:txBody>
      </p:sp>
      <p:sp>
        <p:nvSpPr>
          <p:cNvPr id="5" name="Rectangle 6"/>
          <p:cNvSpPr>
            <a:spLocks noGrp="1" noChangeArrowheads="1"/>
          </p:cNvSpPr>
          <p:nvPr>
            <p:ph type="sldNum" sz="quarter" idx="12"/>
          </p:nvPr>
        </p:nvSpPr>
        <p:spPr>
          <a:ln/>
        </p:spPr>
        <p:txBody>
          <a:bodyPr/>
          <a:lstStyle>
            <a:lvl1pPr>
              <a:defRPr/>
            </a:lvl1pPr>
          </a:lstStyle>
          <a:p>
            <a:pPr>
              <a:defRPr/>
            </a:pPr>
            <a:fld id="{6C81CF59-DAE5-487D-B015-F981CF938B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50740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FSA template content fina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8461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040556"/>
            <a:ext cx="8229600" cy="43157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9E16B-DF01-46CF-9349-5FF0635C90B6}" type="datetime1">
              <a:rPr lang="en-US" smtClean="0">
                <a:solidFill>
                  <a:prstClr val="black">
                    <a:tint val="75000"/>
                  </a:prstClr>
                </a:solidFill>
              </a:rPr>
              <a:pPr/>
              <a:t>8/25/2020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Copyright 2016, DSHS Division of Child Support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993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FSA template content fina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B6E9D-9E28-4285-88E0-D8117BD97C7D}" type="datetime1">
              <a:rPr lang="en-US" smtClean="0">
                <a:solidFill>
                  <a:prstClr val="black">
                    <a:tint val="75000"/>
                  </a:prstClr>
                </a:solidFill>
              </a:rPr>
              <a:pPr/>
              <a:t>8/25/2020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Copyright 2016, DSHS Division of Child Support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2582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FSA template content fina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70020"/>
            <a:ext cx="8229600" cy="8301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87BD30-DA73-4B4B-899B-9DB23433BB9D}" type="datetime1">
              <a:rPr lang="en-US" smtClean="0">
                <a:solidFill>
                  <a:prstClr val="black">
                    <a:tint val="75000"/>
                  </a:prstClr>
                </a:solidFill>
              </a:rPr>
              <a:pPr/>
              <a:t>8/25/2020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Copyright 2016, DSHS Division of Child Support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151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FSA template content fina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683393"/>
            <a:ext cx="8229600" cy="85171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2269B7-8A4B-4D8A-A7E7-0ED0E58673CC}" type="datetime1">
              <a:rPr lang="en-US" smtClean="0">
                <a:solidFill>
                  <a:prstClr val="black">
                    <a:tint val="75000"/>
                  </a:prstClr>
                </a:solidFill>
              </a:rPr>
              <a:pPr/>
              <a:t>8/25/2020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Copyright 2016, DSHS Division of Child Support</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44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FSA template content fina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18613F-3246-427D-8BBD-5B1F332EF91A}" type="datetime1">
              <a:rPr lang="en-US" smtClean="0">
                <a:solidFill>
                  <a:prstClr val="black">
                    <a:tint val="75000"/>
                  </a:prstClr>
                </a:solidFill>
              </a:rPr>
              <a:pPr/>
              <a:t>8/25/2020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Copyright 2016, DSHS Division of Child Support</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538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FSA template content fina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6C6B56F1-E7A5-4066-B2FB-6A5EF68BC30F}" type="datetime1">
              <a:rPr lang="en-US" smtClean="0">
                <a:solidFill>
                  <a:prstClr val="black">
                    <a:tint val="75000"/>
                  </a:prstClr>
                </a:solidFill>
              </a:rPr>
              <a:pPr/>
              <a:t>8/25/2020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Copyright 2016, DSHS Division of Child Support</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193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FSA template content fina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850564"/>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21895"/>
            <a:ext cx="5111750" cy="54042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21305"/>
            <a:ext cx="3008313" cy="41048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6459F-EDEA-445A-B608-41697594F594}" type="datetime1">
              <a:rPr lang="en-US" smtClean="0">
                <a:solidFill>
                  <a:prstClr val="black">
                    <a:tint val="75000"/>
                  </a:prstClr>
                </a:solidFill>
              </a:rPr>
              <a:pPr/>
              <a:t>8/25/2020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Copyright 2016, DSHS Division of Child Support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567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FSA template content fina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501235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7265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598344"/>
            <a:ext cx="5486400" cy="7580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5CECB8-9427-4A71-BF7E-87244EC5D273}" type="datetime1">
              <a:rPr lang="en-US" smtClean="0">
                <a:solidFill>
                  <a:prstClr val="black">
                    <a:tint val="75000"/>
                  </a:prstClr>
                </a:solidFill>
              </a:rPr>
              <a:pPr/>
              <a:t>8/25/2020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Copyright 2016, DSHS Division of Child Support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2345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C48FC1A-B3F2-452B-8666-3D0CB74EB875}" type="datetime1">
              <a:rPr lang="en-US" smtClean="0">
                <a:solidFill>
                  <a:prstClr val="black">
                    <a:tint val="75000"/>
                  </a:prstClr>
                </a:solidFill>
              </a:rPr>
              <a:pPr defTabSz="457200"/>
              <a:t>8/25/2020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dirty="0" smtClean="0">
                <a:solidFill>
                  <a:prstClr val="black">
                    <a:tint val="75000"/>
                  </a:prstClr>
                </a:solidFill>
              </a:rPr>
              <a:t>Copyright 2016, DSHS Division of Child Support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C183989-D380-BB4B-8033-B2C050FE378C}"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3549247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hyperlink" Target="http://www.childsupportonline.wa.gov/"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secure.dshs.wa.gov/dcsonline"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hyperlink" Target="https://ocsp.acf.hhs.gov/OC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4.png"/><Relationship Id="rId4" Type="http://schemas.openxmlformats.org/officeDocument/2006/relationships/hyperlink" Target="mailto:dcshire@dshs.wa.gov"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LSC@dshs.wa.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3.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4.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6.jpeg"/></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DCS-ERT@dshs.wa.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childsupportonline.wa.gov/"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mailto:DCS-ERT@DSHS.WA.GOV"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acf.hhs.gov/css/employer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mailto:employerportal@acf.hhs.gov"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www.newhire.wa.gov/" TargetMode="External"/><Relationship Id="rId5" Type="http://schemas.openxmlformats.org/officeDocument/2006/relationships/hyperlink" Target="http://www.childsupportonline.wa.gov/" TargetMode="External"/><Relationship Id="rId4" Type="http://schemas.openxmlformats.org/officeDocument/2006/relationships/hyperlink" Target="mailto:DCS-ERT@dshs.wa.gov"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2.jpeg"/><Relationship Id="rId4" Type="http://schemas.openxmlformats.org/officeDocument/2006/relationships/hyperlink" Target="http://www.childsupportonline.wa.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454772"/>
            <a:ext cx="6017821" cy="2422028"/>
          </a:xfrm>
          <a:solidFill>
            <a:schemeClr val="bg1">
              <a:alpha val="70000"/>
            </a:schemeClr>
          </a:solidFill>
        </p:spPr>
        <p:txBody>
          <a:bodyPr>
            <a:normAutofit fontScale="90000"/>
          </a:bodyPr>
          <a:lstStyle/>
          <a:p>
            <a:pPr algn="l"/>
            <a:r>
              <a:rPr lang="en-US" sz="2800" dirty="0"/>
              <a:t/>
            </a:r>
            <a:br>
              <a:rPr lang="en-US" sz="2800" dirty="0"/>
            </a:br>
            <a:r>
              <a:rPr lang="en-US" sz="2800" dirty="0"/>
              <a:t/>
            </a:r>
            <a:br>
              <a:rPr lang="en-US" sz="2800" dirty="0"/>
            </a:br>
            <a:r>
              <a:rPr lang="en-US" sz="5300" b="1" dirty="0" smtClean="0">
                <a:solidFill>
                  <a:srgbClr val="C00000"/>
                </a:solidFill>
                <a:effectLst>
                  <a:outerShdw blurRad="38100" dist="38100" dir="2700000" algn="tl">
                    <a:srgbClr val="000000">
                      <a:alpha val="43137"/>
                    </a:srgbClr>
                  </a:outerShdw>
                </a:effectLst>
              </a:rPr>
              <a:t>The Basics of Child </a:t>
            </a:r>
            <a:r>
              <a:rPr lang="en-US" sz="5300" b="1" dirty="0">
                <a:solidFill>
                  <a:srgbClr val="C00000"/>
                </a:solidFill>
                <a:effectLst>
                  <a:outerShdw blurRad="38100" dist="38100" dir="2700000" algn="tl">
                    <a:srgbClr val="000000">
                      <a:alpha val="43137"/>
                    </a:srgbClr>
                  </a:outerShdw>
                </a:effectLst>
              </a:rPr>
              <a:t>Support </a:t>
            </a:r>
            <a:r>
              <a:rPr lang="en-US" sz="5300" b="1" dirty="0" smtClean="0">
                <a:solidFill>
                  <a:srgbClr val="C00000"/>
                </a:solidFill>
                <a:effectLst>
                  <a:outerShdw blurRad="38100" dist="38100" dir="2700000" algn="tl">
                    <a:srgbClr val="000000">
                      <a:alpha val="43137"/>
                    </a:srgbClr>
                  </a:outerShdw>
                </a:effectLst>
              </a:rPr>
              <a:t>for Employers</a:t>
            </a:r>
            <a:r>
              <a:rPr lang="en-US" sz="4000" dirty="0">
                <a:solidFill>
                  <a:srgbClr val="800000"/>
                </a:solidFill>
              </a:rPr>
              <a:t/>
            </a:r>
            <a:br>
              <a:rPr lang="en-US" sz="4000" dirty="0">
                <a:solidFill>
                  <a:srgbClr val="800000"/>
                </a:solidFill>
              </a:rPr>
            </a:br>
            <a:r>
              <a:rPr lang="en-US" sz="2800" dirty="0">
                <a:solidFill>
                  <a:srgbClr val="800000"/>
                </a:solidFill>
              </a:rPr>
              <a:t/>
            </a:r>
            <a:br>
              <a:rPr lang="en-US" sz="2800" dirty="0">
                <a:solidFill>
                  <a:srgbClr val="800000"/>
                </a:solidFill>
              </a:rPr>
            </a:br>
            <a:endParaRPr lang="en-US" sz="2800" dirty="0">
              <a:solidFill>
                <a:srgbClr val="800000"/>
              </a:solidFill>
            </a:endParaRPr>
          </a:p>
        </p:txBody>
      </p:sp>
      <p:sp>
        <p:nvSpPr>
          <p:cNvPr id="3" name="Subtitle 2"/>
          <p:cNvSpPr>
            <a:spLocks noGrp="1"/>
          </p:cNvSpPr>
          <p:nvPr>
            <p:ph type="subTitle" idx="1"/>
          </p:nvPr>
        </p:nvSpPr>
        <p:spPr>
          <a:xfrm>
            <a:off x="457200" y="4800600"/>
            <a:ext cx="5715000" cy="1524000"/>
          </a:xfrm>
        </p:spPr>
        <p:txBody>
          <a:bodyPr>
            <a:normAutofit/>
          </a:bodyPr>
          <a:lstStyle/>
          <a:p>
            <a:pPr algn="l"/>
            <a:endParaRPr lang="en-US" sz="2000" dirty="0">
              <a:solidFill>
                <a:schemeClr val="bg1">
                  <a:lumMod val="50000"/>
                </a:schemeClr>
              </a:solidFill>
            </a:endParaRPr>
          </a:p>
          <a:p>
            <a:pPr algn="l" fontAlgn="auto">
              <a:spcBef>
                <a:spcPts val="0"/>
              </a:spcBef>
              <a:spcAft>
                <a:spcPts val="0"/>
              </a:spcAft>
              <a:defRPr/>
            </a:pPr>
            <a:r>
              <a:rPr lang="en-US" sz="2000" kern="0" dirty="0" smtClean="0">
                <a:solidFill>
                  <a:schemeClr val="bg1">
                    <a:lumMod val="50000"/>
                  </a:schemeClr>
                </a:solidFill>
              </a:rPr>
              <a:t>800-562-0479 (DCS Employer Relations)</a:t>
            </a:r>
            <a:endParaRPr lang="en-US" sz="2000" kern="0" dirty="0">
              <a:solidFill>
                <a:schemeClr val="bg1">
                  <a:lumMod val="50000"/>
                </a:schemeClr>
              </a:solidFill>
            </a:endParaRPr>
          </a:p>
          <a:p>
            <a:pPr algn="l" fontAlgn="auto">
              <a:spcBef>
                <a:spcPts val="0"/>
              </a:spcBef>
              <a:spcAft>
                <a:spcPts val="0"/>
              </a:spcAft>
              <a:defRPr/>
            </a:pPr>
            <a:r>
              <a:rPr lang="en-US" sz="2000" kern="0" dirty="0" smtClean="0">
                <a:solidFill>
                  <a:schemeClr val="bg1">
                    <a:lumMod val="50000"/>
                  </a:schemeClr>
                </a:solidFill>
                <a:hlinkClick r:id="rId4"/>
              </a:rPr>
              <a:t>www.childsupportonline.wa.gov</a:t>
            </a:r>
            <a:endParaRPr lang="en-US" sz="2000" kern="0" dirty="0" smtClean="0">
              <a:solidFill>
                <a:schemeClr val="bg1">
                  <a:lumMod val="50000"/>
                </a:schemeClr>
              </a:solidFill>
            </a:endParaRPr>
          </a:p>
          <a:p>
            <a:pPr algn="l" fontAlgn="auto">
              <a:spcBef>
                <a:spcPts val="0"/>
              </a:spcBef>
              <a:spcAft>
                <a:spcPts val="0"/>
              </a:spcAft>
              <a:defRPr/>
            </a:pPr>
            <a:r>
              <a:rPr lang="en-US" sz="2000" kern="0" dirty="0" smtClean="0">
                <a:solidFill>
                  <a:schemeClr val="bg1">
                    <a:lumMod val="50000"/>
                  </a:schemeClr>
                </a:solidFill>
              </a:rPr>
              <a:t>DCS-ERT@dshs.wa.gov</a:t>
            </a:r>
            <a:endParaRPr lang="en-US" sz="2000" kern="0" dirty="0">
              <a:solidFill>
                <a:schemeClr val="bg1">
                  <a:lumMod val="50000"/>
                </a:schemeClr>
              </a:solidFill>
            </a:endParaRPr>
          </a:p>
          <a:p>
            <a:pPr algn="l"/>
            <a:endParaRPr lang="en-US" dirty="0"/>
          </a:p>
        </p:txBody>
      </p:sp>
      <p:sp>
        <p:nvSpPr>
          <p:cNvPr id="4" name="TextBox 3"/>
          <p:cNvSpPr txBox="1"/>
          <p:nvPr/>
        </p:nvSpPr>
        <p:spPr>
          <a:xfrm>
            <a:off x="457200" y="762001"/>
            <a:ext cx="8229600" cy="1692771"/>
          </a:xfrm>
          <a:prstGeom prst="rect">
            <a:avLst/>
          </a:prstGeom>
          <a:noFill/>
        </p:spPr>
        <p:txBody>
          <a:bodyPr wrap="square" rtlCol="0">
            <a:spAutoFit/>
          </a:bodyPr>
          <a:lstStyle/>
          <a:p>
            <a:pPr algn="ctr"/>
            <a:endParaRPr lang="en-US" sz="3600" dirty="0">
              <a:solidFill>
                <a:prstClr val="black"/>
              </a:solidFill>
            </a:endParaRPr>
          </a:p>
          <a:p>
            <a:pPr algn="ctr"/>
            <a:r>
              <a:rPr lang="en-US" sz="3600" dirty="0">
                <a:solidFill>
                  <a:prstClr val="black"/>
                </a:solidFill>
              </a:rPr>
              <a:t>		</a:t>
            </a:r>
          </a:p>
          <a:p>
            <a:r>
              <a:rPr lang="en-US" sz="3200" b="1" dirty="0">
                <a:solidFill>
                  <a:prstClr val="black"/>
                </a:solidFill>
              </a:rPr>
              <a:t>Division of Child Support</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7906" y="-18198"/>
            <a:ext cx="2716094" cy="6889733"/>
          </a:xfrm>
          <a:prstGeom prst="rect">
            <a:avLst/>
          </a:prstGeom>
          <a:noFill/>
          <a:effectLst/>
        </p:spPr>
      </p:pic>
    </p:spTree>
    <p:custDataLst>
      <p:tags r:id="rId1"/>
    </p:custDataLst>
    <p:extLst>
      <p:ext uri="{BB962C8B-B14F-4D97-AF65-F5344CB8AC3E}">
        <p14:creationId xmlns:p14="http://schemas.microsoft.com/office/powerpoint/2010/main" val="1731610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Rectangle 2"/>
          <p:cNvSpPr>
            <a:spLocks noGrp="1" noChangeArrowheads="1"/>
          </p:cNvSpPr>
          <p:nvPr>
            <p:ph type="title"/>
          </p:nvPr>
        </p:nvSpPr>
        <p:spPr>
          <a:xfrm>
            <a:off x="685800" y="685800"/>
            <a:ext cx="7783287" cy="914400"/>
          </a:xfrm>
        </p:spPr>
        <p:txBody>
          <a:bodyPr/>
          <a:lstStyle/>
          <a:p>
            <a:pPr eaLnBrk="1" hangingPunct="1"/>
            <a:r>
              <a:rPr lang="en-US" altLang="en-US" b="1" dirty="0" smtClean="0">
                <a:solidFill>
                  <a:srgbClr val="C00000"/>
                </a:solidFill>
                <a:effectLst>
                  <a:outerShdw blurRad="38100" dist="38100" dir="2700000" algn="tl">
                    <a:srgbClr val="000000">
                      <a:alpha val="43137"/>
                    </a:srgbClr>
                  </a:outerShdw>
                </a:effectLst>
              </a:rPr>
              <a:t>How to Report</a:t>
            </a:r>
            <a:endParaRPr lang="en-US" altLang="en-US" b="1" dirty="0">
              <a:solidFill>
                <a:srgbClr val="C00000"/>
              </a:solidFill>
              <a:effectLst>
                <a:outerShdw blurRad="38100" dist="38100" dir="2700000" algn="tl">
                  <a:srgbClr val="000000">
                    <a:alpha val="43137"/>
                  </a:srgbClr>
                </a:outerShdw>
              </a:effectLst>
            </a:endParaRPr>
          </a:p>
        </p:txBody>
      </p:sp>
      <p:sp>
        <p:nvSpPr>
          <p:cNvPr id="46086" name="Rectangle 3"/>
          <p:cNvSpPr>
            <a:spLocks noGrp="1" noChangeArrowheads="1"/>
          </p:cNvSpPr>
          <p:nvPr>
            <p:ph idx="1"/>
          </p:nvPr>
        </p:nvSpPr>
        <p:spPr>
          <a:xfrm>
            <a:off x="457200" y="1447800"/>
            <a:ext cx="8077200" cy="5181600"/>
          </a:xfrm>
        </p:spPr>
        <p:txBody>
          <a:bodyPr>
            <a:normAutofit/>
          </a:bodyPr>
          <a:lstStyle/>
          <a:p>
            <a:pPr marL="0" indent="0" eaLnBrk="1" hangingPunct="1">
              <a:buNone/>
            </a:pPr>
            <a:r>
              <a:rPr lang="en-US" altLang="en-US" b="1" dirty="0" smtClean="0"/>
              <a:t>Report within 20 days via: </a:t>
            </a:r>
          </a:p>
          <a:p>
            <a:pPr eaLnBrk="1" hangingPunct="1"/>
            <a:r>
              <a:rPr lang="en-US" altLang="en-US" dirty="0" smtClean="0"/>
              <a:t>Online </a:t>
            </a:r>
            <a:r>
              <a:rPr lang="en-US" altLang="en-US" dirty="0"/>
              <a:t>Reporting:</a:t>
            </a:r>
          </a:p>
          <a:p>
            <a:pPr lvl="1"/>
            <a:r>
              <a:rPr lang="en-US" dirty="0"/>
              <a:t>Internet: </a:t>
            </a:r>
            <a:r>
              <a:rPr lang="en-US" dirty="0">
                <a:hlinkClick r:id="rId4"/>
              </a:rPr>
              <a:t>https://secure.dshs.wa.gov/dcsonline</a:t>
            </a:r>
            <a:endParaRPr lang="en-US" altLang="en-US" dirty="0"/>
          </a:p>
          <a:p>
            <a:pPr lvl="1"/>
            <a:r>
              <a:rPr lang="en-US" altLang="en-US" dirty="0" smtClean="0"/>
              <a:t>Upload large files, confirmation email </a:t>
            </a:r>
          </a:p>
          <a:p>
            <a:r>
              <a:rPr lang="en-US" altLang="en-US" dirty="0" smtClean="0"/>
              <a:t>Fax:  800-782-0624</a:t>
            </a:r>
          </a:p>
          <a:p>
            <a:r>
              <a:rPr lang="en-US" altLang="en-US" dirty="0" smtClean="0"/>
              <a:t>Phone:  800-562-0479</a:t>
            </a:r>
          </a:p>
          <a:p>
            <a:r>
              <a:rPr lang="en-US" altLang="en-US" dirty="0" smtClean="0"/>
              <a:t>Mail:  POB 9023, Olympia WA 98507-9023</a:t>
            </a:r>
          </a:p>
          <a:p>
            <a:r>
              <a:rPr lang="en-US" altLang="en-US" dirty="0" smtClean="0"/>
              <a:t>Multi-State Notification:  410-277-9470</a:t>
            </a:r>
          </a:p>
          <a:p>
            <a:r>
              <a:rPr lang="en-US" altLang="en-US" dirty="0" smtClean="0"/>
              <a:t>www.newhire.wa.gov</a:t>
            </a:r>
            <a:endParaRPr lang="en-US" altLang="en-US" dirty="0"/>
          </a:p>
        </p:txBody>
      </p:sp>
      <p:sp>
        <p:nvSpPr>
          <p:cNvPr id="3" name="Date Placeholder 2"/>
          <p:cNvSpPr>
            <a:spLocks noGrp="1"/>
          </p:cNvSpPr>
          <p:nvPr>
            <p:ph type="dt" sz="half" idx="10"/>
          </p:nvPr>
        </p:nvSpPr>
        <p:spPr/>
        <p:txBody>
          <a:bodyPr/>
          <a:lstStyle/>
          <a:p>
            <a:fld id="{AB00CC5A-37FA-4225-808D-78EAE7752928}"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4608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B2CC6B11-2BB5-4C71-893B-250C20DDE9F4}" type="slidenum">
              <a:rPr lang="en-US" altLang="en-US" sz="1000" smtClean="0">
                <a:solidFill>
                  <a:srgbClr val="000000"/>
                </a:solidFill>
                <a:latin typeface="Arial" charset="0"/>
              </a:rPr>
              <a:pPr eaLnBrk="1" hangingPunct="1">
                <a:buFontTx/>
                <a:buNone/>
              </a:pPr>
              <a:t>10</a:t>
            </a:fld>
            <a:endParaRPr lang="en-US" altLang="en-US" sz="1000" dirty="0">
              <a:solidFill>
                <a:srgbClr val="000000"/>
              </a:solidFill>
              <a:latin typeface="Arial" charset="0"/>
            </a:endParaRPr>
          </a:p>
        </p:txBody>
      </p:sp>
    </p:spTree>
    <p:custDataLst>
      <p:tags r:id="rId1"/>
    </p:custDataLst>
    <p:extLst>
      <p:ext uri="{BB962C8B-B14F-4D97-AF65-F5344CB8AC3E}">
        <p14:creationId xmlns:p14="http://schemas.microsoft.com/office/powerpoint/2010/main" val="184840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086">
                                            <p:txEl>
                                              <p:pRg st="0" end="0"/>
                                            </p:txEl>
                                          </p:spTgt>
                                        </p:tgtEl>
                                        <p:attrNameLst>
                                          <p:attrName>style.visibility</p:attrName>
                                        </p:attrNameLst>
                                      </p:cBhvr>
                                      <p:to>
                                        <p:strVal val="visible"/>
                                      </p:to>
                                    </p:set>
                                    <p:animEffect transition="in" filter="fade">
                                      <p:cBhvr>
                                        <p:cTn id="7" dur="500"/>
                                        <p:tgtEl>
                                          <p:spTgt spid="460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86">
                                            <p:txEl>
                                              <p:pRg st="1" end="1"/>
                                            </p:txEl>
                                          </p:spTgt>
                                        </p:tgtEl>
                                        <p:attrNameLst>
                                          <p:attrName>style.visibility</p:attrName>
                                        </p:attrNameLst>
                                      </p:cBhvr>
                                      <p:to>
                                        <p:strVal val="visible"/>
                                      </p:to>
                                    </p:set>
                                    <p:animEffect transition="in" filter="fade">
                                      <p:cBhvr>
                                        <p:cTn id="12" dur="500"/>
                                        <p:tgtEl>
                                          <p:spTgt spid="46086">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6086">
                                            <p:txEl>
                                              <p:pRg st="2" end="2"/>
                                            </p:txEl>
                                          </p:spTgt>
                                        </p:tgtEl>
                                        <p:attrNameLst>
                                          <p:attrName>style.visibility</p:attrName>
                                        </p:attrNameLst>
                                      </p:cBhvr>
                                      <p:to>
                                        <p:strVal val="visible"/>
                                      </p:to>
                                    </p:set>
                                    <p:animEffect transition="in" filter="fade">
                                      <p:cBhvr>
                                        <p:cTn id="16" dur="500"/>
                                        <p:tgtEl>
                                          <p:spTgt spid="46086">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6086">
                                            <p:txEl>
                                              <p:pRg st="3" end="3"/>
                                            </p:txEl>
                                          </p:spTgt>
                                        </p:tgtEl>
                                        <p:attrNameLst>
                                          <p:attrName>style.visibility</p:attrName>
                                        </p:attrNameLst>
                                      </p:cBhvr>
                                      <p:to>
                                        <p:strVal val="visible"/>
                                      </p:to>
                                    </p:set>
                                    <p:animEffect transition="in" filter="fade">
                                      <p:cBhvr>
                                        <p:cTn id="20" dur="500"/>
                                        <p:tgtEl>
                                          <p:spTgt spid="4608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6086">
                                            <p:txEl>
                                              <p:pRg st="4" end="4"/>
                                            </p:txEl>
                                          </p:spTgt>
                                        </p:tgtEl>
                                        <p:attrNameLst>
                                          <p:attrName>style.visibility</p:attrName>
                                        </p:attrNameLst>
                                      </p:cBhvr>
                                      <p:to>
                                        <p:strVal val="visible"/>
                                      </p:to>
                                    </p:set>
                                    <p:animEffect transition="in" filter="fade">
                                      <p:cBhvr>
                                        <p:cTn id="25" dur="500"/>
                                        <p:tgtEl>
                                          <p:spTgt spid="4608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6086">
                                            <p:txEl>
                                              <p:pRg st="5" end="5"/>
                                            </p:txEl>
                                          </p:spTgt>
                                        </p:tgtEl>
                                        <p:attrNameLst>
                                          <p:attrName>style.visibility</p:attrName>
                                        </p:attrNameLst>
                                      </p:cBhvr>
                                      <p:to>
                                        <p:strVal val="visible"/>
                                      </p:to>
                                    </p:set>
                                    <p:animEffect transition="in" filter="fade">
                                      <p:cBhvr>
                                        <p:cTn id="30" dur="500"/>
                                        <p:tgtEl>
                                          <p:spTgt spid="4608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6086">
                                            <p:txEl>
                                              <p:pRg st="6" end="6"/>
                                            </p:txEl>
                                          </p:spTgt>
                                        </p:tgtEl>
                                        <p:attrNameLst>
                                          <p:attrName>style.visibility</p:attrName>
                                        </p:attrNameLst>
                                      </p:cBhvr>
                                      <p:to>
                                        <p:strVal val="visible"/>
                                      </p:to>
                                    </p:set>
                                    <p:animEffect transition="in" filter="fade">
                                      <p:cBhvr>
                                        <p:cTn id="35" dur="500"/>
                                        <p:tgtEl>
                                          <p:spTgt spid="4608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6086">
                                            <p:txEl>
                                              <p:pRg st="7" end="7"/>
                                            </p:txEl>
                                          </p:spTgt>
                                        </p:tgtEl>
                                        <p:attrNameLst>
                                          <p:attrName>style.visibility</p:attrName>
                                        </p:attrNameLst>
                                      </p:cBhvr>
                                      <p:to>
                                        <p:strVal val="visible"/>
                                      </p:to>
                                    </p:set>
                                    <p:animEffect transition="in" filter="fade">
                                      <p:cBhvr>
                                        <p:cTn id="40" dur="500"/>
                                        <p:tgtEl>
                                          <p:spTgt spid="46086">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6086">
                                            <p:txEl>
                                              <p:pRg st="8" end="8"/>
                                            </p:txEl>
                                          </p:spTgt>
                                        </p:tgtEl>
                                        <p:attrNameLst>
                                          <p:attrName>style.visibility</p:attrName>
                                        </p:attrNameLst>
                                      </p:cBhvr>
                                      <p:to>
                                        <p:strVal val="visible"/>
                                      </p:to>
                                    </p:set>
                                    <p:animEffect transition="in" filter="fade">
                                      <p:cBhvr>
                                        <p:cTn id="45" dur="500"/>
                                        <p:tgtEl>
                                          <p:spTgt spid="4608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endParaRPr lang="en-US" altLang="en-US" dirty="0"/>
          </a:p>
        </p:txBody>
      </p:sp>
      <p:pic>
        <p:nvPicPr>
          <p:cNvPr id="3174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0" y="0"/>
            <a:ext cx="9144000" cy="6861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5D319D23-BD9E-40DE-8823-8A8653D81B65}" type="slidenum">
              <a:rPr lang="en-US" altLang="en-US" sz="1000" smtClean="0">
                <a:solidFill>
                  <a:srgbClr val="000000"/>
                </a:solidFill>
                <a:latin typeface="Arial" charset="0"/>
              </a:rPr>
              <a:pPr eaLnBrk="1" hangingPunct="1">
                <a:buFontTx/>
                <a:buNone/>
              </a:pPr>
              <a:t>11</a:t>
            </a:fld>
            <a:endParaRPr lang="en-US" altLang="en-US" sz="1000" dirty="0">
              <a:solidFill>
                <a:srgbClr val="000000"/>
              </a:solidFill>
              <a:latin typeface="Arial" charset="0"/>
            </a:endParaRPr>
          </a:p>
        </p:txBody>
      </p:sp>
      <p:sp>
        <p:nvSpPr>
          <p:cNvPr id="31750" name="Rectangle 3"/>
          <p:cNvSpPr>
            <a:spLocks noChangeArrowheads="1"/>
          </p:cNvSpPr>
          <p:nvPr/>
        </p:nvSpPr>
        <p:spPr bwMode="auto">
          <a:xfrm>
            <a:off x="4295775" y="533400"/>
            <a:ext cx="4876800" cy="461665"/>
          </a:xfrm>
          <a:prstGeom prst="rect">
            <a:avLst/>
          </a:prstGeom>
          <a:solidFill>
            <a:srgbClr val="00B0F0">
              <a:alpha val="81960"/>
            </a:srgbClr>
          </a:solidFill>
          <a:ln>
            <a:noFill/>
          </a:ln>
          <a:extLst/>
        </p:spPr>
        <p:txBody>
          <a:bodyPr wrap="square">
            <a:spAutoFit/>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solidFill>
                  <a:srgbClr val="FFFFFF"/>
                </a:solidFill>
              </a:rPr>
              <a:t>https://secure.dshs.wa.gov/dcsonline</a:t>
            </a:r>
          </a:p>
        </p:txBody>
      </p:sp>
    </p:spTree>
    <p:custDataLst>
      <p:tags r:id="rId1"/>
    </p:custDataLst>
    <p:extLst>
      <p:ext uri="{BB962C8B-B14F-4D97-AF65-F5344CB8AC3E}">
        <p14:creationId xmlns:p14="http://schemas.microsoft.com/office/powerpoint/2010/main" val="37378920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1750"/>
                                        </p:tgtEl>
                                        <p:attrNameLst>
                                          <p:attrName>style.visibility</p:attrName>
                                        </p:attrNameLst>
                                      </p:cBhvr>
                                      <p:to>
                                        <p:strVal val="visible"/>
                                      </p:to>
                                    </p:set>
                                    <p:animEffect transition="in" filter="fade">
                                      <p:cBhvr>
                                        <p:cTn id="10"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lstStyle/>
          <a:p>
            <a:r>
              <a:rPr lang="en-US" b="1" dirty="0" smtClean="0">
                <a:solidFill>
                  <a:srgbClr val="C00000"/>
                </a:solidFill>
                <a:effectLst>
                  <a:outerShdw blurRad="38100" dist="38100" dir="2700000" algn="tl">
                    <a:srgbClr val="000000">
                      <a:alpha val="43137"/>
                    </a:srgbClr>
                  </a:outerShdw>
                </a:effectLst>
              </a:rPr>
              <a:t>Frequently Asked Questions</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09800"/>
            <a:ext cx="8229600" cy="3916363"/>
          </a:xfrm>
        </p:spPr>
        <p:txBody>
          <a:bodyPr>
            <a:normAutofit/>
          </a:bodyPr>
          <a:lstStyle/>
          <a:p>
            <a:r>
              <a:rPr lang="en-US" b="1" dirty="0"/>
              <a:t>Isn't this information available through quarterly wage reporting</a:t>
            </a:r>
            <a:r>
              <a:rPr lang="en-US" b="1" dirty="0" smtClean="0"/>
              <a:t>?</a:t>
            </a:r>
          </a:p>
          <a:p>
            <a:endParaRPr lang="en-US" b="1" dirty="0"/>
          </a:p>
          <a:p>
            <a:r>
              <a:rPr lang="en-US" dirty="0"/>
              <a:t>Quarterly wage data can be outdated by six months or more. With New Hire Reporting, </a:t>
            </a:r>
            <a:r>
              <a:rPr lang="en-US" dirty="0" smtClean="0"/>
              <a:t>information is available </a:t>
            </a:r>
            <a:r>
              <a:rPr lang="en-US" dirty="0"/>
              <a:t>within 20 </a:t>
            </a:r>
            <a:r>
              <a:rPr lang="en-US" dirty="0" smtClean="0"/>
              <a:t>days</a:t>
            </a:r>
            <a:endParaRPr lang="en-US" dirty="0"/>
          </a:p>
        </p:txBody>
      </p:sp>
      <p:sp>
        <p:nvSpPr>
          <p:cNvPr id="4" name="Date Placeholder 3"/>
          <p:cNvSpPr>
            <a:spLocks noGrp="1"/>
          </p:cNvSpPr>
          <p:nvPr>
            <p:ph type="dt" sz="half" idx="10"/>
          </p:nvPr>
        </p:nvSpPr>
        <p:spPr/>
        <p:txBody>
          <a:bodyPr/>
          <a:lstStyle/>
          <a:p>
            <a:fld id="{66619E10-FA6E-44D3-89EB-573577CC4B06}"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48997F53-4A68-4B0C-9227-F27A814E6424}" type="slidenum">
              <a:rPr lang="en-US" smtClean="0">
                <a:solidFill>
                  <a:srgbClr val="E7DEC9">
                    <a:shade val="50000"/>
                    <a:satMod val="200000"/>
                  </a:srgbClr>
                </a:solidFill>
              </a:rPr>
              <a:pPr/>
              <a:t>12</a:t>
            </a:fld>
            <a:endParaRPr lang="en-US" dirty="0">
              <a:solidFill>
                <a:srgbClr val="E7DEC9">
                  <a:shade val="50000"/>
                  <a:satMod val="200000"/>
                </a:srgbClr>
              </a:solidFill>
            </a:endParaRPr>
          </a:p>
        </p:txBody>
      </p:sp>
    </p:spTree>
    <p:custDataLst>
      <p:tags r:id="rId1"/>
    </p:custDataLst>
    <p:extLst>
      <p:ext uri="{BB962C8B-B14F-4D97-AF65-F5344CB8AC3E}">
        <p14:creationId xmlns:p14="http://schemas.microsoft.com/office/powerpoint/2010/main" val="198158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lstStyle/>
          <a:p>
            <a:r>
              <a:rPr lang="en-US" b="1" dirty="0" smtClean="0">
                <a:solidFill>
                  <a:srgbClr val="C00000"/>
                </a:solidFill>
                <a:effectLst>
                  <a:outerShdw blurRad="38100" dist="38100" dir="2700000" algn="tl">
                    <a:srgbClr val="000000">
                      <a:alpha val="43137"/>
                    </a:srgbClr>
                  </a:outerShdw>
                </a:effectLst>
              </a:rPr>
              <a:t>I am a Multistate Employer</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981200"/>
            <a:ext cx="8610600" cy="4297363"/>
          </a:xfrm>
          <a:ln>
            <a:solidFill>
              <a:schemeClr val="bg1"/>
            </a:solidFill>
          </a:ln>
        </p:spPr>
        <p:txBody>
          <a:bodyPr>
            <a:normAutofit/>
          </a:bodyPr>
          <a:lstStyle/>
          <a:p>
            <a:r>
              <a:rPr lang="en-US" b="1" dirty="0" smtClean="0"/>
              <a:t>Do </a:t>
            </a:r>
            <a:r>
              <a:rPr lang="en-US" b="1" dirty="0"/>
              <a:t>I have to report to each state in which I have employees</a:t>
            </a:r>
            <a:r>
              <a:rPr lang="en-US" b="1" dirty="0" smtClean="0"/>
              <a:t>?</a:t>
            </a:r>
            <a:endParaRPr lang="en-US" b="1" dirty="0"/>
          </a:p>
          <a:p>
            <a:r>
              <a:rPr lang="en-US" dirty="0" smtClean="0"/>
              <a:t>You may </a:t>
            </a:r>
            <a:r>
              <a:rPr lang="en-US" dirty="0"/>
              <a:t>select one state where you have employees working to report all New </a:t>
            </a:r>
            <a:r>
              <a:rPr lang="en-US" dirty="0" smtClean="0"/>
              <a:t>Hires</a:t>
            </a:r>
          </a:p>
          <a:p>
            <a:pPr lvl="1"/>
            <a:r>
              <a:rPr lang="en-US" dirty="0" smtClean="0"/>
              <a:t>Online Multistate Notification Form: </a:t>
            </a:r>
            <a:r>
              <a:rPr lang="en-US" dirty="0" smtClean="0">
                <a:hlinkClick r:id="rId3"/>
              </a:rPr>
              <a:t>https</a:t>
            </a:r>
            <a:r>
              <a:rPr lang="en-US" dirty="0">
                <a:hlinkClick r:id="rId3"/>
              </a:rPr>
              <a:t>://</a:t>
            </a:r>
            <a:r>
              <a:rPr lang="en-US" dirty="0" smtClean="0">
                <a:hlinkClick r:id="rId3"/>
              </a:rPr>
              <a:t>ocsp.acf.hhs.gov/OCSE/</a:t>
            </a:r>
            <a:endParaRPr lang="en-US" dirty="0"/>
          </a:p>
          <a:p>
            <a:pPr lvl="1"/>
            <a:r>
              <a:rPr lang="en-US" dirty="0" smtClean="0">
                <a:solidFill>
                  <a:srgbClr val="400000"/>
                </a:solidFill>
              </a:rPr>
              <a:t>Call 410-277-9470</a:t>
            </a:r>
          </a:p>
          <a:p>
            <a:endParaRPr lang="en-US" dirty="0"/>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66619E10-FA6E-44D3-89EB-573577CC4B06}"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48997F53-4A68-4B0C-9227-F27A814E6424}" type="slidenum">
              <a:rPr lang="en-US" smtClean="0">
                <a:solidFill>
                  <a:srgbClr val="E7DEC9">
                    <a:shade val="50000"/>
                    <a:satMod val="200000"/>
                  </a:srgbClr>
                </a:solidFill>
              </a:rPr>
              <a:pPr/>
              <a:t>13</a:t>
            </a:fld>
            <a:endParaRPr lang="en-US" dirty="0">
              <a:solidFill>
                <a:srgbClr val="E7DEC9">
                  <a:shade val="50000"/>
                  <a:satMod val="200000"/>
                </a:srgbClr>
              </a:solidFill>
            </a:endParaRPr>
          </a:p>
        </p:txBody>
      </p:sp>
    </p:spTree>
    <p:extLst>
      <p:ext uri="{BB962C8B-B14F-4D97-AF65-F5344CB8AC3E}">
        <p14:creationId xmlns:p14="http://schemas.microsoft.com/office/powerpoint/2010/main" val="412061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I’m Not Sure if I Submitted Everyone</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981200"/>
            <a:ext cx="8610600" cy="4648200"/>
          </a:xfrm>
        </p:spPr>
        <p:txBody>
          <a:bodyPr>
            <a:normAutofit/>
          </a:bodyPr>
          <a:lstStyle/>
          <a:p>
            <a:endParaRPr lang="en-US" b="1" dirty="0" smtClean="0"/>
          </a:p>
          <a:p>
            <a:r>
              <a:rPr lang="en-US" b="1" dirty="0" smtClean="0"/>
              <a:t>What should I do?</a:t>
            </a:r>
          </a:p>
          <a:p>
            <a:endParaRPr lang="en-US" b="1" dirty="0" smtClean="0"/>
          </a:p>
          <a:p>
            <a:endParaRPr lang="en-US" b="1" dirty="0"/>
          </a:p>
          <a:p>
            <a:r>
              <a:rPr lang="en-US" dirty="0" smtClean="0"/>
              <a:t>Submit all of the employees you hired or rehired since your last quarterly reporting</a:t>
            </a:r>
            <a:endParaRPr lang="en-US" sz="1700" b="1" dirty="0"/>
          </a:p>
          <a:p>
            <a:endParaRPr lang="en-US" dirty="0"/>
          </a:p>
        </p:txBody>
      </p:sp>
      <p:sp>
        <p:nvSpPr>
          <p:cNvPr id="4" name="Date Placeholder 3"/>
          <p:cNvSpPr>
            <a:spLocks noGrp="1"/>
          </p:cNvSpPr>
          <p:nvPr>
            <p:ph type="dt" sz="half" idx="10"/>
          </p:nvPr>
        </p:nvSpPr>
        <p:spPr/>
        <p:txBody>
          <a:bodyPr/>
          <a:lstStyle/>
          <a:p>
            <a:fld id="{199F8100-2042-418D-B359-8A6F93FF25D4}"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48997F53-4A68-4B0C-9227-F27A814E6424}" type="slidenum">
              <a:rPr lang="en-US" smtClean="0">
                <a:solidFill>
                  <a:srgbClr val="E7DEC9">
                    <a:shade val="50000"/>
                    <a:satMod val="200000"/>
                  </a:srgbClr>
                </a:solidFill>
              </a:rPr>
              <a:pPr/>
              <a:t>14</a:t>
            </a:fld>
            <a:endParaRPr lang="en-US" dirty="0">
              <a:solidFill>
                <a:srgbClr val="E7DEC9">
                  <a:shade val="50000"/>
                  <a:satMod val="200000"/>
                </a:srgbClr>
              </a:solidFill>
            </a:endParaRPr>
          </a:p>
        </p:txBody>
      </p:sp>
      <p:pic>
        <p:nvPicPr>
          <p:cNvPr id="1027" name="Picture 3" descr="C:\Users\jacobdr\AppData\Local\Microsoft\Windows\Temporary Internet Files\Content.IE5\2KV3HFAZ\pondering-woma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799" y="2460559"/>
            <a:ext cx="2139723" cy="1425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cobdr\AppData\Local\Microsoft\Windows\Temporary Internet Files\Content.IE5\L028JOML\urlfilter_blocked_im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380" y="3425190"/>
            <a:ext cx="15240" cy="76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acobdr\AppData\Local\Microsoft\Windows\Temporary Internet Files\Content.IE5\L028JOML\urlfilter_blocked_im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380" y="3425190"/>
            <a:ext cx="15240" cy="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68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b="1" dirty="0" smtClean="0">
                <a:solidFill>
                  <a:srgbClr val="C00000"/>
                </a:solidFill>
                <a:effectLst>
                  <a:outerShdw blurRad="38100" dist="38100" dir="2700000" algn="tl">
                    <a:srgbClr val="000000">
                      <a:alpha val="43137"/>
                    </a:srgbClr>
                  </a:outerShdw>
                </a:effectLst>
              </a:rPr>
              <a:t>Oops, I Made a Mistake!</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981200"/>
            <a:ext cx="8610600" cy="4648200"/>
          </a:xfrm>
        </p:spPr>
        <p:txBody>
          <a:bodyPr>
            <a:normAutofit/>
          </a:bodyPr>
          <a:lstStyle/>
          <a:p>
            <a:endParaRPr lang="en-US" b="1" dirty="0" smtClean="0"/>
          </a:p>
          <a:p>
            <a:r>
              <a:rPr lang="en-US" b="1" dirty="0" smtClean="0"/>
              <a:t>How should I fix it?</a:t>
            </a:r>
          </a:p>
          <a:p>
            <a:endParaRPr lang="en-US" b="1" dirty="0"/>
          </a:p>
          <a:p>
            <a:r>
              <a:rPr lang="en-US" dirty="0" smtClean="0"/>
              <a:t>If it is the same day and through DCS Online, you can edit your report</a:t>
            </a:r>
          </a:p>
          <a:p>
            <a:r>
              <a:rPr lang="en-US" dirty="0" smtClean="0"/>
              <a:t>In all other situations, just resubmit</a:t>
            </a:r>
            <a:endParaRPr lang="en-US" sz="1700" b="1" dirty="0"/>
          </a:p>
          <a:p>
            <a:endParaRPr lang="en-US" dirty="0"/>
          </a:p>
        </p:txBody>
      </p:sp>
      <p:sp>
        <p:nvSpPr>
          <p:cNvPr id="4" name="Date Placeholder 3"/>
          <p:cNvSpPr>
            <a:spLocks noGrp="1"/>
          </p:cNvSpPr>
          <p:nvPr>
            <p:ph type="dt" sz="half" idx="10"/>
          </p:nvPr>
        </p:nvSpPr>
        <p:spPr/>
        <p:txBody>
          <a:bodyPr/>
          <a:lstStyle/>
          <a:p>
            <a:fld id="{199F8100-2042-418D-B359-8A6F93FF25D4}"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48997F53-4A68-4B0C-9227-F27A814E6424}" type="slidenum">
              <a:rPr lang="en-US" smtClean="0">
                <a:solidFill>
                  <a:srgbClr val="E7DEC9">
                    <a:shade val="50000"/>
                    <a:satMod val="200000"/>
                  </a:srgbClr>
                </a:solidFill>
              </a:rPr>
              <a:pPr/>
              <a:t>15</a:t>
            </a:fld>
            <a:endParaRPr lang="en-US" dirty="0">
              <a:solidFill>
                <a:srgbClr val="E7DEC9">
                  <a:shade val="50000"/>
                  <a:satMod val="200000"/>
                </a:srgbClr>
              </a:solidFill>
            </a:endParaRPr>
          </a:p>
        </p:txBody>
      </p:sp>
      <p:pic>
        <p:nvPicPr>
          <p:cNvPr id="2052" name="Picture 4" descr="C:\Users\jacobdr\AppData\Local\Microsoft\Windows\Temporary Internet Files\Content.IE5\L028JOML\shrugging-shoulder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943100"/>
            <a:ext cx="245745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990600"/>
            <a:ext cx="8229600" cy="1143000"/>
          </a:xfrm>
        </p:spPr>
        <p:txBody>
          <a:bodyPr rtlCol="0">
            <a:normAutofit/>
          </a:bodyPr>
          <a:lstStyle/>
          <a:p>
            <a:pPr eaLnBrk="1" fontAlgn="auto" hangingPunct="1">
              <a:spcAft>
                <a:spcPts val="0"/>
              </a:spcAft>
              <a:defRPr/>
            </a:pPr>
            <a:r>
              <a:rPr lang="en-US" b="1" dirty="0">
                <a:solidFill>
                  <a:srgbClr val="C00000"/>
                </a:solidFill>
                <a:effectLst>
                  <a:outerShdw blurRad="38100" dist="38100" dir="2700000" algn="tl">
                    <a:srgbClr val="000000">
                      <a:alpha val="43137"/>
                    </a:srgbClr>
                  </a:outerShdw>
                </a:effectLst>
                <a:latin typeface="+mn-lt"/>
              </a:rPr>
              <a:t>New Hire Reporting</a:t>
            </a:r>
          </a:p>
        </p:txBody>
      </p:sp>
      <p:sp>
        <p:nvSpPr>
          <p:cNvPr id="49155" name="Rectangle 3"/>
          <p:cNvSpPr>
            <a:spLocks noGrp="1" noChangeArrowheads="1"/>
          </p:cNvSpPr>
          <p:nvPr>
            <p:ph idx="1"/>
          </p:nvPr>
        </p:nvSpPr>
        <p:spPr>
          <a:xfrm>
            <a:off x="990600" y="2286000"/>
            <a:ext cx="7162800" cy="3657600"/>
          </a:xfrm>
        </p:spPr>
        <p:txBody>
          <a:bodyPr>
            <a:normAutofit lnSpcReduction="10000"/>
          </a:bodyPr>
          <a:lstStyle/>
          <a:p>
            <a:pPr marL="0" indent="0" algn="ctr">
              <a:buNone/>
            </a:pPr>
            <a:r>
              <a:rPr lang="en-US" alt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Questions</a:t>
            </a:r>
            <a:r>
              <a:rPr lang="en-US" alt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a:t>
            </a:r>
          </a:p>
          <a:p>
            <a:pPr marL="0" indent="0" algn="ctr">
              <a:buNone/>
            </a:pP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a:p>
            <a:r>
              <a:rPr lang="en-US" sz="3600" dirty="0" smtClean="0">
                <a:solidFill>
                  <a:srgbClr val="0066FF"/>
                </a:solidFill>
                <a:hlinkClick r:id="rId4"/>
              </a:rPr>
              <a:t>www.newhire.wa.gov</a:t>
            </a:r>
          </a:p>
          <a:p>
            <a:r>
              <a:rPr lang="en-US" sz="3600" dirty="0" smtClean="0">
                <a:solidFill>
                  <a:srgbClr val="0066FF"/>
                </a:solidFill>
                <a:hlinkClick r:id="rId4"/>
              </a:rPr>
              <a:t>dcshire@dshs.wa.gov</a:t>
            </a:r>
            <a:endParaRPr lang="en-US" sz="3600" dirty="0">
              <a:solidFill>
                <a:srgbClr val="400000"/>
              </a:solidFill>
            </a:endParaRPr>
          </a:p>
          <a:p>
            <a:r>
              <a:rPr lang="en-US" altLang="en-US" sz="3600" dirty="0" smtClean="0"/>
              <a:t>1-800-562-0479</a:t>
            </a:r>
            <a:endParaRPr lang="en-US" altLang="en-US" sz="3600" dirty="0"/>
          </a:p>
        </p:txBody>
      </p:sp>
      <p:sp>
        <p:nvSpPr>
          <p:cNvPr id="2" name="Date Placeholder 1"/>
          <p:cNvSpPr>
            <a:spLocks noGrp="1"/>
          </p:cNvSpPr>
          <p:nvPr>
            <p:ph type="dt" sz="half" idx="10"/>
          </p:nvPr>
        </p:nvSpPr>
        <p:spPr/>
        <p:txBody>
          <a:bodyPr/>
          <a:lstStyle/>
          <a:p>
            <a:fld id="{30157521-2550-4160-A08E-76FC2D320904}"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4915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F84D9CBC-8765-4A4B-96E5-783396AB34E6}" type="slidenum">
              <a:rPr lang="en-US" altLang="en-US" sz="1000" smtClean="0">
                <a:solidFill>
                  <a:srgbClr val="000000"/>
                </a:solidFill>
                <a:latin typeface="Arial" charset="0"/>
              </a:rPr>
              <a:pPr eaLnBrk="1" hangingPunct="1">
                <a:buFontTx/>
                <a:buNone/>
              </a:pPr>
              <a:t>16</a:t>
            </a:fld>
            <a:endParaRPr lang="en-US" altLang="en-US" sz="1000" dirty="0">
              <a:solidFill>
                <a:srgbClr val="000000"/>
              </a:solidFill>
              <a:latin typeface="Arial"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429000"/>
            <a:ext cx="19050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428910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500"/>
                                        <p:tgtEl>
                                          <p:spTgt spid="307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155">
                                            <p:txEl>
                                              <p:pRg st="0" end="0"/>
                                            </p:txEl>
                                          </p:spTgt>
                                        </p:tgtEl>
                                        <p:attrNameLst>
                                          <p:attrName>style.visibility</p:attrName>
                                        </p:attrNameLst>
                                      </p:cBhvr>
                                      <p:to>
                                        <p:strVal val="visible"/>
                                      </p:to>
                                    </p:set>
                                    <p:animEffect transition="in" filter="fade">
                                      <p:cBhvr>
                                        <p:cTn id="11" dur="500"/>
                                        <p:tgtEl>
                                          <p:spTgt spid="4915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animEffect transition="in" filter="fade">
                                      <p:cBhvr>
                                        <p:cTn id="15" dur="500"/>
                                        <p:tgtEl>
                                          <p:spTgt spid="4915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fade">
                                      <p:cBhvr>
                                        <p:cTn id="22" dur="500"/>
                                        <p:tgtEl>
                                          <p:spTgt spid="49155">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9155">
                                            <p:txEl>
                                              <p:pRg st="4" end="4"/>
                                            </p:txEl>
                                          </p:spTgt>
                                        </p:tgtEl>
                                        <p:attrNameLst>
                                          <p:attrName>style.visibility</p:attrName>
                                        </p:attrNameLst>
                                      </p:cBhvr>
                                      <p:to>
                                        <p:strVal val="visible"/>
                                      </p:to>
                                    </p:set>
                                    <p:animEffect transition="in" filter="fade">
                                      <p:cBhvr>
                                        <p:cTn id="26"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9525" y="533400"/>
            <a:ext cx="5248275" cy="6096000"/>
          </a:xfrm>
        </p:spPr>
        <p:txBody>
          <a:bodyPr/>
          <a:lstStyle/>
          <a:p>
            <a:pPr algn="ctr" eaLnBrk="1" hangingPunct="1">
              <a:buFontTx/>
              <a:buNone/>
            </a:pPr>
            <a:r>
              <a:rPr lang="en-US" altLang="en-US" sz="4400" dirty="0">
                <a:solidFill>
                  <a:schemeClr val="bg1"/>
                </a:solidFill>
              </a:rPr>
              <a:t>Income Withholding</a:t>
            </a:r>
          </a:p>
          <a:p>
            <a:pPr algn="ctr" eaLnBrk="1" hangingPunct="1">
              <a:buFontTx/>
              <a:buNone/>
            </a:pPr>
            <a:endParaRPr lang="en-US" altLang="en-US" sz="2000" dirty="0">
              <a:solidFill>
                <a:schemeClr val="bg1"/>
              </a:solidFill>
            </a:endParaRPr>
          </a:p>
          <a:p>
            <a:pPr algn="ctr" eaLnBrk="1" hangingPunct="1">
              <a:buFontTx/>
              <a:buNone/>
            </a:pPr>
            <a:endParaRPr lang="en-US" altLang="en-US" sz="2000" dirty="0">
              <a:solidFill>
                <a:schemeClr val="bg1"/>
              </a:solidFill>
            </a:endParaRPr>
          </a:p>
          <a:p>
            <a:pPr eaLnBrk="1" hangingPunct="1"/>
            <a:r>
              <a:rPr lang="en-US" altLang="en-US" dirty="0">
                <a:solidFill>
                  <a:schemeClr val="bg1"/>
                </a:solidFill>
              </a:rPr>
              <a:t>In this section you will learn:</a:t>
            </a:r>
          </a:p>
          <a:p>
            <a:pPr lvl="1" eaLnBrk="1" hangingPunct="1"/>
            <a:r>
              <a:rPr lang="en-US" altLang="en-US" dirty="0">
                <a:solidFill>
                  <a:schemeClr val="bg1"/>
                </a:solidFill>
              </a:rPr>
              <a:t>Child Support laws and requirements</a:t>
            </a:r>
          </a:p>
          <a:p>
            <a:pPr lvl="1" eaLnBrk="1" hangingPunct="1"/>
            <a:r>
              <a:rPr lang="en-US" altLang="en-US" dirty="0">
                <a:solidFill>
                  <a:schemeClr val="bg1"/>
                </a:solidFill>
              </a:rPr>
              <a:t>How to process and answer  Income Withholding Orders</a:t>
            </a:r>
          </a:p>
          <a:p>
            <a:pPr lvl="1" eaLnBrk="1" hangingPunct="1"/>
            <a:r>
              <a:rPr lang="en-US" altLang="en-US" dirty="0">
                <a:solidFill>
                  <a:schemeClr val="bg1"/>
                </a:solidFill>
              </a:rPr>
              <a:t>Where and when to send withheld funds</a:t>
            </a:r>
          </a:p>
          <a:p>
            <a:pPr algn="ctr" eaLnBrk="1" hangingPunct="1">
              <a:buFontTx/>
              <a:buNone/>
            </a:pPr>
            <a:endParaRPr lang="en-US" altLang="en-US" sz="4400" dirty="0">
              <a:solidFill>
                <a:schemeClr val="bg1"/>
              </a:solidFill>
            </a:endParaRPr>
          </a:p>
        </p:txBody>
      </p:sp>
      <p:sp>
        <p:nvSpPr>
          <p:cNvPr id="2" name="Date Placeholder 1"/>
          <p:cNvSpPr>
            <a:spLocks noGrp="1"/>
          </p:cNvSpPr>
          <p:nvPr>
            <p:ph type="dt" sz="half" idx="10"/>
          </p:nvPr>
        </p:nvSpPr>
        <p:spPr/>
        <p:txBody>
          <a:bodyPr/>
          <a:lstStyle/>
          <a:p>
            <a:fld id="{4DCBF5CD-675F-4C8C-815C-921A675EF4FE}"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5222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r>
              <a:rPr lang="en-US" altLang="en-US" sz="1200" dirty="0">
                <a:solidFill>
                  <a:srgbClr val="898989"/>
                </a:solidFill>
                <a:latin typeface="Arial" charset="0"/>
              </a:rPr>
              <a:t>Copyright 2015, Division of Child Support</a:t>
            </a:r>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DD52AC6E-79DB-4F58-B30E-F46B9E53F6B3}" type="slidenum">
              <a:rPr lang="en-US" altLang="en-US" sz="1000" smtClean="0">
                <a:solidFill>
                  <a:srgbClr val="000000"/>
                </a:solidFill>
                <a:latin typeface="Arial" charset="0"/>
              </a:rPr>
              <a:pPr eaLnBrk="1" hangingPunct="1">
                <a:buFontTx/>
                <a:buNone/>
              </a:pPr>
              <a:t>17</a:t>
            </a:fld>
            <a:endParaRPr lang="en-US" altLang="en-US" sz="1000" dirty="0">
              <a:solidFill>
                <a:srgbClr val="000000"/>
              </a:solidFill>
              <a:latin typeface="Arial" charset="0"/>
            </a:endParaRPr>
          </a:p>
        </p:txBody>
      </p:sp>
      <p:pic>
        <p:nvPicPr>
          <p:cNvPr id="5222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 y="0"/>
            <a:ext cx="5410200" cy="6858000"/>
          </a:xfrm>
          <a:prstGeom prst="rect">
            <a:avLst/>
          </a:prstGeom>
          <a:solidFill>
            <a:srgbClr val="36C201">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52231" name="Rectangle 3"/>
          <p:cNvSpPr txBox="1">
            <a:spLocks noChangeArrowheads="1"/>
          </p:cNvSpPr>
          <p:nvPr/>
        </p:nvSpPr>
        <p:spPr bwMode="auto">
          <a:xfrm>
            <a:off x="9525" y="533400"/>
            <a:ext cx="52482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pPr>
            <a:r>
              <a:rPr lang="en-US" altLang="en-US" sz="4000" dirty="0">
                <a:solidFill>
                  <a:schemeClr val="bg1"/>
                </a:solidFill>
              </a:rPr>
              <a:t>Income </a:t>
            </a:r>
            <a:r>
              <a:rPr lang="en-US" altLang="en-US" sz="4000" dirty="0" smtClean="0">
                <a:solidFill>
                  <a:schemeClr val="bg1"/>
                </a:solidFill>
              </a:rPr>
              <a:t>Withholding and Medical Support</a:t>
            </a:r>
            <a:endParaRPr lang="en-US" altLang="en-US" sz="4000" dirty="0">
              <a:solidFill>
                <a:schemeClr val="bg1"/>
              </a:solidFill>
            </a:endParaRPr>
          </a:p>
          <a:p>
            <a:pPr algn="ctr" eaLnBrk="1" hangingPunct="1">
              <a:buFontTx/>
              <a:buNone/>
            </a:pPr>
            <a:endParaRPr lang="en-US" altLang="en-US" sz="2000" dirty="0">
              <a:solidFill>
                <a:schemeClr val="bg1"/>
              </a:solidFill>
            </a:endParaRPr>
          </a:p>
          <a:p>
            <a:pPr algn="ctr" eaLnBrk="1" hangingPunct="1">
              <a:buFontTx/>
              <a:buNone/>
            </a:pPr>
            <a:endParaRPr lang="en-US" altLang="en-US" sz="2000" dirty="0">
              <a:solidFill>
                <a:schemeClr val="bg1"/>
              </a:solidFill>
            </a:endParaRPr>
          </a:p>
          <a:p>
            <a:pPr eaLnBrk="1" hangingPunct="1"/>
            <a:r>
              <a:rPr lang="en-US" altLang="en-US" dirty="0">
                <a:solidFill>
                  <a:schemeClr val="bg1"/>
                </a:solidFill>
              </a:rPr>
              <a:t>In this section you will learn:</a:t>
            </a:r>
          </a:p>
          <a:p>
            <a:pPr lvl="1" eaLnBrk="1" hangingPunct="1"/>
            <a:r>
              <a:rPr lang="en-US" altLang="en-US" dirty="0">
                <a:solidFill>
                  <a:schemeClr val="bg1"/>
                </a:solidFill>
              </a:rPr>
              <a:t>Child Support laws and requirements</a:t>
            </a:r>
          </a:p>
          <a:p>
            <a:pPr lvl="1" eaLnBrk="1" hangingPunct="1"/>
            <a:r>
              <a:rPr lang="en-US" altLang="en-US" dirty="0">
                <a:solidFill>
                  <a:schemeClr val="bg1"/>
                </a:solidFill>
              </a:rPr>
              <a:t>How to process and answer  Income Withholding </a:t>
            </a:r>
            <a:r>
              <a:rPr lang="en-US" altLang="en-US" dirty="0" smtClean="0">
                <a:solidFill>
                  <a:schemeClr val="bg1"/>
                </a:solidFill>
              </a:rPr>
              <a:t>Orders (IWOs)</a:t>
            </a:r>
            <a:endParaRPr lang="en-US" altLang="en-US" dirty="0">
              <a:solidFill>
                <a:schemeClr val="bg1"/>
              </a:solidFill>
            </a:endParaRPr>
          </a:p>
          <a:p>
            <a:pPr lvl="1" eaLnBrk="1" hangingPunct="1"/>
            <a:r>
              <a:rPr lang="en-US" altLang="en-US" dirty="0">
                <a:solidFill>
                  <a:schemeClr val="bg1"/>
                </a:solidFill>
              </a:rPr>
              <a:t>Where and when to send withheld </a:t>
            </a:r>
            <a:r>
              <a:rPr lang="en-US" altLang="en-US" dirty="0" smtClean="0">
                <a:solidFill>
                  <a:schemeClr val="bg1"/>
                </a:solidFill>
              </a:rPr>
              <a:t>funds</a:t>
            </a:r>
          </a:p>
          <a:p>
            <a:pPr lvl="1" eaLnBrk="1" hangingPunct="1"/>
            <a:r>
              <a:rPr lang="en-US" altLang="en-US" dirty="0" smtClean="0">
                <a:solidFill>
                  <a:schemeClr val="bg1"/>
                </a:solidFill>
              </a:rPr>
              <a:t>The basics of the National Medical Support Notice</a:t>
            </a:r>
            <a:endParaRPr lang="en-US" altLang="en-US" dirty="0">
              <a:solidFill>
                <a:schemeClr val="bg1"/>
              </a:solidFill>
            </a:endParaRPr>
          </a:p>
          <a:p>
            <a:pPr algn="ctr" eaLnBrk="1" hangingPunct="1">
              <a:buFontTx/>
              <a:buNone/>
            </a:pPr>
            <a:endParaRPr lang="en-US" altLang="en-US" sz="4400" dirty="0">
              <a:solidFill>
                <a:schemeClr val="bg1"/>
              </a:solidFill>
            </a:endParaRPr>
          </a:p>
        </p:txBody>
      </p:sp>
    </p:spTree>
    <p:custDataLst>
      <p:tags r:id="rId1"/>
    </p:custDataLst>
    <p:extLst>
      <p:ext uri="{BB962C8B-B14F-4D97-AF65-F5344CB8AC3E}">
        <p14:creationId xmlns:p14="http://schemas.microsoft.com/office/powerpoint/2010/main" val="25354773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fade">
                                      <p:cBhvr>
                                        <p:cTn id="7" dur="500"/>
                                        <p:tgtEl>
                                          <p:spTgt spid="52229"/>
                                        </p:tgtEl>
                                      </p:cBhvr>
                                    </p:animEffect>
                                  </p:childTnLst>
                                </p:cTn>
                              </p:par>
                              <p:par>
                                <p:cTn id="8" presetID="10" presetClass="entr" presetSubtype="0" fill="hold" nodeType="withEffect">
                                  <p:stCondLst>
                                    <p:cond delay="0"/>
                                  </p:stCondLst>
                                  <p:childTnLst>
                                    <p:set>
                                      <p:cBhvr>
                                        <p:cTn id="9" dur="1" fill="hold">
                                          <p:stCondLst>
                                            <p:cond delay="0"/>
                                          </p:stCondLst>
                                        </p:cTn>
                                        <p:tgtEl>
                                          <p:spTgt spid="52231">
                                            <p:txEl>
                                              <p:pRg st="0" end="0"/>
                                            </p:txEl>
                                          </p:spTgt>
                                        </p:tgtEl>
                                        <p:attrNameLst>
                                          <p:attrName>style.visibility</p:attrName>
                                        </p:attrNameLst>
                                      </p:cBhvr>
                                      <p:to>
                                        <p:strVal val="visible"/>
                                      </p:to>
                                    </p:set>
                                    <p:animEffect transition="in" filter="fade">
                                      <p:cBhvr>
                                        <p:cTn id="10" dur="500"/>
                                        <p:tgtEl>
                                          <p:spTgt spid="5223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2231">
                                            <p:txEl>
                                              <p:pRg st="3" end="3"/>
                                            </p:txEl>
                                          </p:spTgt>
                                        </p:tgtEl>
                                        <p:attrNameLst>
                                          <p:attrName>style.visibility</p:attrName>
                                        </p:attrNameLst>
                                      </p:cBhvr>
                                      <p:to>
                                        <p:strVal val="visible"/>
                                      </p:to>
                                    </p:set>
                                    <p:animEffect transition="in" filter="fade">
                                      <p:cBhvr>
                                        <p:cTn id="15" dur="500"/>
                                        <p:tgtEl>
                                          <p:spTgt spid="52231">
                                            <p:txEl>
                                              <p:pRg st="3" end="3"/>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2231">
                                            <p:txEl>
                                              <p:pRg st="4" end="4"/>
                                            </p:txEl>
                                          </p:spTgt>
                                        </p:tgtEl>
                                        <p:attrNameLst>
                                          <p:attrName>style.visibility</p:attrName>
                                        </p:attrNameLst>
                                      </p:cBhvr>
                                      <p:to>
                                        <p:strVal val="visible"/>
                                      </p:to>
                                    </p:set>
                                    <p:animEffect transition="in" filter="fade">
                                      <p:cBhvr>
                                        <p:cTn id="19" dur="500"/>
                                        <p:tgtEl>
                                          <p:spTgt spid="52231">
                                            <p:txEl>
                                              <p:pRg st="4" end="4"/>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2231">
                                            <p:txEl>
                                              <p:pRg st="5" end="5"/>
                                            </p:txEl>
                                          </p:spTgt>
                                        </p:tgtEl>
                                        <p:attrNameLst>
                                          <p:attrName>style.visibility</p:attrName>
                                        </p:attrNameLst>
                                      </p:cBhvr>
                                      <p:to>
                                        <p:strVal val="visible"/>
                                      </p:to>
                                    </p:set>
                                    <p:animEffect transition="in" filter="fade">
                                      <p:cBhvr>
                                        <p:cTn id="23" dur="500"/>
                                        <p:tgtEl>
                                          <p:spTgt spid="52231">
                                            <p:txEl>
                                              <p:pRg st="5" end="5"/>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52231">
                                            <p:txEl>
                                              <p:pRg st="6" end="6"/>
                                            </p:txEl>
                                          </p:spTgt>
                                        </p:tgtEl>
                                        <p:attrNameLst>
                                          <p:attrName>style.visibility</p:attrName>
                                        </p:attrNameLst>
                                      </p:cBhvr>
                                      <p:to>
                                        <p:strVal val="visible"/>
                                      </p:to>
                                    </p:set>
                                    <p:animEffect transition="in" filter="fade">
                                      <p:cBhvr>
                                        <p:cTn id="27" dur="500"/>
                                        <p:tgtEl>
                                          <p:spTgt spid="52231">
                                            <p:txEl>
                                              <p:pRg st="6" end="6"/>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52231">
                                            <p:txEl>
                                              <p:pRg st="7" end="7"/>
                                            </p:txEl>
                                          </p:spTgt>
                                        </p:tgtEl>
                                        <p:attrNameLst>
                                          <p:attrName>style.visibility</p:attrName>
                                        </p:attrNameLst>
                                      </p:cBhvr>
                                      <p:to>
                                        <p:strVal val="visible"/>
                                      </p:to>
                                    </p:set>
                                    <p:animEffect transition="in" filter="fade">
                                      <p:cBhvr>
                                        <p:cTn id="31" dur="500"/>
                                        <p:tgtEl>
                                          <p:spTgt spid="522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txBox="1">
            <a:spLocks/>
          </p:cNvSpPr>
          <p:nvPr/>
        </p:nvSpPr>
        <p:spPr bwMode="auto">
          <a:xfrm>
            <a:off x="381000" y="4038600"/>
            <a:ext cx="8477250" cy="2133600"/>
          </a:xfrm>
          <a:prstGeom prst="rect">
            <a:avLst/>
          </a:prstGeom>
          <a:solidFill>
            <a:srgbClr val="F0B02A">
              <a:alpha val="8901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dirty="0">
                <a:solidFill>
                  <a:srgbClr val="000000"/>
                </a:solidFill>
                <a:latin typeface="Century Gothic" pitchFamily="34" charset="0"/>
              </a:rPr>
              <a:t>Most child support is collected through income withholding when the non-custodial parent is working.</a:t>
            </a:r>
            <a:endParaRPr lang="en-US" altLang="en-US" dirty="0">
              <a:solidFill>
                <a:srgbClr val="FFFFFF"/>
              </a:solidFill>
              <a:latin typeface="Century Gothic" pitchFamily="34" charset="0"/>
            </a:endParaRPr>
          </a:p>
        </p:txBody>
      </p:sp>
      <p:sp>
        <p:nvSpPr>
          <p:cNvPr id="2" name="Date Placeholder 1"/>
          <p:cNvSpPr>
            <a:spLocks noGrp="1"/>
          </p:cNvSpPr>
          <p:nvPr>
            <p:ph type="dt" sz="half" idx="10"/>
          </p:nvPr>
        </p:nvSpPr>
        <p:spPr/>
        <p:txBody>
          <a:bodyPr/>
          <a:lstStyle/>
          <a:p>
            <a:fld id="{953D26BD-FBEC-4AE7-A222-71C7763BEB90}"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2150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E3782821-E824-4167-A3FE-4CFD8355B6E5}" type="slidenum">
              <a:rPr lang="en-US" altLang="en-US" sz="1200" smtClean="0">
                <a:solidFill>
                  <a:srgbClr val="898989"/>
                </a:solidFill>
                <a:latin typeface="Arial" charset="0"/>
              </a:rPr>
              <a:pPr eaLnBrk="1" hangingPunct="1">
                <a:buFontTx/>
                <a:buNone/>
              </a:pPr>
              <a:t>18</a:t>
            </a:fld>
            <a:endParaRPr lang="en-US" altLang="en-US" sz="1200" dirty="0">
              <a:solidFill>
                <a:srgbClr val="898989"/>
              </a:solidFill>
              <a:latin typeface="Arial" charset="0"/>
            </a:endParaRPr>
          </a:p>
        </p:txBody>
      </p:sp>
    </p:spTree>
    <p:custDataLst>
      <p:tags r:id="rId1"/>
    </p:custDataLst>
    <p:extLst>
      <p:ext uri="{BB962C8B-B14F-4D97-AF65-F5344CB8AC3E}">
        <p14:creationId xmlns:p14="http://schemas.microsoft.com/office/powerpoint/2010/main" val="252372243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06462"/>
          </a:xfrm>
        </p:spPr>
        <p:txBody>
          <a:bodyPr/>
          <a:lstStyle/>
          <a:p>
            <a:r>
              <a:rPr lang="en-US" b="1" dirty="0" smtClean="0">
                <a:solidFill>
                  <a:srgbClr val="C00000"/>
                </a:solidFill>
                <a:effectLst>
                  <a:outerShdw blurRad="38100" dist="38100" dir="2700000" algn="tl">
                    <a:srgbClr val="000000">
                      <a:alpha val="43137"/>
                    </a:srgbClr>
                  </a:outerShdw>
                </a:effectLst>
              </a:rPr>
              <a:t>Withholding Basics</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229600" cy="4603750"/>
          </a:xfrm>
        </p:spPr>
        <p:txBody>
          <a:bodyPr>
            <a:normAutofit/>
          </a:bodyPr>
          <a:lstStyle/>
          <a:p>
            <a:r>
              <a:rPr lang="en-US" dirty="0" smtClean="0"/>
              <a:t>Effective the day the withhold is received </a:t>
            </a:r>
          </a:p>
          <a:p>
            <a:r>
              <a:rPr lang="en-US" dirty="0" smtClean="0"/>
              <a:t>Withhold from the next paycheck</a:t>
            </a:r>
          </a:p>
          <a:p>
            <a:r>
              <a:rPr lang="en-US" dirty="0"/>
              <a:t>Withhold on employer pay schedule</a:t>
            </a:r>
          </a:p>
          <a:p>
            <a:pPr lvl="1"/>
            <a:r>
              <a:rPr lang="en-US" dirty="0"/>
              <a:t>Broken down on the </a:t>
            </a:r>
            <a:r>
              <a:rPr lang="en-US" dirty="0" smtClean="0"/>
              <a:t>notice</a:t>
            </a:r>
          </a:p>
          <a:p>
            <a:r>
              <a:rPr lang="en-US" dirty="0" smtClean="0"/>
              <a:t>Withhold from net earnings</a:t>
            </a:r>
          </a:p>
          <a:p>
            <a:pPr lvl="1"/>
            <a:r>
              <a:rPr lang="en-US" dirty="0" smtClean="0"/>
              <a:t>Mandatory Deductions Only</a:t>
            </a:r>
          </a:p>
          <a:p>
            <a:r>
              <a:rPr lang="en-US" dirty="0" smtClean="0"/>
              <a:t>Withhold amount up to </a:t>
            </a:r>
            <a:r>
              <a:rPr lang="en-US" b="1" dirty="0" smtClean="0">
                <a:solidFill>
                  <a:srgbClr val="C00000"/>
                </a:solidFill>
              </a:rPr>
              <a:t>50% </a:t>
            </a:r>
            <a:r>
              <a:rPr lang="en-US" dirty="0" smtClean="0"/>
              <a:t>of net</a:t>
            </a:r>
          </a:p>
          <a:p>
            <a:r>
              <a:rPr lang="en-US" dirty="0" smtClean="0"/>
              <a:t>Remit within </a:t>
            </a:r>
            <a:r>
              <a:rPr lang="en-US" b="1" dirty="0" smtClean="0">
                <a:solidFill>
                  <a:srgbClr val="C00000"/>
                </a:solidFill>
              </a:rPr>
              <a:t>7 </a:t>
            </a:r>
            <a:r>
              <a:rPr lang="en-US" dirty="0" smtClean="0"/>
              <a:t>days</a:t>
            </a:r>
            <a:endParaRPr lang="en-US" dirty="0"/>
          </a:p>
        </p:txBody>
      </p:sp>
      <p:sp>
        <p:nvSpPr>
          <p:cNvPr id="4" name="Date Placeholder 3"/>
          <p:cNvSpPr>
            <a:spLocks noGrp="1"/>
          </p:cNvSpPr>
          <p:nvPr>
            <p:ph type="dt" sz="half" idx="10"/>
          </p:nvPr>
        </p:nvSpPr>
        <p:spPr/>
        <p:txBody>
          <a:bodyPr/>
          <a:lstStyle/>
          <a:p>
            <a:fld id="{2FC9E16B-DF01-46CF-9349-5FF0635C90B6}" type="datetime1">
              <a:rPr lang="en-US" smtClean="0">
                <a:solidFill>
                  <a:prstClr val="black">
                    <a:tint val="75000"/>
                  </a:prstClr>
                </a:solidFill>
              </a:rPr>
              <a:pPr/>
              <a:t>8/25/2020</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0222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p:txBody>
          <a:bodyPr/>
          <a:lstStyle/>
          <a:p>
            <a:endParaRPr lang="en-US" dirty="0"/>
          </a:p>
        </p:txBody>
      </p:sp>
      <p:sp>
        <p:nvSpPr>
          <p:cNvPr id="2" name="Date Placeholder 1"/>
          <p:cNvSpPr>
            <a:spLocks noGrp="1"/>
          </p:cNvSpPr>
          <p:nvPr>
            <p:ph type="dt" sz="half" idx="10"/>
          </p:nvPr>
        </p:nvSpPr>
        <p:spPr/>
        <p:txBody>
          <a:bodyPr/>
          <a:lstStyle/>
          <a:p>
            <a:fld id="{6C6B56F1-E7A5-4066-B2FB-6A5EF68BC30F}" type="datetime1">
              <a:rPr lang="en-US" smtClean="0">
                <a:solidFill>
                  <a:prstClr val="black">
                    <a:tint val="75000"/>
                  </a:prstClr>
                </a:solidFill>
              </a:rPr>
              <a:pPr/>
              <a:t>8/25/2020</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C183989-D380-BB4B-8033-B2C050FE378C}" type="slidenum">
              <a:rPr lang="en-US" smtClean="0">
                <a:solidFill>
                  <a:prstClr val="black">
                    <a:tint val="75000"/>
                  </a:prstClr>
                </a:solidFill>
              </a:rPr>
              <a:pPr/>
              <a:t>2</a:t>
            </a:fld>
            <a:endParaRPr lang="en-US" dirty="0">
              <a:solidFill>
                <a:prstClr val="black">
                  <a:tint val="75000"/>
                </a:prstClr>
              </a:solidFill>
            </a:endParaRPr>
          </a:p>
        </p:txBody>
      </p:sp>
      <p:pic>
        <p:nvPicPr>
          <p:cNvPr id="1026" name="Picture 2" descr="C:\Users\jacobdr\AppData\Local\Microsoft\Windows\Temporary Internet Files\Content.Outlook\CRPE0GAK\New Employer Guide Co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276225"/>
            <a:ext cx="4170830" cy="60485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cobdr\AppData\Local\Microsoft\Windows\Temporary Internet Files\Content.Outlook\CRPE0GAK\New Workbook 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2280" y="276225"/>
            <a:ext cx="4673903" cy="604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49206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effectLst>
                  <a:outerShdw blurRad="38100" dist="38100" dir="2700000" algn="tl">
                    <a:srgbClr val="000000">
                      <a:alpha val="43137"/>
                    </a:srgbClr>
                  </a:outerShdw>
                </a:effectLst>
              </a:rPr>
              <a:t>Day Labor Withholding Changes</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b="1" dirty="0" smtClean="0"/>
              <a:t>Past:  </a:t>
            </a:r>
            <a:r>
              <a:rPr lang="en-US" dirty="0" smtClean="0"/>
              <a:t>Withhold 50% daily until the monthly amount is withheld</a:t>
            </a:r>
          </a:p>
          <a:p>
            <a:pPr marL="0" indent="0">
              <a:buNone/>
            </a:pPr>
            <a:endParaRPr lang="en-US" dirty="0"/>
          </a:p>
          <a:p>
            <a:pPr marL="0" indent="0">
              <a:buNone/>
            </a:pPr>
            <a:r>
              <a:rPr lang="en-US" b="1" dirty="0" smtClean="0"/>
              <a:t>Effective October 15, 2018:</a:t>
            </a:r>
          </a:p>
          <a:p>
            <a:pPr marL="0" indent="0">
              <a:buNone/>
            </a:pPr>
            <a:r>
              <a:rPr lang="en-US" dirty="0" smtClean="0"/>
              <a:t>Withhold 50% of their pay each day until the weekly prorated amount is withheld each work week</a:t>
            </a:r>
          </a:p>
          <a:p>
            <a:pPr marL="0" indent="0">
              <a:buNone/>
            </a:pPr>
            <a:endParaRPr lang="en-US" dirty="0"/>
          </a:p>
        </p:txBody>
      </p:sp>
      <p:sp>
        <p:nvSpPr>
          <p:cNvPr id="4" name="Date Placeholder 3"/>
          <p:cNvSpPr>
            <a:spLocks noGrp="1"/>
          </p:cNvSpPr>
          <p:nvPr>
            <p:ph type="dt" sz="half" idx="10"/>
          </p:nvPr>
        </p:nvSpPr>
        <p:spPr/>
        <p:txBody>
          <a:bodyPr/>
          <a:lstStyle/>
          <a:p>
            <a:fld id="{2FC9E16B-DF01-46CF-9349-5FF0635C90B6}" type="datetime1">
              <a:rPr lang="en-US" smtClean="0">
                <a:solidFill>
                  <a:prstClr val="black">
                    <a:tint val="75000"/>
                  </a:prstClr>
                </a:solidFill>
              </a:rPr>
              <a:pPr/>
              <a:t>8/25/2020</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137717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35062"/>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What About Bonuses and </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Other Lump Sums?</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b="1" dirty="0" smtClean="0"/>
              <a:t>Are addressed in the Order to Withhold</a:t>
            </a:r>
          </a:p>
          <a:p>
            <a:r>
              <a:rPr lang="en-US" dirty="0" smtClean="0"/>
              <a:t>May not be required</a:t>
            </a:r>
            <a:endParaRPr lang="en-US" dirty="0"/>
          </a:p>
          <a:p>
            <a:pPr marL="0" indent="0">
              <a:buNone/>
            </a:pPr>
            <a:r>
              <a:rPr lang="en-US" b="1" dirty="0" smtClean="0"/>
              <a:t>Options to Report These Payments</a:t>
            </a:r>
            <a:endParaRPr lang="en-US" b="1" dirty="0"/>
          </a:p>
          <a:p>
            <a:r>
              <a:rPr lang="en-US" dirty="0"/>
              <a:t>https://www.acf.hhs.gov/css/employers/child-support-portal</a:t>
            </a:r>
          </a:p>
          <a:p>
            <a:r>
              <a:rPr lang="en-US" dirty="0"/>
              <a:t>Email:  </a:t>
            </a:r>
            <a:r>
              <a:rPr lang="en-US" dirty="0">
                <a:hlinkClick r:id="rId3"/>
              </a:rPr>
              <a:t>LSC@dshs.wa.gov</a:t>
            </a:r>
            <a:endParaRPr lang="en-US" dirty="0"/>
          </a:p>
          <a:p>
            <a:r>
              <a:rPr lang="en-US" dirty="0"/>
              <a:t>Call:  360-664-5246</a:t>
            </a:r>
          </a:p>
          <a:p>
            <a:pPr marL="0" indent="0">
              <a:buNone/>
            </a:pPr>
            <a:endParaRPr lang="en-US" dirty="0" smtClean="0"/>
          </a:p>
        </p:txBody>
      </p:sp>
      <p:sp>
        <p:nvSpPr>
          <p:cNvPr id="4" name="Date Placeholder 3"/>
          <p:cNvSpPr>
            <a:spLocks noGrp="1"/>
          </p:cNvSpPr>
          <p:nvPr>
            <p:ph type="dt" sz="half" idx="10"/>
          </p:nvPr>
        </p:nvSpPr>
        <p:spPr/>
        <p:txBody>
          <a:bodyPr/>
          <a:lstStyle/>
          <a:p>
            <a:fld id="{2FC9E16B-DF01-46CF-9349-5FF0635C90B6}" type="datetime1">
              <a:rPr lang="en-US" smtClean="0">
                <a:solidFill>
                  <a:prstClr val="black">
                    <a:tint val="75000"/>
                  </a:prstClr>
                </a:solidFill>
              </a:rPr>
              <a:pPr/>
              <a:t>8/25/2020</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21</a:t>
            </a:fld>
            <a:endParaRPr lang="en-US" dirty="0">
              <a:solidFill>
                <a:prstClr val="black">
                  <a:tint val="75000"/>
                </a:prstClr>
              </a:solidFill>
            </a:endParaRPr>
          </a:p>
        </p:txBody>
      </p:sp>
      <p:pic>
        <p:nvPicPr>
          <p:cNvPr id="1026" name="Picture 2" descr="C:\Users\jacobdr\AppData\Local\Microsoft\Windows\Temporary Internet Files\Content.IE5\WT6ROORY\2192189572_cabb1f6c9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6975" y="45720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06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a:bodyPr>
          <a:lstStyle/>
          <a:p>
            <a:r>
              <a:rPr lang="en-US" b="1" dirty="0" smtClean="0">
                <a:solidFill>
                  <a:srgbClr val="C00000"/>
                </a:solidFill>
                <a:effectLst>
                  <a:outerShdw blurRad="38100" dist="38100" dir="2700000" algn="tl">
                    <a:srgbClr val="000000">
                      <a:alpha val="43137"/>
                    </a:srgbClr>
                  </a:outerShdw>
                </a:effectLst>
              </a:rPr>
              <a:t>Information to Report</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23875" y="1676400"/>
            <a:ext cx="8229600" cy="5029200"/>
          </a:xfrm>
        </p:spPr>
        <p:txBody>
          <a:bodyPr>
            <a:normAutofit/>
          </a:bodyPr>
          <a:lstStyle/>
          <a:p>
            <a:r>
              <a:rPr lang="en-US" dirty="0" smtClean="0"/>
              <a:t>Employer name</a:t>
            </a:r>
          </a:p>
          <a:p>
            <a:r>
              <a:rPr lang="en-US" dirty="0" smtClean="0"/>
              <a:t>Employer contact information</a:t>
            </a:r>
          </a:p>
          <a:p>
            <a:r>
              <a:rPr lang="en-US" dirty="0" smtClean="0"/>
              <a:t>Employee </a:t>
            </a:r>
            <a:r>
              <a:rPr lang="en-US" dirty="0"/>
              <a:t>n</a:t>
            </a:r>
            <a:r>
              <a:rPr lang="en-US" dirty="0" smtClean="0"/>
              <a:t>ames </a:t>
            </a:r>
            <a:endParaRPr lang="en-US" dirty="0"/>
          </a:p>
          <a:p>
            <a:r>
              <a:rPr lang="en-US" dirty="0" smtClean="0"/>
              <a:t>SSN or case numbers</a:t>
            </a:r>
            <a:endParaRPr lang="en-US" dirty="0"/>
          </a:p>
          <a:p>
            <a:r>
              <a:rPr lang="en-US" dirty="0" smtClean="0"/>
              <a:t>If known </a:t>
            </a:r>
            <a:endParaRPr lang="en-US" dirty="0"/>
          </a:p>
          <a:p>
            <a:pPr lvl="1"/>
            <a:r>
              <a:rPr lang="en-US" dirty="0" smtClean="0"/>
              <a:t>Bonus Amounts</a:t>
            </a:r>
          </a:p>
          <a:p>
            <a:pPr lvl="1"/>
            <a:r>
              <a:rPr lang="en-US" dirty="0" smtClean="0"/>
              <a:t>Payout Dates</a:t>
            </a:r>
            <a:endParaRPr lang="en-US" b="1" dirty="0"/>
          </a:p>
          <a:p>
            <a:pPr marL="0" indent="0">
              <a:buNone/>
            </a:pPr>
            <a:endParaRPr lang="en-US" dirty="0"/>
          </a:p>
        </p:txBody>
      </p:sp>
      <p:sp>
        <p:nvSpPr>
          <p:cNvPr id="4" name="Date Placeholder 3"/>
          <p:cNvSpPr>
            <a:spLocks noGrp="1"/>
          </p:cNvSpPr>
          <p:nvPr>
            <p:ph type="dt" sz="half" idx="10"/>
          </p:nvPr>
        </p:nvSpPr>
        <p:spPr/>
        <p:txBody>
          <a:bodyPr/>
          <a:lstStyle/>
          <a:p>
            <a:fld id="{2FC9E16B-DF01-46CF-9349-5FF0635C90B6}" type="datetime1">
              <a:rPr lang="en-US" smtClean="0">
                <a:solidFill>
                  <a:prstClr val="black">
                    <a:tint val="75000"/>
                  </a:prstClr>
                </a:solidFill>
              </a:rPr>
              <a:pPr/>
              <a:t>8/25/2020</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22</a:t>
            </a:fld>
            <a:endParaRPr lang="en-US" dirty="0">
              <a:solidFill>
                <a:prstClr val="black">
                  <a:tint val="75000"/>
                </a:prstClr>
              </a:solidFill>
            </a:endParaRPr>
          </a:p>
        </p:txBody>
      </p:sp>
      <p:pic>
        <p:nvPicPr>
          <p:cNvPr id="2050" name="Picture 2" descr="C:\Users\jacobdr\AppData\Local\Microsoft\Windows\Temporary Internet Files\Content.IE5\2KV3HFAZ\Green_checkl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581399"/>
            <a:ext cx="251460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18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68362"/>
          </a:xfrm>
        </p:spPr>
        <p:txBody>
          <a:bodyPr>
            <a:normAutofit/>
          </a:bodyPr>
          <a:lstStyle/>
          <a:p>
            <a:r>
              <a:rPr lang="en-US" b="1" dirty="0" smtClean="0">
                <a:solidFill>
                  <a:srgbClr val="C00000"/>
                </a:solidFill>
                <a:effectLst>
                  <a:outerShdw blurRad="38100" dist="38100" dir="2700000" algn="tl">
                    <a:srgbClr val="000000">
                      <a:alpha val="43137"/>
                    </a:srgbClr>
                  </a:outerShdw>
                </a:effectLst>
              </a:rPr>
              <a:t>What Has Changed?</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495800"/>
          </a:xfrm>
        </p:spPr>
        <p:txBody>
          <a:bodyPr>
            <a:normAutofit lnSpcReduction="10000"/>
          </a:bodyPr>
          <a:lstStyle/>
          <a:p>
            <a:pPr marL="0" indent="0">
              <a:buNone/>
            </a:pPr>
            <a:r>
              <a:rPr lang="en-US" b="1" dirty="0" smtClean="0"/>
              <a:t>Effective December 2017</a:t>
            </a:r>
          </a:p>
          <a:p>
            <a:r>
              <a:rPr lang="en-US" dirty="0" smtClean="0"/>
              <a:t>One Income Withholding Order (IWO)per </a:t>
            </a:r>
            <a:r>
              <a:rPr lang="en-US" u="sng" dirty="0" smtClean="0"/>
              <a:t>case</a:t>
            </a:r>
            <a:endParaRPr lang="en-US" dirty="0" smtClean="0"/>
          </a:p>
          <a:p>
            <a:r>
              <a:rPr lang="en-US" dirty="0" smtClean="0"/>
              <a:t>Federal mandate</a:t>
            </a:r>
          </a:p>
          <a:p>
            <a:endParaRPr lang="en-US" b="1" dirty="0" smtClean="0"/>
          </a:p>
          <a:p>
            <a:pPr marL="0" indent="0">
              <a:buNone/>
            </a:pPr>
            <a:r>
              <a:rPr lang="en-US" b="1" dirty="0" smtClean="0"/>
              <a:t>Implementation by Employer</a:t>
            </a:r>
          </a:p>
          <a:p>
            <a:r>
              <a:rPr lang="en-US" dirty="0" smtClean="0"/>
              <a:t>Can send in one response</a:t>
            </a:r>
            <a:endParaRPr lang="en-US" dirty="0"/>
          </a:p>
          <a:p>
            <a:r>
              <a:rPr lang="en-US" dirty="0" smtClean="0"/>
              <a:t>Add up all of the withholding amounts</a:t>
            </a:r>
          </a:p>
          <a:p>
            <a:r>
              <a:rPr lang="en-US" dirty="0" smtClean="0"/>
              <a:t>Send in one payment</a:t>
            </a:r>
          </a:p>
          <a:p>
            <a:endParaRPr lang="en-US" dirty="0" smtClean="0"/>
          </a:p>
          <a:p>
            <a:pPr marL="0" indent="0">
              <a:buNone/>
            </a:pPr>
            <a:endParaRPr lang="en-US" dirty="0" smtClean="0"/>
          </a:p>
        </p:txBody>
      </p:sp>
      <p:sp>
        <p:nvSpPr>
          <p:cNvPr id="4" name="Date Placeholder 3"/>
          <p:cNvSpPr>
            <a:spLocks noGrp="1"/>
          </p:cNvSpPr>
          <p:nvPr>
            <p:ph type="dt" sz="half" idx="10"/>
          </p:nvPr>
        </p:nvSpPr>
        <p:spPr/>
        <p:txBody>
          <a:bodyPr/>
          <a:lstStyle/>
          <a:p>
            <a:fld id="{2FC9E16B-DF01-46CF-9349-5FF0635C90B6}" type="datetime1">
              <a:rPr lang="en-US" smtClean="0">
                <a:solidFill>
                  <a:prstClr val="black">
                    <a:tint val="75000"/>
                  </a:prstClr>
                </a:solidFill>
              </a:rPr>
              <a:pPr/>
              <a:t>8/25/2020</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227247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3251" name="Oval 9"/>
          <p:cNvSpPr>
            <a:spLocks noChangeArrowheads="1"/>
          </p:cNvSpPr>
          <p:nvPr/>
        </p:nvSpPr>
        <p:spPr bwMode="auto">
          <a:xfrm>
            <a:off x="4953000" y="1447800"/>
            <a:ext cx="3221038" cy="2362200"/>
          </a:xfrm>
          <a:prstGeom prst="ellipse">
            <a:avLst/>
          </a:prstGeom>
          <a:noFill/>
          <a:ln w="9525">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dirty="0">
              <a:solidFill>
                <a:srgbClr val="000000"/>
              </a:solidFill>
              <a:latin typeface="Arial" charset="0"/>
            </a:endParaRPr>
          </a:p>
        </p:txBody>
      </p:sp>
      <p:sp>
        <p:nvSpPr>
          <p:cNvPr id="53252" name="Oval 12"/>
          <p:cNvSpPr>
            <a:spLocks noChangeArrowheads="1"/>
          </p:cNvSpPr>
          <p:nvPr/>
        </p:nvSpPr>
        <p:spPr bwMode="auto">
          <a:xfrm>
            <a:off x="3162300" y="5429250"/>
            <a:ext cx="990600" cy="457200"/>
          </a:xfrm>
          <a:prstGeom prst="ellipse">
            <a:avLst/>
          </a:prstGeom>
          <a:noFill/>
          <a:ln w="9525">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dirty="0">
              <a:solidFill>
                <a:srgbClr val="000000"/>
              </a:solidFill>
              <a:latin typeface="Arial" charset="0"/>
            </a:endParaRPr>
          </a:p>
        </p:txBody>
      </p:sp>
      <p:sp>
        <p:nvSpPr>
          <p:cNvPr id="53253" name="Oval 12"/>
          <p:cNvSpPr>
            <a:spLocks noChangeArrowheads="1"/>
          </p:cNvSpPr>
          <p:nvPr/>
        </p:nvSpPr>
        <p:spPr bwMode="auto">
          <a:xfrm>
            <a:off x="2667000" y="5797550"/>
            <a:ext cx="990600" cy="457200"/>
          </a:xfrm>
          <a:prstGeom prst="ellipse">
            <a:avLst/>
          </a:prstGeom>
          <a:noFill/>
          <a:ln w="9525">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dirty="0">
              <a:solidFill>
                <a:srgbClr val="000000"/>
              </a:solidFill>
              <a:latin typeface="Arial" charset="0"/>
            </a:endParaRPr>
          </a:p>
        </p:txBody>
      </p:sp>
      <p:sp>
        <p:nvSpPr>
          <p:cNvPr id="2" name="Date Placeholder 1"/>
          <p:cNvSpPr>
            <a:spLocks noGrp="1"/>
          </p:cNvSpPr>
          <p:nvPr>
            <p:ph type="dt" sz="half" idx="10"/>
          </p:nvPr>
        </p:nvSpPr>
        <p:spPr/>
        <p:txBody>
          <a:bodyPr/>
          <a:lstStyle/>
          <a:p>
            <a:fld id="{11F3EFC9-372C-4D43-AFCA-1B7CA78B60A5}"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5325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A221677C-440F-4F0B-98F6-0E49421470A1}" type="slidenum">
              <a:rPr lang="en-US" altLang="en-US" sz="1200" smtClean="0">
                <a:solidFill>
                  <a:srgbClr val="898989"/>
                </a:solidFill>
                <a:latin typeface="Arial" charset="0"/>
              </a:rPr>
              <a:pPr eaLnBrk="1" hangingPunct="1">
                <a:buFontTx/>
                <a:buNone/>
              </a:pPr>
              <a:t>24</a:t>
            </a:fld>
            <a:endParaRPr lang="en-US" altLang="en-US" sz="1200" dirty="0">
              <a:solidFill>
                <a:srgbClr val="898989"/>
              </a:solidFill>
              <a:latin typeface="Arial" charset="0"/>
            </a:endParaRPr>
          </a:p>
        </p:txBody>
      </p:sp>
      <p:sp>
        <p:nvSpPr>
          <p:cNvPr id="3" name="TextBox 2"/>
          <p:cNvSpPr txBox="1"/>
          <p:nvPr/>
        </p:nvSpPr>
        <p:spPr>
          <a:xfrm rot="20523497">
            <a:off x="2590799" y="-167540"/>
            <a:ext cx="3962400" cy="3785652"/>
          </a:xfrm>
          <a:prstGeom prst="rect">
            <a:avLst/>
          </a:prstGeom>
          <a:noFill/>
        </p:spPr>
        <p:txBody>
          <a:bodyPr wrap="square" rtlCol="0">
            <a:spAutoFit/>
          </a:bodyPr>
          <a:lstStyle/>
          <a:p>
            <a:r>
              <a:rPr lang="en-US" sz="8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OLD Cover Letter</a:t>
            </a:r>
            <a:endParaRPr lang="en-US"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27175901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a:bodyPr>
          <a:lstStyle/>
          <a:p>
            <a:pPr marL="0" indent="0" algn="ctr">
              <a:buNone/>
            </a:pPr>
            <a:endParaRPr lang="en-US" dirty="0" smtClean="0"/>
          </a:p>
        </p:txBody>
      </p:sp>
      <p:sp>
        <p:nvSpPr>
          <p:cNvPr id="4" name="Date Placeholder 3"/>
          <p:cNvSpPr>
            <a:spLocks noGrp="1"/>
          </p:cNvSpPr>
          <p:nvPr>
            <p:ph type="dt" sz="half" idx="10"/>
          </p:nvPr>
        </p:nvSpPr>
        <p:spPr/>
        <p:txBody>
          <a:bodyPr/>
          <a:lstStyle/>
          <a:p>
            <a:fld id="{2FC9E16B-DF01-46CF-9349-5FF0635C90B6}" type="datetime1">
              <a:rPr lang="en-US" smtClean="0">
                <a:solidFill>
                  <a:prstClr val="black">
                    <a:tint val="75000"/>
                  </a:prstClr>
                </a:solidFill>
              </a:rPr>
              <a:pPr/>
              <a:t>8/25/2020</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25</a:t>
            </a:fld>
            <a:endParaRPr lang="en-US" dirty="0">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65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20312485">
            <a:off x="1676400" y="1371600"/>
            <a:ext cx="3962400" cy="1754326"/>
          </a:xfrm>
          <a:prstGeom prst="rect">
            <a:avLst/>
          </a:prstGeom>
          <a:noFill/>
        </p:spPr>
        <p:txBody>
          <a:bodyPr wrap="square" rtlCol="0">
            <a:spAutoFit/>
          </a:bodyPr>
          <a:lstStyle/>
          <a:p>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NEW Cover Letter for one IWO </a:t>
            </a:r>
          </a:p>
          <a:p>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per case</a:t>
            </a:r>
            <a:endPar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Rectangle 6"/>
          <p:cNvSpPr/>
          <p:nvPr/>
        </p:nvSpPr>
        <p:spPr>
          <a:xfrm>
            <a:off x="4479631" y="2967335"/>
            <a:ext cx="184731" cy="923330"/>
          </a:xfrm>
          <a:prstGeom prst="rect">
            <a:avLst/>
          </a:prstGeom>
          <a:noFill/>
        </p:spPr>
        <p:txBody>
          <a:bodyPr wrap="none" lIns="91440" tIns="45720" rIns="91440" bIns="45720">
            <a:spAutoFit/>
          </a:bodyPr>
          <a:lstStyle/>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56201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fld id="{5B452F5D-0F88-4E5E-BC9E-EA2D7F7C03C5}" type="datetime1">
              <a:rPr lang="en-US" smtClean="0"/>
              <a:t>8/25/2020</a:t>
            </a:fld>
            <a:endParaRPr lang="en-US" dirty="0"/>
          </a:p>
        </p:txBody>
      </p:sp>
      <p:sp>
        <p:nvSpPr>
          <p:cNvPr id="542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3B822339-C99D-4036-B0D0-0D79429358B6}" type="slidenum">
              <a:rPr lang="en-US" altLang="en-US" sz="1200" smtClean="0">
                <a:solidFill>
                  <a:srgbClr val="898989"/>
                </a:solidFill>
                <a:latin typeface="Arial" charset="0"/>
              </a:rPr>
              <a:pPr eaLnBrk="1" hangingPunct="1">
                <a:buFontTx/>
                <a:buNone/>
              </a:pPr>
              <a:t>26</a:t>
            </a:fld>
            <a:endParaRPr lang="en-US" altLang="en-US" sz="1200" dirty="0">
              <a:solidFill>
                <a:srgbClr val="898989"/>
              </a:solidFill>
              <a:latin typeface="Arial" charset="0"/>
            </a:endParaRPr>
          </a:p>
        </p:txBody>
      </p:sp>
    </p:spTree>
    <p:extLst>
      <p:ext uri="{BB962C8B-B14F-4D97-AF65-F5344CB8AC3E}">
        <p14:creationId xmlns:p14="http://schemas.microsoft.com/office/powerpoint/2010/main" val="217650728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FC9E16B-DF01-46CF-9349-5FF0635C90B6}" type="datetime1">
              <a:rPr lang="en-US" smtClean="0">
                <a:solidFill>
                  <a:prstClr val="black">
                    <a:tint val="75000"/>
                  </a:prstClr>
                </a:solidFill>
              </a:rPr>
              <a:pPr/>
              <a:t>8/25/2020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Copyright 2016, DSHS Division of Child Support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27</a:t>
            </a:fld>
            <a:endParaRPr lang="en-US" dirty="0">
              <a:solidFill>
                <a:prstClr val="black">
                  <a:tint val="75000"/>
                </a:prstClr>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8635"/>
            <a:ext cx="9067800" cy="4705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rot="371590">
            <a:off x="3133449" y="564038"/>
            <a:ext cx="3657600" cy="369332"/>
          </a:xfrm>
          <a:prstGeom prst="rect">
            <a:avLst/>
          </a:prstGeom>
          <a:noFill/>
        </p:spPr>
        <p:txBody>
          <a:bodyPr wrap="square" rtlCol="0">
            <a:spAutoFit/>
          </a:bodyPr>
          <a:lstStyle/>
          <a:p>
            <a:r>
              <a:rPr lang="en-US"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Added </a:t>
            </a:r>
            <a:r>
              <a:rPr lang="en-US" sz="1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FAQs</a:t>
            </a:r>
            <a:r>
              <a:rPr lang="en-US"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for one IWO</a:t>
            </a:r>
            <a:endParaRPr lang="en-US"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13372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A9C84-D0AD-49A5-9135-385E85B855D1}"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5529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r>
              <a:rPr lang="en-US" altLang="en-US" sz="1400" dirty="0">
                <a:solidFill>
                  <a:srgbClr val="000000"/>
                </a:solidFill>
                <a:latin typeface="Arial" charset="0"/>
              </a:rPr>
              <a:t>Copyright 2015, Division of Child Support</a:t>
            </a:r>
          </a:p>
        </p:txBody>
      </p:sp>
      <p:sp>
        <p:nvSpPr>
          <p:cNvPr id="5529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FCF253B5-980A-4185-BE4D-FF7395DE0533}" type="slidenum">
              <a:rPr lang="en-US" altLang="en-US" sz="1400" smtClean="0">
                <a:solidFill>
                  <a:srgbClr val="000000"/>
                </a:solidFill>
                <a:latin typeface="Arial" charset="0"/>
              </a:rPr>
              <a:pPr eaLnBrk="1" hangingPunct="1">
                <a:buFontTx/>
                <a:buNone/>
              </a:pPr>
              <a:t>28</a:t>
            </a:fld>
            <a:endParaRPr lang="en-US" altLang="en-US" sz="1400" dirty="0">
              <a:solidFill>
                <a:srgbClr val="000000"/>
              </a:solidFill>
              <a:latin typeface="Arial" charset="0"/>
            </a:endParaRPr>
          </a:p>
        </p:txBody>
      </p:sp>
      <p:sp>
        <p:nvSpPr>
          <p:cNvPr id="55300" name="TextBox 7"/>
          <p:cNvSpPr txBox="1">
            <a:spLocks noChangeArrowheads="1"/>
          </p:cNvSpPr>
          <p:nvPr/>
        </p:nvSpPr>
        <p:spPr bwMode="auto">
          <a:xfrm>
            <a:off x="0" y="636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0000"/>
                </a:solidFill>
                <a:latin typeface="Arial" charset="0"/>
              </a:rPr>
              <a:t>12</a:t>
            </a:r>
          </a:p>
        </p:txBody>
      </p:sp>
      <p:pic>
        <p:nvPicPr>
          <p:cNvPr id="553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09087279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A51085DC-37E0-49F3-9775-99BA9BE8A330}"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5632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D7C09781-902D-4AA1-AB33-DA55A7059533}" type="slidenum">
              <a:rPr lang="en-US" altLang="en-US" sz="1200" smtClean="0">
                <a:solidFill>
                  <a:srgbClr val="898989"/>
                </a:solidFill>
                <a:latin typeface="Arial" charset="0"/>
              </a:rPr>
              <a:pPr eaLnBrk="1" hangingPunct="1">
                <a:buFontTx/>
                <a:buNone/>
              </a:pPr>
              <a:t>29</a:t>
            </a:fld>
            <a:endParaRPr lang="en-US" altLang="en-US" sz="1200" dirty="0">
              <a:solidFill>
                <a:srgbClr val="898989"/>
              </a:solidFill>
              <a:latin typeface="Arial" charset="0"/>
            </a:endParaRPr>
          </a:p>
        </p:txBody>
      </p:sp>
    </p:spTree>
    <p:extLst>
      <p:ext uri="{BB962C8B-B14F-4D97-AF65-F5344CB8AC3E}">
        <p14:creationId xmlns:p14="http://schemas.microsoft.com/office/powerpoint/2010/main" val="274750263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838200"/>
            <a:ext cx="8220075" cy="838200"/>
          </a:xfrm>
        </p:spPr>
        <p:txBody>
          <a:bodyPr/>
          <a:lstStyle/>
          <a:p>
            <a:pPr>
              <a:defRPr/>
            </a:pPr>
            <a:r>
              <a:rPr lang="en-US" b="1" dirty="0" smtClean="0">
                <a:solidFill>
                  <a:srgbClr val="C00000"/>
                </a:solidFill>
                <a:effectLst>
                  <a:outerShdw blurRad="38100" dist="38100" dir="2700000" algn="tl">
                    <a:srgbClr val="000000">
                      <a:alpha val="43137"/>
                    </a:srgbClr>
                  </a:outerShdw>
                </a:effectLst>
              </a:rPr>
              <a:t>Agenda</a:t>
            </a:r>
            <a:endParaRPr lang="en-US" dirty="0">
              <a:solidFill>
                <a:srgbClr val="C00000"/>
              </a:solidFill>
              <a:effectLst>
                <a:outerShdw blurRad="38100" dist="38100" dir="2700000" algn="tl">
                  <a:srgbClr val="000000">
                    <a:alpha val="43137"/>
                  </a:srgbClr>
                </a:outerShdw>
              </a:effectLst>
            </a:endParaRPr>
          </a:p>
        </p:txBody>
      </p:sp>
      <p:sp>
        <p:nvSpPr>
          <p:cNvPr id="6147" name="Rectangle 3"/>
          <p:cNvSpPr>
            <a:spLocks noGrp="1" noChangeArrowheads="1"/>
          </p:cNvSpPr>
          <p:nvPr>
            <p:ph idx="1"/>
          </p:nvPr>
        </p:nvSpPr>
        <p:spPr>
          <a:xfrm>
            <a:off x="381000" y="1828800"/>
            <a:ext cx="8229600" cy="4148931"/>
          </a:xfrm>
        </p:spPr>
        <p:txBody>
          <a:bodyPr>
            <a:normAutofit/>
          </a:bodyPr>
          <a:lstStyle/>
          <a:p>
            <a:pPr>
              <a:lnSpc>
                <a:spcPct val="90000"/>
              </a:lnSpc>
              <a:defRPr/>
            </a:pPr>
            <a:r>
              <a:rPr lang="en-US" sz="3600" dirty="0" smtClean="0"/>
              <a:t>Basic Understanding of Employer Responsibilities &amp; Options </a:t>
            </a:r>
          </a:p>
          <a:p>
            <a:pPr>
              <a:lnSpc>
                <a:spcPct val="90000"/>
              </a:lnSpc>
              <a:defRPr/>
            </a:pPr>
            <a:r>
              <a:rPr lang="en-US" sz="3600" dirty="0" smtClean="0"/>
              <a:t>Recent changes in legislation and policy</a:t>
            </a:r>
          </a:p>
          <a:p>
            <a:pPr>
              <a:lnSpc>
                <a:spcPct val="90000"/>
              </a:lnSpc>
              <a:defRPr/>
            </a:pPr>
            <a:r>
              <a:rPr lang="en-US" sz="3600" dirty="0" smtClean="0"/>
              <a:t>EFT payment options</a:t>
            </a:r>
          </a:p>
          <a:p>
            <a:pPr>
              <a:lnSpc>
                <a:spcPct val="90000"/>
              </a:lnSpc>
              <a:defRPr/>
            </a:pPr>
            <a:r>
              <a:rPr lang="en-US" sz="3600" dirty="0" smtClean="0"/>
              <a:t>Resources</a:t>
            </a:r>
          </a:p>
          <a:p>
            <a:pPr>
              <a:lnSpc>
                <a:spcPct val="90000"/>
              </a:lnSpc>
              <a:defRPr/>
            </a:pPr>
            <a:r>
              <a:rPr lang="en-US" sz="3600" dirty="0" err="1" smtClean="0"/>
              <a:t>COVID</a:t>
            </a:r>
            <a:r>
              <a:rPr lang="en-US" sz="3600" dirty="0" smtClean="0"/>
              <a:t> Specific Scenarios</a:t>
            </a:r>
          </a:p>
          <a:p>
            <a:pPr>
              <a:lnSpc>
                <a:spcPct val="90000"/>
              </a:lnSpc>
              <a:defRPr/>
            </a:pPr>
            <a:r>
              <a:rPr lang="en-US" sz="3600" dirty="0" smtClean="0"/>
              <a:t>Q&amp;A</a:t>
            </a:r>
            <a:endParaRPr lang="en-US" sz="3600" dirty="0"/>
          </a:p>
        </p:txBody>
      </p:sp>
      <p:sp>
        <p:nvSpPr>
          <p:cNvPr id="2" name="Date Placeholder 1"/>
          <p:cNvSpPr>
            <a:spLocks noGrp="1"/>
          </p:cNvSpPr>
          <p:nvPr>
            <p:ph type="dt" sz="half" idx="10"/>
          </p:nvPr>
        </p:nvSpPr>
        <p:spPr/>
        <p:txBody>
          <a:bodyPr/>
          <a:lstStyle/>
          <a:p>
            <a:fld id="{44AA763C-B371-4397-9188-69A96DFB02DD}"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Calibri" pitchFamily="34" charset="0"/>
              </a:defRPr>
            </a:lvl1pPr>
            <a:lvl2pPr marL="742950" indent="-285750" eaLnBrk="0" hangingPunct="0">
              <a:buChar char="–"/>
              <a:defRPr sz="2800">
                <a:solidFill>
                  <a:schemeClr val="tx1"/>
                </a:solidFill>
                <a:latin typeface="Calibri" pitchFamily="34" charset="0"/>
              </a:defRPr>
            </a:lvl2pPr>
            <a:lvl3pPr marL="1143000" indent="-228600" eaLnBrk="0" hangingPunct="0">
              <a:buChar char="•"/>
              <a:defRPr sz="2400">
                <a:solidFill>
                  <a:schemeClr val="tx1"/>
                </a:solidFill>
                <a:latin typeface="Calibri" pitchFamily="34" charset="0"/>
              </a:defRPr>
            </a:lvl3pPr>
            <a:lvl4pPr marL="1600200" indent="-228600" eaLnBrk="0" hangingPunct="0">
              <a:buChar char="–"/>
              <a:defRPr sz="2000">
                <a:solidFill>
                  <a:schemeClr val="tx1"/>
                </a:solidFill>
                <a:latin typeface="Calibri" pitchFamily="34" charset="0"/>
              </a:defRPr>
            </a:lvl4pPr>
            <a:lvl5pPr marL="2057400" indent="-228600" eaLnBrk="0" hangingPunct="0">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buFontTx/>
              <a:buNone/>
            </a:pPr>
            <a:fld id="{B54C92C2-E096-416A-A1F9-601F73F88FD9}" type="slidenum">
              <a:rPr lang="en-US" altLang="en-US" sz="1000" smtClean="0">
                <a:latin typeface="Arial" charset="0"/>
              </a:rPr>
              <a:pPr eaLnBrk="1" hangingPunct="1">
                <a:buFontTx/>
                <a:buNone/>
              </a:pPr>
              <a:t>3</a:t>
            </a:fld>
            <a:endParaRPr lang="en-US" altLang="en-US" sz="1000" dirty="0">
              <a:latin typeface="Arial" charset="0"/>
            </a:endParaRPr>
          </a:p>
        </p:txBody>
      </p:sp>
      <p:pic>
        <p:nvPicPr>
          <p:cNvPr id="3" name="Picture 2" descr="C:\Users\jacobdr\AppData\Local\Microsoft\Windows\Temporary Internet Files\Content.IE5\GQVX1VYI\Kozzi-vector_image_of_a_checklist-1492x1407-1024x96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966" y="3886200"/>
            <a:ext cx="2276433" cy="214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80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5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fade">
                                      <p:cBhvr>
                                        <p:cTn id="17" dur="500"/>
                                        <p:tgtEl>
                                          <p:spTgt spid="6147">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Effect transition="in" filter="fade">
                                      <p:cBhvr>
                                        <p:cTn id="25" dur="500"/>
                                        <p:tgtEl>
                                          <p:spTgt spid="614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147">
                                            <p:txEl>
                                              <p:pRg st="3" end="3"/>
                                            </p:txEl>
                                          </p:spTgt>
                                        </p:tgtEl>
                                        <p:attrNameLst>
                                          <p:attrName>style.visibility</p:attrName>
                                        </p:attrNameLst>
                                      </p:cBhvr>
                                      <p:to>
                                        <p:strVal val="visible"/>
                                      </p:to>
                                    </p:set>
                                    <p:animEffect transition="in" filter="fade">
                                      <p:cBhvr>
                                        <p:cTn id="30" dur="500"/>
                                        <p:tgtEl>
                                          <p:spTgt spid="614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animEffect transition="in" filter="fade">
                                      <p:cBhvr>
                                        <p:cTn id="35" dur="500"/>
                                        <p:tgtEl>
                                          <p:spTgt spid="614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147">
                                            <p:txEl>
                                              <p:pRg st="5" end="5"/>
                                            </p:txEl>
                                          </p:spTgt>
                                        </p:tgtEl>
                                        <p:attrNameLst>
                                          <p:attrName>style.visibility</p:attrName>
                                        </p:attrNameLst>
                                      </p:cBhvr>
                                      <p:to>
                                        <p:strVal val="visible"/>
                                      </p:to>
                                    </p:set>
                                    <p:animEffect transition="in" filter="fade">
                                      <p:cBhvr>
                                        <p:cTn id="40"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619E10-FA6E-44D3-89EB-573577CC4B06}"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r>
              <a:rPr lang="en-US" dirty="0" smtClean="0">
                <a:solidFill>
                  <a:srgbClr val="E7DEC9">
                    <a:shade val="50000"/>
                    <a:satMod val="200000"/>
                  </a:srgbClr>
                </a:solidFill>
              </a:rPr>
              <a:t>Copyright 2015, Division of Child Support</a:t>
            </a:r>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48997F53-4A68-4B0C-9227-F27A814E6424}" type="slidenum">
              <a:rPr lang="en-US" smtClean="0">
                <a:solidFill>
                  <a:srgbClr val="E7DEC9">
                    <a:shade val="50000"/>
                    <a:satMod val="200000"/>
                  </a:srgbClr>
                </a:solidFill>
              </a:rPr>
              <a:pPr/>
              <a:t>30</a:t>
            </a:fld>
            <a:endParaRPr lang="en-US" dirty="0">
              <a:solidFill>
                <a:srgbClr val="E7DEC9">
                  <a:shade val="50000"/>
                  <a:satMod val="200000"/>
                </a:srgb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095" y="990600"/>
            <a:ext cx="75438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09600" y="0"/>
            <a:ext cx="7696200" cy="646331"/>
          </a:xfrm>
          <a:prstGeom prst="rect">
            <a:avLst/>
          </a:prstGeom>
          <a:noFill/>
        </p:spPr>
        <p:txBody>
          <a:bodyPr wrap="square" rtlCol="0">
            <a:spAutoFit/>
          </a:bodyPr>
          <a:lstStyle/>
          <a:p>
            <a:pPr algn="ctr"/>
            <a:endParaRPr lang="en-US" sz="3600" dirty="0"/>
          </a:p>
        </p:txBody>
      </p:sp>
      <p:sp>
        <p:nvSpPr>
          <p:cNvPr id="2" name="TextBox 1"/>
          <p:cNvSpPr txBox="1"/>
          <p:nvPr/>
        </p:nvSpPr>
        <p:spPr>
          <a:xfrm>
            <a:off x="2228850" y="914400"/>
            <a:ext cx="4457700" cy="400110"/>
          </a:xfrm>
          <a:prstGeom prst="rect">
            <a:avLst/>
          </a:prstGeom>
          <a:noFill/>
        </p:spPr>
        <p:txBody>
          <a:bodyPr wrap="square" rtlCol="0">
            <a:spAutoFit/>
          </a:bodyPr>
          <a:lstStyle/>
          <a:p>
            <a:r>
              <a:rPr lang="en-US" sz="2000" dirty="0" smtClean="0">
                <a:ln w="12700">
                  <a:solidFill>
                    <a:schemeClr val="tx2">
                      <a:satMod val="155000"/>
                    </a:schemeClr>
                  </a:solidFill>
                  <a:prstDash val="solid"/>
                </a:ln>
              </a:rPr>
              <a:t>New Answer Form for one IWO per case</a:t>
            </a:r>
            <a:endParaRPr lang="en-US" sz="2000" dirty="0">
              <a:ln w="12700">
                <a:solidFill>
                  <a:schemeClr val="tx2">
                    <a:satMod val="155000"/>
                  </a:schemeClr>
                </a:solidFill>
                <a:prstDash val="solid"/>
              </a:ln>
            </a:endParaRPr>
          </a:p>
        </p:txBody>
      </p:sp>
      <p:sp>
        <p:nvSpPr>
          <p:cNvPr id="3" name="Rectangle 2"/>
          <p:cNvSpPr/>
          <p:nvPr/>
        </p:nvSpPr>
        <p:spPr>
          <a:xfrm>
            <a:off x="4479630" y="2967335"/>
            <a:ext cx="184731" cy="923330"/>
          </a:xfrm>
          <a:prstGeom prst="rect">
            <a:avLst/>
          </a:prstGeom>
          <a:noFill/>
        </p:spPr>
        <p:txBody>
          <a:bodyPr wrap="none" lIns="91440" tIns="45720" rIns="91440" bIns="45720">
            <a:spAutoFit/>
          </a:bodyPr>
          <a:lstStyle/>
          <a:p>
            <a:pPr algn="ct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755049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609600"/>
            <a:ext cx="4495800" cy="6006107"/>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5">
            <a:extLst>
              <a:ext uri="{BEBA8EAE-BF5A-486C-A8C5-ECC9F3942E4B}">
                <a14:imgProps xmlns:a14="http://schemas.microsoft.com/office/drawing/2010/main">
                  <a14:imgLayer r:embed="rId6">
                    <a14:imgEffect>
                      <a14:artisticBlur/>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324100" y="609600"/>
            <a:ext cx="4495800" cy="6006107"/>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370" y="3733800"/>
            <a:ext cx="7911260" cy="165943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5CCD905C-339D-449A-B67C-3EB4CF3DAF78}" type="slidenum">
              <a:rPr lang="en-US" smtClean="0"/>
              <a:t>31</a:t>
            </a:fld>
            <a:endParaRPr lang="en-US" dirty="0"/>
          </a:p>
        </p:txBody>
      </p:sp>
    </p:spTree>
    <p:custDataLst>
      <p:tags r:id="rId1"/>
    </p:custDataLst>
    <p:extLst>
      <p:ext uri="{BB962C8B-B14F-4D97-AF65-F5344CB8AC3E}">
        <p14:creationId xmlns:p14="http://schemas.microsoft.com/office/powerpoint/2010/main" val="337989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282" y="457200"/>
            <a:ext cx="4643437" cy="6220316"/>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250280" y="457200"/>
            <a:ext cx="4643437" cy="6220316"/>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124" y="990600"/>
            <a:ext cx="7245752" cy="18288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5CCD905C-339D-449A-B67C-3EB4CF3DAF78}" type="slidenum">
              <a:rPr lang="en-US" smtClean="0"/>
              <a:t>32</a:t>
            </a:fld>
            <a:endParaRPr lang="en-US" dirty="0"/>
          </a:p>
        </p:txBody>
      </p:sp>
    </p:spTree>
    <p:custDataLst>
      <p:tags r:id="rId1"/>
    </p:custDataLst>
    <p:extLst>
      <p:ext uri="{BB962C8B-B14F-4D97-AF65-F5344CB8AC3E}">
        <p14:creationId xmlns:p14="http://schemas.microsoft.com/office/powerpoint/2010/main" val="162358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5EC2B-7B0F-40CF-96EF-CC19CE27C7FC}"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6041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EF5C7F95-C8EE-465F-9959-66F95FE1DD51}" type="slidenum">
              <a:rPr lang="en-US" altLang="en-US" sz="1000" smtClean="0">
                <a:solidFill>
                  <a:srgbClr val="000000"/>
                </a:solidFill>
                <a:latin typeface="Arial" charset="0"/>
              </a:rPr>
              <a:pPr eaLnBrk="1" hangingPunct="1">
                <a:buFontTx/>
                <a:buNone/>
              </a:pPr>
              <a:t>33</a:t>
            </a:fld>
            <a:endParaRPr lang="en-US" altLang="en-US" sz="1000" dirty="0">
              <a:solidFill>
                <a:srgbClr val="000000"/>
              </a:solidFill>
              <a:latin typeface="Arial" charset="0"/>
            </a:endParaRPr>
          </a:p>
        </p:txBody>
      </p:sp>
      <p:sp>
        <p:nvSpPr>
          <p:cNvPr id="55299" name="Rectangle 2"/>
          <p:cNvSpPr>
            <a:spLocks noGrp="1" noChangeArrowheads="1"/>
          </p:cNvSpPr>
          <p:nvPr>
            <p:ph type="title" idx="4294967295"/>
          </p:nvPr>
        </p:nvSpPr>
        <p:spPr>
          <a:xfrm>
            <a:off x="0" y="1143000"/>
            <a:ext cx="8229600" cy="1143000"/>
          </a:xfrm>
        </p:spPr>
        <p:txBody>
          <a:bodyPr rtlCol="0">
            <a:normAutofit/>
          </a:bodyPr>
          <a:lstStyle/>
          <a:p>
            <a:pPr algn="l" eaLnBrk="1" fontAlgn="auto" hangingPunct="1">
              <a:spcAft>
                <a:spcPts val="0"/>
              </a:spcAft>
              <a:defRPr/>
            </a:pPr>
            <a:r>
              <a:rPr lang="en-US" altLang="en-US" sz="5400" dirty="0">
                <a:latin typeface="+mn-lt"/>
              </a:rPr>
              <a:t>	What do you know?</a:t>
            </a:r>
          </a:p>
        </p:txBody>
      </p:sp>
      <p:sp>
        <p:nvSpPr>
          <p:cNvPr id="128004" name="Rectangle 3"/>
          <p:cNvSpPr>
            <a:spLocks noGrp="1" noChangeArrowheads="1"/>
          </p:cNvSpPr>
          <p:nvPr>
            <p:ph type="body" idx="4294967295"/>
          </p:nvPr>
        </p:nvSpPr>
        <p:spPr>
          <a:xfrm>
            <a:off x="3200400" y="2971800"/>
            <a:ext cx="5943600" cy="2751138"/>
          </a:xfrm>
        </p:spPr>
        <p:txBody>
          <a:bodyPr rtlCol="0">
            <a:normAutofit/>
          </a:bodyPr>
          <a:lstStyle/>
          <a:p>
            <a:pPr eaLnBrk="1" fontAlgn="auto" hangingPunct="1">
              <a:lnSpc>
                <a:spcPct val="90000"/>
              </a:lnSpc>
              <a:spcAft>
                <a:spcPts val="0"/>
              </a:spcAft>
              <a:buFont typeface="Arial" panose="020B0604020202020204" pitchFamily="34" charset="0"/>
              <a:buChar char="•"/>
              <a:defRPr/>
            </a:pPr>
            <a:r>
              <a:rPr lang="en-US" dirty="0"/>
              <a:t>An employer has ___ days to answer a withholding notice.</a:t>
            </a:r>
          </a:p>
          <a:p>
            <a:pPr eaLnBrk="1" fontAlgn="auto" hangingPunct="1">
              <a:lnSpc>
                <a:spcPct val="90000"/>
              </a:lnSpc>
              <a:spcAft>
                <a:spcPts val="0"/>
              </a:spcAft>
              <a:buFont typeface="Arial" panose="020B0604020202020204" pitchFamily="34" charset="0"/>
              <a:buChar char="•"/>
              <a:defRPr/>
            </a:pPr>
            <a:endParaRPr lang="en-US" dirty="0"/>
          </a:p>
          <a:p>
            <a:pPr eaLnBrk="1" fontAlgn="auto" hangingPunct="1">
              <a:lnSpc>
                <a:spcPct val="90000"/>
              </a:lnSpc>
              <a:spcAft>
                <a:spcPts val="0"/>
              </a:spcAft>
              <a:buFont typeface="Arial" panose="020B0604020202020204" pitchFamily="34" charset="0"/>
              <a:buChar char="•"/>
              <a:defRPr/>
            </a:pPr>
            <a:r>
              <a:rPr lang="en-US" dirty="0">
                <a:solidFill>
                  <a:schemeClr val="accent2">
                    <a:lumMod val="75000"/>
                  </a:schemeClr>
                </a:solidFill>
              </a:rPr>
              <a:t>20 </a:t>
            </a:r>
            <a:r>
              <a:rPr lang="en-US" dirty="0" smtClean="0">
                <a:solidFill>
                  <a:schemeClr val="accent2">
                    <a:lumMod val="75000"/>
                  </a:schemeClr>
                </a:solidFill>
              </a:rPr>
              <a:t>days</a:t>
            </a:r>
            <a:endParaRPr lang="en-US" dirty="0">
              <a:solidFill>
                <a:schemeClr val="accent2">
                  <a:lumMod val="75000"/>
                </a:schemeClr>
              </a:solidFill>
            </a:endParaRPr>
          </a:p>
        </p:txBody>
      </p:sp>
      <p:pic>
        <p:nvPicPr>
          <p:cNvPr id="1028" name="Picture 4" descr="http://www.fishsnab.net/pics/wh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183577"/>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7241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8004">
                                            <p:txEl>
                                              <p:pRg st="2" end="2"/>
                                            </p:txEl>
                                          </p:spTgt>
                                        </p:tgtEl>
                                        <p:attrNameLst>
                                          <p:attrName>style.visibility</p:attrName>
                                        </p:attrNameLst>
                                      </p:cBhvr>
                                      <p:to>
                                        <p:strVal val="visible"/>
                                      </p:to>
                                    </p:set>
                                    <p:animEffect transition="in" filter="checkerboard(across)">
                                      <p:cBhvr>
                                        <p:cTn id="7" dur="500"/>
                                        <p:tgtEl>
                                          <p:spTgt spid="1280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4178E-E575-4F23-B84B-95595062AF10}"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6144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987C7A81-96FC-4067-B7EC-505716B539A9}" type="slidenum">
              <a:rPr lang="en-US" altLang="en-US" sz="1000" smtClean="0">
                <a:solidFill>
                  <a:srgbClr val="000000"/>
                </a:solidFill>
                <a:latin typeface="Arial" charset="0"/>
              </a:rPr>
              <a:pPr eaLnBrk="1" hangingPunct="1">
                <a:buFontTx/>
                <a:buNone/>
              </a:pPr>
              <a:t>34</a:t>
            </a:fld>
            <a:endParaRPr lang="en-US" altLang="en-US" sz="1000" dirty="0">
              <a:solidFill>
                <a:srgbClr val="000000"/>
              </a:solidFill>
              <a:latin typeface="Arial" charset="0"/>
            </a:endParaRPr>
          </a:p>
        </p:txBody>
      </p:sp>
      <p:sp>
        <p:nvSpPr>
          <p:cNvPr id="55299" name="Rectangle 2"/>
          <p:cNvSpPr>
            <a:spLocks noGrp="1" noChangeArrowheads="1"/>
          </p:cNvSpPr>
          <p:nvPr>
            <p:ph type="title" idx="4294967295"/>
          </p:nvPr>
        </p:nvSpPr>
        <p:spPr>
          <a:xfrm>
            <a:off x="0" y="1066800"/>
            <a:ext cx="8534400" cy="1143000"/>
          </a:xfrm>
        </p:spPr>
        <p:txBody>
          <a:bodyPr rtlCol="0">
            <a:normAutofit/>
          </a:bodyPr>
          <a:lstStyle/>
          <a:p>
            <a:pPr algn="l" eaLnBrk="1" fontAlgn="auto" hangingPunct="1">
              <a:spcAft>
                <a:spcPts val="0"/>
              </a:spcAft>
              <a:defRPr/>
            </a:pPr>
            <a:r>
              <a:rPr lang="en-US" altLang="en-US" sz="5400" dirty="0">
                <a:latin typeface="+mn-lt"/>
              </a:rPr>
              <a:t>	What do you know?</a:t>
            </a:r>
          </a:p>
        </p:txBody>
      </p:sp>
      <p:sp>
        <p:nvSpPr>
          <p:cNvPr id="128004" name="Rectangle 3"/>
          <p:cNvSpPr>
            <a:spLocks noGrp="1" noChangeArrowheads="1"/>
          </p:cNvSpPr>
          <p:nvPr>
            <p:ph type="body" idx="4294967295"/>
          </p:nvPr>
        </p:nvSpPr>
        <p:spPr>
          <a:xfrm>
            <a:off x="3352800" y="3124200"/>
            <a:ext cx="5791200" cy="2555875"/>
          </a:xfrm>
        </p:spPr>
        <p:txBody>
          <a:bodyPr rtlCol="0">
            <a:normAutofit fontScale="92500"/>
          </a:bodyPr>
          <a:lstStyle/>
          <a:p>
            <a:pPr eaLnBrk="1" fontAlgn="auto" hangingPunct="1">
              <a:lnSpc>
                <a:spcPct val="90000"/>
              </a:lnSpc>
              <a:spcAft>
                <a:spcPts val="0"/>
              </a:spcAft>
              <a:buFont typeface="Arial" panose="020B0604020202020204" pitchFamily="34" charset="0"/>
              <a:buChar char="•"/>
              <a:defRPr/>
            </a:pPr>
            <a:r>
              <a:rPr lang="en-US" sz="3600" dirty="0"/>
              <a:t>An employer has __ working days to remit withheld funds.</a:t>
            </a:r>
          </a:p>
          <a:p>
            <a:pPr eaLnBrk="1" fontAlgn="auto" hangingPunct="1">
              <a:lnSpc>
                <a:spcPct val="90000"/>
              </a:lnSpc>
              <a:spcAft>
                <a:spcPts val="0"/>
              </a:spcAft>
              <a:buFont typeface="Arial" panose="020B0604020202020204" pitchFamily="34" charset="0"/>
              <a:buChar char="•"/>
              <a:defRPr/>
            </a:pPr>
            <a:endParaRPr lang="en-US" sz="4000" dirty="0"/>
          </a:p>
          <a:p>
            <a:pPr eaLnBrk="1" fontAlgn="auto" hangingPunct="1">
              <a:lnSpc>
                <a:spcPct val="90000"/>
              </a:lnSpc>
              <a:spcAft>
                <a:spcPts val="0"/>
              </a:spcAft>
              <a:buFont typeface="Arial" panose="020B0604020202020204" pitchFamily="34" charset="0"/>
              <a:buChar char="•"/>
              <a:defRPr/>
            </a:pPr>
            <a:r>
              <a:rPr lang="en-US" sz="4000" dirty="0">
                <a:solidFill>
                  <a:schemeClr val="accent2">
                    <a:lumMod val="75000"/>
                  </a:schemeClr>
                </a:solidFill>
              </a:rPr>
              <a:t>7 </a:t>
            </a:r>
            <a:r>
              <a:rPr lang="en-US" sz="4000" dirty="0" smtClean="0">
                <a:solidFill>
                  <a:schemeClr val="accent2">
                    <a:lumMod val="75000"/>
                  </a:schemeClr>
                </a:solidFill>
              </a:rPr>
              <a:t>days</a:t>
            </a:r>
            <a:endParaRPr lang="en-US" sz="4000" dirty="0">
              <a:solidFill>
                <a:schemeClr val="accent2">
                  <a:lumMod val="75000"/>
                </a:schemeClr>
              </a:solidFill>
            </a:endParaRPr>
          </a:p>
        </p:txBody>
      </p:sp>
      <p:pic>
        <p:nvPicPr>
          <p:cNvPr id="8" name="Picture 4" descr="http://www.fishsnab.net/pics/wh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881" y="33528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720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8004">
                                            <p:txEl>
                                              <p:pRg st="2" end="2"/>
                                            </p:txEl>
                                          </p:spTgt>
                                        </p:tgtEl>
                                        <p:attrNameLst>
                                          <p:attrName>style.visibility</p:attrName>
                                        </p:attrNameLst>
                                      </p:cBhvr>
                                      <p:to>
                                        <p:strVal val="visible"/>
                                      </p:to>
                                    </p:set>
                                    <p:animEffect transition="in" filter="fade">
                                      <p:cBhvr>
                                        <p:cTn id="7" dur="500"/>
                                        <p:tgtEl>
                                          <p:spTgt spid="1280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2EEA4-69D4-4557-AEA9-56B8A96F0C47}"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624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6A0825A5-88F6-4B1B-A054-BB32222878F7}" type="slidenum">
              <a:rPr lang="en-US" altLang="en-US" sz="1000" smtClean="0">
                <a:solidFill>
                  <a:srgbClr val="000000"/>
                </a:solidFill>
                <a:latin typeface="Arial" charset="0"/>
              </a:rPr>
              <a:pPr eaLnBrk="1" hangingPunct="1">
                <a:buFontTx/>
                <a:buNone/>
              </a:pPr>
              <a:t>35</a:t>
            </a:fld>
            <a:endParaRPr lang="en-US" altLang="en-US" sz="1000" dirty="0">
              <a:solidFill>
                <a:srgbClr val="000000"/>
              </a:solidFill>
              <a:latin typeface="Arial" charset="0"/>
            </a:endParaRPr>
          </a:p>
        </p:txBody>
      </p:sp>
      <p:sp>
        <p:nvSpPr>
          <p:cNvPr id="55299" name="Rectangle 2"/>
          <p:cNvSpPr>
            <a:spLocks noGrp="1" noChangeArrowheads="1"/>
          </p:cNvSpPr>
          <p:nvPr>
            <p:ph type="title" idx="4294967295"/>
          </p:nvPr>
        </p:nvSpPr>
        <p:spPr>
          <a:xfrm>
            <a:off x="0" y="1066800"/>
            <a:ext cx="8229600" cy="1143000"/>
          </a:xfrm>
        </p:spPr>
        <p:txBody>
          <a:bodyPr rtlCol="0">
            <a:normAutofit/>
          </a:bodyPr>
          <a:lstStyle/>
          <a:p>
            <a:pPr algn="l" eaLnBrk="1" fontAlgn="auto" hangingPunct="1">
              <a:spcAft>
                <a:spcPts val="0"/>
              </a:spcAft>
              <a:defRPr/>
            </a:pPr>
            <a:r>
              <a:rPr lang="en-US" altLang="en-US" sz="5400" dirty="0">
                <a:latin typeface="+mn-lt"/>
              </a:rPr>
              <a:t>	What do you know?</a:t>
            </a:r>
          </a:p>
        </p:txBody>
      </p:sp>
      <p:sp>
        <p:nvSpPr>
          <p:cNvPr id="128004" name="Rectangle 3"/>
          <p:cNvSpPr>
            <a:spLocks noGrp="1" noChangeArrowheads="1"/>
          </p:cNvSpPr>
          <p:nvPr>
            <p:ph type="body" idx="4294967295"/>
          </p:nvPr>
        </p:nvSpPr>
        <p:spPr>
          <a:xfrm>
            <a:off x="3200400" y="2819400"/>
            <a:ext cx="5943600" cy="3505200"/>
          </a:xfrm>
        </p:spPr>
        <p:txBody>
          <a:bodyPr rtlCol="0">
            <a:normAutofit fontScale="92500" lnSpcReduction="20000"/>
          </a:bodyPr>
          <a:lstStyle/>
          <a:p>
            <a:pPr eaLnBrk="1" fontAlgn="auto" hangingPunct="1">
              <a:lnSpc>
                <a:spcPct val="90000"/>
              </a:lnSpc>
              <a:spcAft>
                <a:spcPts val="0"/>
              </a:spcAft>
              <a:buFont typeface="Arial" panose="020B0604020202020204" pitchFamily="34" charset="0"/>
              <a:buChar char="•"/>
              <a:defRPr/>
            </a:pPr>
            <a:r>
              <a:rPr lang="en-US" sz="3600" dirty="0"/>
              <a:t>True or False: An employer is required to notify DCS when an employee stops working?</a:t>
            </a:r>
          </a:p>
          <a:p>
            <a:pPr eaLnBrk="1" fontAlgn="auto" hangingPunct="1">
              <a:lnSpc>
                <a:spcPct val="90000"/>
              </a:lnSpc>
              <a:spcAft>
                <a:spcPts val="0"/>
              </a:spcAft>
              <a:buFont typeface="Arial" panose="020B0604020202020204" pitchFamily="34" charset="0"/>
              <a:buChar char="•"/>
              <a:defRPr/>
            </a:pPr>
            <a:endParaRPr lang="en-US" sz="3600" dirty="0"/>
          </a:p>
          <a:p>
            <a:pPr eaLnBrk="1" fontAlgn="auto" hangingPunct="1">
              <a:lnSpc>
                <a:spcPct val="90000"/>
              </a:lnSpc>
              <a:spcAft>
                <a:spcPts val="0"/>
              </a:spcAft>
              <a:buFont typeface="Arial" panose="020B0604020202020204" pitchFamily="34" charset="0"/>
              <a:buChar char="•"/>
              <a:defRPr/>
            </a:pPr>
            <a:r>
              <a:rPr lang="en-US" sz="3600" dirty="0">
                <a:solidFill>
                  <a:schemeClr val="accent2">
                    <a:lumMod val="75000"/>
                  </a:schemeClr>
                </a:solidFill>
              </a:rPr>
              <a:t>True. If an employer is withholding child support and the employee stops working, notify DCS. </a:t>
            </a:r>
            <a:endParaRPr lang="en-US" dirty="0"/>
          </a:p>
          <a:p>
            <a:pPr eaLnBrk="1" fontAlgn="auto" hangingPunct="1">
              <a:lnSpc>
                <a:spcPct val="90000"/>
              </a:lnSpc>
              <a:spcAft>
                <a:spcPts val="0"/>
              </a:spcAft>
              <a:buFont typeface="Arial" panose="020B0604020202020204" pitchFamily="34" charset="0"/>
              <a:buChar char="•"/>
              <a:defRPr/>
            </a:pPr>
            <a:endParaRPr lang="en-US" dirty="0"/>
          </a:p>
        </p:txBody>
      </p:sp>
      <p:pic>
        <p:nvPicPr>
          <p:cNvPr id="8" name="Picture 4" descr="http://www.fishsnab.net/pics/wh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4290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5052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8004">
                                            <p:txEl>
                                              <p:pRg st="2" end="2"/>
                                            </p:txEl>
                                          </p:spTgt>
                                        </p:tgtEl>
                                        <p:attrNameLst>
                                          <p:attrName>style.visibility</p:attrName>
                                        </p:attrNameLst>
                                      </p:cBhvr>
                                      <p:to>
                                        <p:strVal val="visible"/>
                                      </p:to>
                                    </p:set>
                                    <p:animEffect transition="in" filter="fade">
                                      <p:cBhvr>
                                        <p:cTn id="7" dur="500"/>
                                        <p:tgtEl>
                                          <p:spTgt spid="1280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7BDF5-E65A-4172-AE0F-CBAA28EDAF16}"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645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07E12754-C39F-4691-B275-113A90AF80E7}" type="slidenum">
              <a:rPr lang="en-US" altLang="en-US" sz="1000" smtClean="0">
                <a:solidFill>
                  <a:srgbClr val="000000"/>
                </a:solidFill>
                <a:latin typeface="Arial" charset="0"/>
              </a:rPr>
              <a:pPr eaLnBrk="1" hangingPunct="1">
                <a:buFontTx/>
                <a:buNone/>
              </a:pPr>
              <a:t>36</a:t>
            </a:fld>
            <a:endParaRPr lang="en-US" altLang="en-US" sz="1000" dirty="0">
              <a:solidFill>
                <a:srgbClr val="000000"/>
              </a:solidFill>
              <a:latin typeface="Arial" charset="0"/>
            </a:endParaRPr>
          </a:p>
        </p:txBody>
      </p:sp>
      <p:sp>
        <p:nvSpPr>
          <p:cNvPr id="55299" name="Rectangle 2"/>
          <p:cNvSpPr>
            <a:spLocks noGrp="1" noChangeArrowheads="1"/>
          </p:cNvSpPr>
          <p:nvPr>
            <p:ph type="title" idx="4294967295"/>
          </p:nvPr>
        </p:nvSpPr>
        <p:spPr>
          <a:xfrm>
            <a:off x="0" y="1143000"/>
            <a:ext cx="8229600" cy="1143000"/>
          </a:xfrm>
        </p:spPr>
        <p:txBody>
          <a:bodyPr rtlCol="0">
            <a:normAutofit/>
          </a:bodyPr>
          <a:lstStyle/>
          <a:p>
            <a:pPr algn="l" eaLnBrk="1" fontAlgn="auto" hangingPunct="1">
              <a:spcAft>
                <a:spcPts val="0"/>
              </a:spcAft>
              <a:defRPr/>
            </a:pPr>
            <a:r>
              <a:rPr lang="en-US" altLang="en-US" sz="5400" dirty="0">
                <a:latin typeface="+mn-lt"/>
              </a:rPr>
              <a:t>	What do you know?</a:t>
            </a:r>
          </a:p>
        </p:txBody>
      </p:sp>
      <p:sp>
        <p:nvSpPr>
          <p:cNvPr id="128004" name="Rectangle 3"/>
          <p:cNvSpPr>
            <a:spLocks noGrp="1" noChangeArrowheads="1"/>
          </p:cNvSpPr>
          <p:nvPr>
            <p:ph type="body" idx="4294967295"/>
          </p:nvPr>
        </p:nvSpPr>
        <p:spPr>
          <a:xfrm>
            <a:off x="2667000" y="2514600"/>
            <a:ext cx="6477000" cy="3505200"/>
          </a:xfrm>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sz="3600" dirty="0"/>
              <a:t>An employee </a:t>
            </a:r>
            <a:r>
              <a:rPr lang="en-US" sz="3600" dirty="0" smtClean="0"/>
              <a:t>asks you to stop withholding </a:t>
            </a:r>
            <a:r>
              <a:rPr lang="en-US" sz="3600" dirty="0"/>
              <a:t>child support because his child graduated from high school. </a:t>
            </a:r>
            <a:r>
              <a:rPr lang="en-US" sz="3600" dirty="0" smtClean="0"/>
              <a:t>Do </a:t>
            </a:r>
            <a:r>
              <a:rPr lang="en-US" sz="3600" dirty="0"/>
              <a:t>you stop withholding based on this information?</a:t>
            </a:r>
          </a:p>
          <a:p>
            <a:pPr eaLnBrk="1" fontAlgn="auto" hangingPunct="1">
              <a:spcAft>
                <a:spcPts val="0"/>
              </a:spcAft>
              <a:buFont typeface="Arial" panose="020B0604020202020204" pitchFamily="34" charset="0"/>
              <a:buChar char="•"/>
              <a:defRPr/>
            </a:pPr>
            <a:endParaRPr lang="en-US" sz="1300" dirty="0"/>
          </a:p>
          <a:p>
            <a:pPr eaLnBrk="1" fontAlgn="auto" hangingPunct="1">
              <a:spcAft>
                <a:spcPts val="0"/>
              </a:spcAft>
              <a:buFont typeface="Arial" panose="020B0604020202020204" pitchFamily="34" charset="0"/>
              <a:buChar char="•"/>
              <a:defRPr/>
            </a:pPr>
            <a:r>
              <a:rPr lang="en-US" sz="3600" dirty="0">
                <a:solidFill>
                  <a:schemeClr val="accent2">
                    <a:lumMod val="75000"/>
                  </a:schemeClr>
                </a:solidFill>
              </a:rPr>
              <a:t>NO! Only stop withholding when you receive a written notice from DCS.</a:t>
            </a:r>
          </a:p>
          <a:p>
            <a:pPr eaLnBrk="1" fontAlgn="auto" hangingPunct="1">
              <a:lnSpc>
                <a:spcPct val="90000"/>
              </a:lnSpc>
              <a:spcAft>
                <a:spcPts val="0"/>
              </a:spcAft>
              <a:buFont typeface="Arial" panose="020B0604020202020204" pitchFamily="34" charset="0"/>
              <a:buChar char="•"/>
              <a:defRPr/>
            </a:pPr>
            <a:endParaRPr lang="en-US" dirty="0"/>
          </a:p>
          <a:p>
            <a:pPr eaLnBrk="1" fontAlgn="auto" hangingPunct="1">
              <a:lnSpc>
                <a:spcPct val="90000"/>
              </a:lnSpc>
              <a:spcAft>
                <a:spcPts val="0"/>
              </a:spcAft>
              <a:buFont typeface="Arial" panose="020B0604020202020204" pitchFamily="34" charset="0"/>
              <a:buChar char="•"/>
              <a:defRPr/>
            </a:pPr>
            <a:endParaRPr lang="en-US" dirty="0"/>
          </a:p>
          <a:p>
            <a:pPr eaLnBrk="1" fontAlgn="auto" hangingPunct="1">
              <a:lnSpc>
                <a:spcPct val="90000"/>
              </a:lnSpc>
              <a:spcAft>
                <a:spcPts val="0"/>
              </a:spcAft>
              <a:buFont typeface="Arial" panose="020B0604020202020204" pitchFamily="34" charset="0"/>
              <a:buChar char="•"/>
              <a:defRPr/>
            </a:pPr>
            <a:endParaRPr lang="en-US" dirty="0"/>
          </a:p>
        </p:txBody>
      </p:sp>
      <p:pic>
        <p:nvPicPr>
          <p:cNvPr id="7" name="Picture 4" descr="http://www.fishsnab.net/pics/wh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4290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2653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8004">
                                            <p:txEl>
                                              <p:pRg st="2" end="2"/>
                                            </p:txEl>
                                          </p:spTgt>
                                        </p:tgtEl>
                                        <p:attrNameLst>
                                          <p:attrName>style.visibility</p:attrName>
                                        </p:attrNameLst>
                                      </p:cBhvr>
                                      <p:to>
                                        <p:strVal val="visible"/>
                                      </p:to>
                                    </p:set>
                                    <p:animEffect transition="in" filter="fade">
                                      <p:cBhvr>
                                        <p:cTn id="7" dur="500"/>
                                        <p:tgtEl>
                                          <p:spTgt spid="1280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008DB-C440-4E56-9EEB-5086295463C6}"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655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C9E9DE34-F17B-4CE7-A173-761357049B8A}" type="slidenum">
              <a:rPr lang="en-US" altLang="en-US" sz="1000" smtClean="0">
                <a:solidFill>
                  <a:srgbClr val="000000"/>
                </a:solidFill>
                <a:latin typeface="Arial" charset="0"/>
              </a:rPr>
              <a:pPr eaLnBrk="1" hangingPunct="1">
                <a:buFontTx/>
                <a:buNone/>
              </a:pPr>
              <a:t>37</a:t>
            </a:fld>
            <a:endParaRPr lang="en-US" altLang="en-US" sz="1000" dirty="0">
              <a:solidFill>
                <a:srgbClr val="000000"/>
              </a:solidFill>
              <a:latin typeface="Arial" charset="0"/>
            </a:endParaRPr>
          </a:p>
        </p:txBody>
      </p:sp>
      <p:sp>
        <p:nvSpPr>
          <p:cNvPr id="55299" name="Rectangle 2"/>
          <p:cNvSpPr>
            <a:spLocks noGrp="1" noChangeArrowheads="1"/>
          </p:cNvSpPr>
          <p:nvPr>
            <p:ph type="title" idx="4294967295"/>
          </p:nvPr>
        </p:nvSpPr>
        <p:spPr>
          <a:xfrm>
            <a:off x="0" y="1143000"/>
            <a:ext cx="8229600" cy="1143000"/>
          </a:xfrm>
        </p:spPr>
        <p:txBody>
          <a:bodyPr rtlCol="0">
            <a:normAutofit/>
          </a:bodyPr>
          <a:lstStyle/>
          <a:p>
            <a:pPr algn="l" eaLnBrk="1" fontAlgn="auto" hangingPunct="1">
              <a:spcAft>
                <a:spcPts val="0"/>
              </a:spcAft>
              <a:defRPr/>
            </a:pPr>
            <a:r>
              <a:rPr lang="en-US" altLang="en-US" sz="5400" dirty="0">
                <a:latin typeface="+mn-lt"/>
              </a:rPr>
              <a:t>	What do you know?</a:t>
            </a:r>
          </a:p>
        </p:txBody>
      </p:sp>
      <p:sp>
        <p:nvSpPr>
          <p:cNvPr id="128004" name="Rectangle 3"/>
          <p:cNvSpPr>
            <a:spLocks noGrp="1" noChangeArrowheads="1"/>
          </p:cNvSpPr>
          <p:nvPr>
            <p:ph type="body" idx="4294967295"/>
          </p:nvPr>
        </p:nvSpPr>
        <p:spPr>
          <a:xfrm>
            <a:off x="2667000" y="2667000"/>
            <a:ext cx="6477000" cy="3505200"/>
          </a:xfrm>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sz="3600" dirty="0"/>
              <a:t>True or False: </a:t>
            </a:r>
            <a:r>
              <a:rPr lang="en-US" sz="3600" dirty="0" smtClean="0"/>
              <a:t>Child Support withholding orders </a:t>
            </a:r>
            <a:r>
              <a:rPr lang="en-US" sz="3600" dirty="0"/>
              <a:t>take priority over </a:t>
            </a:r>
            <a:r>
              <a:rPr lang="en-US" sz="3600" dirty="0" smtClean="0"/>
              <a:t>most other garnishments</a:t>
            </a:r>
            <a:endParaRPr lang="en-US" sz="3600" dirty="0"/>
          </a:p>
          <a:p>
            <a:pPr eaLnBrk="1" fontAlgn="auto" hangingPunct="1">
              <a:spcAft>
                <a:spcPts val="0"/>
              </a:spcAft>
              <a:buFont typeface="Arial" panose="020B0604020202020204" pitchFamily="34" charset="0"/>
              <a:buChar char="•"/>
              <a:defRPr/>
            </a:pPr>
            <a:endParaRPr lang="en-US" sz="3600" dirty="0"/>
          </a:p>
          <a:p>
            <a:pPr eaLnBrk="1" fontAlgn="auto" hangingPunct="1">
              <a:spcAft>
                <a:spcPts val="0"/>
              </a:spcAft>
              <a:buFont typeface="Arial" panose="020B0604020202020204" pitchFamily="34" charset="0"/>
              <a:buChar char="•"/>
              <a:defRPr/>
            </a:pPr>
            <a:r>
              <a:rPr lang="en-US" sz="3600" dirty="0">
                <a:solidFill>
                  <a:schemeClr val="accent2">
                    <a:lumMod val="75000"/>
                  </a:schemeClr>
                </a:solidFill>
              </a:rPr>
              <a:t>True, with the </a:t>
            </a:r>
            <a:r>
              <a:rPr lang="en-US" sz="3600" dirty="0" smtClean="0">
                <a:solidFill>
                  <a:schemeClr val="accent2">
                    <a:lumMod val="75000"/>
                  </a:schemeClr>
                </a:solidFill>
              </a:rPr>
              <a:t>exception </a:t>
            </a:r>
            <a:r>
              <a:rPr lang="en-US" sz="3600" dirty="0">
                <a:solidFill>
                  <a:schemeClr val="accent2">
                    <a:lumMod val="75000"/>
                  </a:schemeClr>
                </a:solidFill>
              </a:rPr>
              <a:t>of the IRS.  Contact DCS if there is a question.</a:t>
            </a:r>
          </a:p>
        </p:txBody>
      </p:sp>
      <p:pic>
        <p:nvPicPr>
          <p:cNvPr id="8" name="Picture 4" descr="http://www.fishsnab.net/pics/wh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446813"/>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4786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8004">
                                            <p:txEl>
                                              <p:pRg st="2" end="2"/>
                                            </p:txEl>
                                          </p:spTgt>
                                        </p:tgtEl>
                                        <p:attrNameLst>
                                          <p:attrName>style.visibility</p:attrName>
                                        </p:attrNameLst>
                                      </p:cBhvr>
                                      <p:to>
                                        <p:strVal val="visible"/>
                                      </p:to>
                                    </p:set>
                                    <p:animEffect transition="in" filter="fade">
                                      <p:cBhvr>
                                        <p:cTn id="7" dur="500"/>
                                        <p:tgtEl>
                                          <p:spTgt spid="1280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533400" y="762000"/>
            <a:ext cx="8229600" cy="1143000"/>
          </a:xfrm>
        </p:spPr>
        <p:txBody>
          <a:bodyPr/>
          <a:lstStyle/>
          <a:p>
            <a:pPr eaLnBrk="1" hangingPunct="1"/>
            <a:r>
              <a:rPr lang="en-US" altLang="en-US" sz="4000" b="1" dirty="0" smtClean="0">
                <a:solidFill>
                  <a:srgbClr val="C00000"/>
                </a:solidFill>
                <a:effectLst>
                  <a:outerShdw blurRad="38100" dist="38100" dir="2700000" algn="tl">
                    <a:srgbClr val="000000">
                      <a:alpha val="43137"/>
                    </a:srgbClr>
                  </a:outerShdw>
                </a:effectLst>
                <a:latin typeface="Calibri" panose="020F0502020204030204" pitchFamily="34" charset="0"/>
              </a:rPr>
              <a:t>Medical Support Enforcement</a:t>
            </a:r>
            <a:endParaRPr lang="en-US" altLang="en-US" sz="4000" b="1" dirty="0">
              <a:solidFill>
                <a:srgbClr val="C00000"/>
              </a:solidFill>
              <a:effectLst>
                <a:outerShdw blurRad="38100" dist="38100" dir="2700000" algn="tl">
                  <a:srgbClr val="000000">
                    <a:alpha val="43137"/>
                  </a:srgbClr>
                </a:outerShdw>
              </a:effectLst>
              <a:latin typeface="Calibri" panose="020F0502020204030204" pitchFamily="34" charset="0"/>
            </a:endParaRPr>
          </a:p>
        </p:txBody>
      </p:sp>
      <p:sp>
        <p:nvSpPr>
          <p:cNvPr id="4" name="Content Placeholder 3"/>
          <p:cNvSpPr>
            <a:spLocks noGrp="1"/>
          </p:cNvSpPr>
          <p:nvPr>
            <p:ph idx="1"/>
          </p:nvPr>
        </p:nvSpPr>
        <p:spPr>
          <a:xfrm>
            <a:off x="533400" y="1752600"/>
            <a:ext cx="8229600" cy="4495800"/>
          </a:xfrm>
        </p:spPr>
        <p:txBody>
          <a:bodyPr>
            <a:normAutofit/>
          </a:bodyPr>
          <a:lstStyle/>
          <a:p>
            <a:pPr marL="0" indent="0">
              <a:buNone/>
            </a:pPr>
            <a:r>
              <a:rPr lang="en-US" b="1" dirty="0" smtClean="0"/>
              <a:t>National Medical Support Notices</a:t>
            </a:r>
          </a:p>
          <a:p>
            <a:pPr>
              <a:buFont typeface="Arial" panose="020B0604020202020204" pitchFamily="34" charset="0"/>
              <a:buChar char="•"/>
            </a:pPr>
            <a:r>
              <a:rPr lang="en-US" dirty="0" smtClean="0"/>
              <a:t>May be sent with IWOs or on their own</a:t>
            </a:r>
          </a:p>
          <a:p>
            <a:pPr>
              <a:buFont typeface="Arial" panose="020B0604020202020204" pitchFamily="34" charset="0"/>
              <a:buChar char="•"/>
            </a:pPr>
            <a:r>
              <a:rPr lang="en-US" dirty="0" smtClean="0"/>
              <a:t>Requires </a:t>
            </a:r>
            <a:r>
              <a:rPr lang="en-US" dirty="0"/>
              <a:t>employers </a:t>
            </a:r>
            <a:r>
              <a:rPr lang="en-US" dirty="0" smtClean="0"/>
              <a:t>to:</a:t>
            </a:r>
          </a:p>
          <a:p>
            <a:pPr lvl="1">
              <a:buFont typeface="Arial" panose="020B0604020202020204" pitchFamily="34" charset="0"/>
              <a:buChar char="•"/>
            </a:pPr>
            <a:r>
              <a:rPr lang="en-US" dirty="0"/>
              <a:t>E</a:t>
            </a:r>
            <a:r>
              <a:rPr lang="en-US" dirty="0" smtClean="0"/>
              <a:t>nroll children </a:t>
            </a:r>
            <a:r>
              <a:rPr lang="en-US" dirty="0"/>
              <a:t>into health insurance </a:t>
            </a:r>
            <a:r>
              <a:rPr lang="en-US" dirty="0" smtClean="0"/>
              <a:t>programs </a:t>
            </a:r>
          </a:p>
          <a:p>
            <a:pPr lvl="1">
              <a:buFont typeface="Arial" panose="020B0604020202020204" pitchFamily="34" charset="0"/>
              <a:buChar char="•"/>
            </a:pPr>
            <a:r>
              <a:rPr lang="en-US" dirty="0" smtClean="0"/>
              <a:t>Respond with insurance information</a:t>
            </a:r>
            <a:endParaRPr lang="en-US" dirty="0"/>
          </a:p>
          <a:p>
            <a:pPr>
              <a:buFont typeface="Arial" panose="020B0604020202020204" pitchFamily="34" charset="0"/>
              <a:buChar char="•"/>
            </a:pPr>
            <a:r>
              <a:rPr lang="en-US" dirty="0"/>
              <a:t>Provides the employer with the premium </a:t>
            </a:r>
            <a:r>
              <a:rPr lang="en-US" dirty="0" smtClean="0"/>
              <a:t>limitation</a:t>
            </a:r>
            <a:endParaRPr lang="en-US" dirty="0"/>
          </a:p>
        </p:txBody>
      </p:sp>
      <p:sp>
        <p:nvSpPr>
          <p:cNvPr id="2" name="Date Placeholder 1"/>
          <p:cNvSpPr>
            <a:spLocks noGrp="1"/>
          </p:cNvSpPr>
          <p:nvPr>
            <p:ph type="dt" sz="half" idx="10"/>
          </p:nvPr>
        </p:nvSpPr>
        <p:spPr/>
        <p:txBody>
          <a:bodyPr/>
          <a:lstStyle/>
          <a:p>
            <a:fld id="{D2E47B6B-EADC-4A70-9556-27135716B2B7}"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962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5F71FE3F-480B-4DFD-ACE9-AF845A9F8BC1}" type="slidenum">
              <a:rPr lang="en-US" altLang="en-US" sz="1400" smtClean="0">
                <a:solidFill>
                  <a:srgbClr val="000000"/>
                </a:solidFill>
                <a:latin typeface="Arial" charset="0"/>
              </a:rPr>
              <a:pPr eaLnBrk="1" hangingPunct="1">
                <a:buFontTx/>
                <a:buNone/>
              </a:pPr>
              <a:t>38</a:t>
            </a:fld>
            <a:endParaRPr lang="en-US" altLang="en-US" sz="1400" dirty="0">
              <a:solidFill>
                <a:srgbClr val="000000"/>
              </a:solidFill>
              <a:latin typeface="Arial" charset="0"/>
            </a:endParaRPr>
          </a:p>
        </p:txBody>
      </p:sp>
    </p:spTree>
    <p:extLst>
      <p:ext uri="{BB962C8B-B14F-4D97-AF65-F5344CB8AC3E}">
        <p14:creationId xmlns:p14="http://schemas.microsoft.com/office/powerpoint/2010/main" val="2058239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fade">
                                      <p:cBhvr>
                                        <p:cTn id="7" dur="500"/>
                                        <p:tgtEl>
                                          <p:spTgt spid="962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D26078B-C1C2-424B-9029-A2C8A4AD0195}" type="slidenum">
              <a:rPr lang="en-US" smtClean="0"/>
              <a:pPr>
                <a:defRPr/>
              </a:pPr>
              <a:t>39</a:t>
            </a:fld>
            <a:endParaRPr lang="en-US" dirty="0"/>
          </a:p>
        </p:txBody>
      </p:sp>
    </p:spTree>
    <p:extLst>
      <p:ext uri="{BB962C8B-B14F-4D97-AF65-F5344CB8AC3E}">
        <p14:creationId xmlns:p14="http://schemas.microsoft.com/office/powerpoint/2010/main" val="3913933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0"/>
            <a:ext cx="91344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a:xfrm>
            <a:off x="457200" y="4495800"/>
            <a:ext cx="8229600" cy="1447800"/>
          </a:xfrm>
          <a:solidFill>
            <a:srgbClr val="36C201">
              <a:alpha val="81960"/>
            </a:srgbClr>
          </a:solidFill>
        </p:spPr>
        <p:txBody>
          <a:bodyPr/>
          <a:lstStyle/>
          <a:p>
            <a:pPr eaLnBrk="1" hangingPunct="1"/>
            <a:r>
              <a:rPr lang="en-US" altLang="en-US" sz="3200" dirty="0">
                <a:latin typeface="Century Gothic" pitchFamily="34" charset="0"/>
              </a:rPr>
              <a:t>Nationwide, child support lifts a million people out of poverty every year.</a:t>
            </a:r>
            <a:endParaRPr lang="en-US" altLang="en-US" sz="3200" dirty="0"/>
          </a:p>
        </p:txBody>
      </p:sp>
      <p:sp>
        <p:nvSpPr>
          <p:cNvPr id="2" name="Date Placeholder 1"/>
          <p:cNvSpPr>
            <a:spLocks noGrp="1"/>
          </p:cNvSpPr>
          <p:nvPr>
            <p:ph type="dt" sz="half" idx="10"/>
          </p:nvPr>
        </p:nvSpPr>
        <p:spPr/>
        <p:txBody>
          <a:bodyPr/>
          <a:lstStyle/>
          <a:p>
            <a:fld id="{669CFDD4-48A1-4F34-9DB5-8D158CD6CE83}"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2253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D692A1D5-E012-42AD-997A-BD27C7CEDC41}" type="slidenum">
              <a:rPr lang="en-US" altLang="en-US" sz="1200" smtClean="0">
                <a:solidFill>
                  <a:srgbClr val="898989"/>
                </a:solidFill>
                <a:latin typeface="Arial" charset="0"/>
              </a:rPr>
              <a:pPr eaLnBrk="1" hangingPunct="1">
                <a:buFontTx/>
                <a:buNone/>
              </a:pPr>
              <a:t>4</a:t>
            </a:fld>
            <a:endParaRPr lang="en-US" altLang="en-US" sz="1200" dirty="0">
              <a:solidFill>
                <a:srgbClr val="898989"/>
              </a:solidFill>
              <a:latin typeface="Arial" charset="0"/>
            </a:endParaRPr>
          </a:p>
        </p:txBody>
      </p:sp>
    </p:spTree>
    <p:custDataLst>
      <p:tags r:id="rId1"/>
    </p:custDataLst>
    <p:extLst>
      <p:ext uri="{BB962C8B-B14F-4D97-AF65-F5344CB8AC3E}">
        <p14:creationId xmlns:p14="http://schemas.microsoft.com/office/powerpoint/2010/main" val="3068217401"/>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8067" name="Oval 5"/>
          <p:cNvSpPr>
            <a:spLocks noChangeArrowheads="1"/>
          </p:cNvSpPr>
          <p:nvPr/>
        </p:nvSpPr>
        <p:spPr bwMode="auto">
          <a:xfrm>
            <a:off x="609600" y="1828800"/>
            <a:ext cx="2438400" cy="914400"/>
          </a:xfrm>
          <a:prstGeom prst="ellipse">
            <a:avLst/>
          </a:prstGeom>
          <a:noFill/>
          <a:ln w="9525">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endParaRPr lang="en-US" altLang="en-US" sz="2400" dirty="0">
              <a:latin typeface="Arial" charset="0"/>
            </a:endParaRPr>
          </a:p>
        </p:txBody>
      </p:sp>
      <p:sp>
        <p:nvSpPr>
          <p:cNvPr id="3" name="Slide Number Placeholder 2"/>
          <p:cNvSpPr>
            <a:spLocks noGrp="1"/>
          </p:cNvSpPr>
          <p:nvPr>
            <p:ph type="sldNum" sz="quarter" idx="12"/>
          </p:nvPr>
        </p:nvSpPr>
        <p:spPr/>
        <p:txBody>
          <a:bodyPr/>
          <a:lstStyle/>
          <a:p>
            <a:pPr>
              <a:defRPr/>
            </a:pPr>
            <a:fld id="{8BFB3290-6854-436A-A7A8-F1902B266845}" type="slidenum">
              <a:rPr lang="en-US" smtClean="0"/>
              <a:pPr>
                <a:defRPr/>
              </a:pPr>
              <a:t>40</a:t>
            </a:fld>
            <a:endParaRPr lang="en-US" dirty="0"/>
          </a:p>
        </p:txBody>
      </p:sp>
    </p:spTree>
    <p:extLst>
      <p:ext uri="{BB962C8B-B14F-4D97-AF65-F5344CB8AC3E}">
        <p14:creationId xmlns:p14="http://schemas.microsoft.com/office/powerpoint/2010/main" val="240400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1143000"/>
            <a:ext cx="8229600" cy="1143000"/>
          </a:xfrm>
        </p:spPr>
        <p:txBody>
          <a:bodyPr/>
          <a:lstStyle/>
          <a:p>
            <a:pPr>
              <a:defRPr/>
            </a:pPr>
            <a:r>
              <a:rPr lang="en-US" b="1" dirty="0" smtClean="0">
                <a:solidFill>
                  <a:srgbClr val="C00000"/>
                </a:solidFill>
                <a:effectLst>
                  <a:outerShdw blurRad="38100" dist="38100" dir="2700000" algn="tl">
                    <a:srgbClr val="000000">
                      <a:alpha val="43137"/>
                    </a:srgbClr>
                  </a:outerShdw>
                </a:effectLst>
              </a:rPr>
              <a:t>Part A Employers</a:t>
            </a:r>
          </a:p>
        </p:txBody>
      </p:sp>
      <p:sp>
        <p:nvSpPr>
          <p:cNvPr id="72707" name="Content Placeholder 2"/>
          <p:cNvSpPr>
            <a:spLocks noGrp="1"/>
          </p:cNvSpPr>
          <p:nvPr>
            <p:ph idx="1"/>
          </p:nvPr>
        </p:nvSpPr>
        <p:spPr>
          <a:xfrm>
            <a:off x="381000" y="2590800"/>
            <a:ext cx="8534400" cy="3657600"/>
          </a:xfrm>
        </p:spPr>
        <p:txBody>
          <a:bodyPr/>
          <a:lstStyle/>
          <a:p>
            <a:pPr marL="342900" lvl="1" indent="-342900">
              <a:buFont typeface="Arial"/>
              <a:buChar char="•"/>
              <a:defRPr/>
            </a:pPr>
            <a:r>
              <a:rPr lang="en-US" b="1" dirty="0" smtClean="0"/>
              <a:t>For Employers Handling Their Own Enrollments</a:t>
            </a:r>
          </a:p>
          <a:p>
            <a:pPr lvl="1">
              <a:defRPr/>
            </a:pPr>
            <a:r>
              <a:rPr lang="en-US" dirty="0" smtClean="0"/>
              <a:t>Enroll kids in medical plan within premium limit</a:t>
            </a:r>
          </a:p>
          <a:p>
            <a:pPr lvl="1">
              <a:defRPr/>
            </a:pPr>
            <a:r>
              <a:rPr lang="en-US" dirty="0" smtClean="0"/>
              <a:t>Complete Response Forms</a:t>
            </a:r>
          </a:p>
          <a:p>
            <a:pPr lvl="1">
              <a:defRPr/>
            </a:pPr>
            <a:r>
              <a:rPr lang="en-US" dirty="0" smtClean="0"/>
              <a:t>Notify DCS when child removed from coverage</a:t>
            </a:r>
          </a:p>
        </p:txBody>
      </p:sp>
      <p:sp>
        <p:nvSpPr>
          <p:cNvPr id="860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Calibri" pitchFamily="34" charset="0"/>
              </a:defRPr>
            </a:lvl1pPr>
            <a:lvl2pPr marL="742950" indent="-285750" eaLnBrk="0" hangingPunct="0">
              <a:buChar char="–"/>
              <a:defRPr sz="2800">
                <a:solidFill>
                  <a:schemeClr val="tx1"/>
                </a:solidFill>
                <a:latin typeface="Calibri" pitchFamily="34" charset="0"/>
              </a:defRPr>
            </a:lvl2pPr>
            <a:lvl3pPr marL="1143000" indent="-228600" eaLnBrk="0" hangingPunct="0">
              <a:buChar char="•"/>
              <a:defRPr sz="2400">
                <a:solidFill>
                  <a:schemeClr val="tx1"/>
                </a:solidFill>
                <a:latin typeface="Calibri" pitchFamily="34" charset="0"/>
              </a:defRPr>
            </a:lvl3pPr>
            <a:lvl4pPr marL="1600200" indent="-228600" eaLnBrk="0" hangingPunct="0">
              <a:buChar char="–"/>
              <a:defRPr sz="2000">
                <a:solidFill>
                  <a:schemeClr val="tx1"/>
                </a:solidFill>
                <a:latin typeface="Calibri" pitchFamily="34" charset="0"/>
              </a:defRPr>
            </a:lvl4pPr>
            <a:lvl5pPr marL="2057400" indent="-228600" eaLnBrk="0" hangingPunct="0">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buFontTx/>
              <a:buNone/>
            </a:pPr>
            <a:fld id="{33A92731-6027-420B-8620-319CD065B254}" type="slidenum">
              <a:rPr lang="en-US" altLang="en-US" sz="1000" smtClean="0">
                <a:latin typeface="Arial" charset="0"/>
              </a:rPr>
              <a:pPr eaLnBrk="1" hangingPunct="1">
                <a:buFontTx/>
                <a:buNone/>
              </a:pPr>
              <a:t>41</a:t>
            </a:fld>
            <a:endParaRPr lang="en-US" altLang="en-US" sz="1000" dirty="0" smtClean="0">
              <a:latin typeface="Arial" charset="0"/>
            </a:endParaRPr>
          </a:p>
        </p:txBody>
      </p:sp>
    </p:spTree>
    <p:extLst>
      <p:ext uri="{BB962C8B-B14F-4D97-AF65-F5344CB8AC3E}">
        <p14:creationId xmlns:p14="http://schemas.microsoft.com/office/powerpoint/2010/main" val="3467953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500"/>
                                        <p:tgtEl>
                                          <p:spTgt spid="727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2707">
                                            <p:txEl>
                                              <p:pRg st="0" end="0"/>
                                            </p:txEl>
                                          </p:spTgt>
                                        </p:tgtEl>
                                        <p:attrNameLst>
                                          <p:attrName>style.visibility</p:attrName>
                                        </p:attrNameLst>
                                      </p:cBhvr>
                                      <p:to>
                                        <p:strVal val="visible"/>
                                      </p:to>
                                    </p:set>
                                    <p:animEffect transition="in" filter="fade">
                                      <p:cBhvr>
                                        <p:cTn id="11" dur="500"/>
                                        <p:tgtEl>
                                          <p:spTgt spid="7270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2707">
                                            <p:txEl>
                                              <p:pRg st="1" end="1"/>
                                            </p:txEl>
                                          </p:spTgt>
                                        </p:tgtEl>
                                        <p:attrNameLst>
                                          <p:attrName>style.visibility</p:attrName>
                                        </p:attrNameLst>
                                      </p:cBhvr>
                                      <p:to>
                                        <p:strVal val="visible"/>
                                      </p:to>
                                    </p:set>
                                    <p:animEffect transition="in" filter="fade">
                                      <p:cBhvr>
                                        <p:cTn id="16" dur="500"/>
                                        <p:tgtEl>
                                          <p:spTgt spid="72707">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2707">
                                            <p:txEl>
                                              <p:pRg st="2" end="2"/>
                                            </p:txEl>
                                          </p:spTgt>
                                        </p:tgtEl>
                                        <p:attrNameLst>
                                          <p:attrName>style.visibility</p:attrName>
                                        </p:attrNameLst>
                                      </p:cBhvr>
                                      <p:to>
                                        <p:strVal val="visible"/>
                                      </p:to>
                                    </p:set>
                                    <p:animEffect transition="in" filter="fade">
                                      <p:cBhvr>
                                        <p:cTn id="20" dur="500"/>
                                        <p:tgtEl>
                                          <p:spTgt spid="72707">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2707">
                                            <p:txEl>
                                              <p:pRg st="3" end="3"/>
                                            </p:txEl>
                                          </p:spTgt>
                                        </p:tgtEl>
                                        <p:attrNameLst>
                                          <p:attrName>style.visibility</p:attrName>
                                        </p:attrNameLst>
                                      </p:cBhvr>
                                      <p:to>
                                        <p:strVal val="visible"/>
                                      </p:to>
                                    </p:set>
                                    <p:animEffect transition="in" filter="fade">
                                      <p:cBhvr>
                                        <p:cTn id="24" dur="5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1143000"/>
            <a:ext cx="8229600" cy="1143000"/>
          </a:xfrm>
        </p:spPr>
        <p:txBody>
          <a:bodyPr>
            <a:normAutofit fontScale="90000"/>
          </a:bodyPr>
          <a:lstStyle/>
          <a:p>
            <a:pPr>
              <a:defRPr/>
            </a:pPr>
            <a:r>
              <a:rPr lang="en-US" b="1" dirty="0">
                <a:solidFill>
                  <a:srgbClr val="C00000"/>
                </a:solidFill>
                <a:effectLst>
                  <a:outerShdw blurRad="38100" dist="38100" dir="2700000" algn="tl">
                    <a:srgbClr val="000000">
                      <a:alpha val="43137"/>
                    </a:srgbClr>
                  </a:outerShdw>
                </a:effectLst>
              </a:rPr>
              <a:t>Part B Plan </a:t>
            </a:r>
            <a:r>
              <a:rPr lang="en-US" b="1" dirty="0" smtClean="0">
                <a:solidFill>
                  <a:srgbClr val="C00000"/>
                </a:solidFill>
                <a:effectLst>
                  <a:outerShdw blurRad="38100" dist="38100" dir="2700000" algn="tl">
                    <a:srgbClr val="000000">
                      <a:alpha val="43137"/>
                    </a:srgbClr>
                  </a:outerShdw>
                </a:effectLst>
              </a:rPr>
              <a:t>Administrator/Employer</a:t>
            </a:r>
          </a:p>
        </p:txBody>
      </p:sp>
      <p:sp>
        <p:nvSpPr>
          <p:cNvPr id="73731" name="Content Placeholder 2"/>
          <p:cNvSpPr>
            <a:spLocks noGrp="1"/>
          </p:cNvSpPr>
          <p:nvPr>
            <p:ph idx="1"/>
          </p:nvPr>
        </p:nvSpPr>
        <p:spPr>
          <a:xfrm>
            <a:off x="304800" y="2590800"/>
            <a:ext cx="8610600" cy="3657600"/>
          </a:xfrm>
        </p:spPr>
        <p:txBody>
          <a:bodyPr/>
          <a:lstStyle/>
          <a:p>
            <a:pPr>
              <a:defRPr/>
            </a:pPr>
            <a:r>
              <a:rPr lang="en-US" b="1" dirty="0" smtClean="0"/>
              <a:t>Enrollments handled by third party or union</a:t>
            </a:r>
          </a:p>
          <a:p>
            <a:pPr lvl="1">
              <a:defRPr/>
            </a:pPr>
            <a:r>
              <a:rPr lang="en-US" dirty="0" smtClean="0"/>
              <a:t>Forward Part B to third party or union</a:t>
            </a:r>
          </a:p>
          <a:p>
            <a:pPr lvl="1">
              <a:defRPr/>
            </a:pPr>
            <a:r>
              <a:rPr lang="en-US" dirty="0" smtClean="0"/>
              <a:t>Enroll kids in medical plan within premium limit</a:t>
            </a:r>
          </a:p>
          <a:p>
            <a:pPr lvl="1">
              <a:defRPr/>
            </a:pPr>
            <a:r>
              <a:rPr lang="en-US" dirty="0" smtClean="0"/>
              <a:t>Complete Response Forms</a:t>
            </a:r>
          </a:p>
          <a:p>
            <a:pPr lvl="1">
              <a:defRPr/>
            </a:pPr>
            <a:r>
              <a:rPr lang="en-US" dirty="0" smtClean="0"/>
              <a:t>Notify DCS when child removed from coverage</a:t>
            </a:r>
          </a:p>
        </p:txBody>
      </p:sp>
      <p:sp>
        <p:nvSpPr>
          <p:cNvPr id="870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Calibri" pitchFamily="34" charset="0"/>
              </a:defRPr>
            </a:lvl1pPr>
            <a:lvl2pPr marL="742950" indent="-285750" eaLnBrk="0" hangingPunct="0">
              <a:buChar char="–"/>
              <a:defRPr sz="2800">
                <a:solidFill>
                  <a:schemeClr val="tx1"/>
                </a:solidFill>
                <a:latin typeface="Calibri" pitchFamily="34" charset="0"/>
              </a:defRPr>
            </a:lvl2pPr>
            <a:lvl3pPr marL="1143000" indent="-228600" eaLnBrk="0" hangingPunct="0">
              <a:buChar char="•"/>
              <a:defRPr sz="2400">
                <a:solidFill>
                  <a:schemeClr val="tx1"/>
                </a:solidFill>
                <a:latin typeface="Calibri" pitchFamily="34" charset="0"/>
              </a:defRPr>
            </a:lvl3pPr>
            <a:lvl4pPr marL="1600200" indent="-228600" eaLnBrk="0" hangingPunct="0">
              <a:buChar char="–"/>
              <a:defRPr sz="2000">
                <a:solidFill>
                  <a:schemeClr val="tx1"/>
                </a:solidFill>
                <a:latin typeface="Calibri" pitchFamily="34" charset="0"/>
              </a:defRPr>
            </a:lvl4pPr>
            <a:lvl5pPr marL="2057400" indent="-228600" eaLnBrk="0" hangingPunct="0">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buFontTx/>
              <a:buNone/>
            </a:pPr>
            <a:fld id="{420C9AF2-9DC8-449E-BD6A-147A62971346}" type="slidenum">
              <a:rPr lang="en-US" altLang="en-US" sz="1000" smtClean="0">
                <a:latin typeface="Arial" charset="0"/>
              </a:rPr>
              <a:pPr eaLnBrk="1" hangingPunct="1">
                <a:buFontTx/>
                <a:buNone/>
              </a:pPr>
              <a:t>42</a:t>
            </a:fld>
            <a:endParaRPr lang="en-US" altLang="en-US" sz="1000" dirty="0" smtClean="0">
              <a:latin typeface="Arial" charset="0"/>
            </a:endParaRPr>
          </a:p>
        </p:txBody>
      </p:sp>
    </p:spTree>
    <p:extLst>
      <p:ext uri="{BB962C8B-B14F-4D97-AF65-F5344CB8AC3E}">
        <p14:creationId xmlns:p14="http://schemas.microsoft.com/office/powerpoint/2010/main" val="230182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500"/>
                                        <p:tgtEl>
                                          <p:spTgt spid="737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fade">
                                      <p:cBhvr>
                                        <p:cTn id="12" dur="500"/>
                                        <p:tgtEl>
                                          <p:spTgt spid="737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731">
                                            <p:txEl>
                                              <p:pRg st="1" end="1"/>
                                            </p:txEl>
                                          </p:spTgt>
                                        </p:tgtEl>
                                        <p:attrNameLst>
                                          <p:attrName>style.visibility</p:attrName>
                                        </p:attrNameLst>
                                      </p:cBhvr>
                                      <p:to>
                                        <p:strVal val="visible"/>
                                      </p:to>
                                    </p:set>
                                    <p:animEffect transition="in" filter="fade">
                                      <p:cBhvr>
                                        <p:cTn id="17" dur="500"/>
                                        <p:tgtEl>
                                          <p:spTgt spid="737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731">
                                            <p:txEl>
                                              <p:pRg st="2" end="2"/>
                                            </p:txEl>
                                          </p:spTgt>
                                        </p:tgtEl>
                                        <p:attrNameLst>
                                          <p:attrName>style.visibility</p:attrName>
                                        </p:attrNameLst>
                                      </p:cBhvr>
                                      <p:to>
                                        <p:strVal val="visible"/>
                                      </p:to>
                                    </p:set>
                                    <p:animEffect transition="in" filter="fade">
                                      <p:cBhvr>
                                        <p:cTn id="22" dur="500"/>
                                        <p:tgtEl>
                                          <p:spTgt spid="73731">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73731">
                                            <p:txEl>
                                              <p:pRg st="3" end="3"/>
                                            </p:txEl>
                                          </p:spTgt>
                                        </p:tgtEl>
                                        <p:attrNameLst>
                                          <p:attrName>style.visibility</p:attrName>
                                        </p:attrNameLst>
                                      </p:cBhvr>
                                      <p:to>
                                        <p:strVal val="visible"/>
                                      </p:to>
                                    </p:set>
                                    <p:animEffect transition="in" filter="fade">
                                      <p:cBhvr>
                                        <p:cTn id="26" dur="500"/>
                                        <p:tgtEl>
                                          <p:spTgt spid="73731">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73731">
                                            <p:txEl>
                                              <p:pRg st="4" end="4"/>
                                            </p:txEl>
                                          </p:spTgt>
                                        </p:tgtEl>
                                        <p:attrNameLst>
                                          <p:attrName>style.visibility</p:attrName>
                                        </p:attrNameLst>
                                      </p:cBhvr>
                                      <p:to>
                                        <p:strVal val="visible"/>
                                      </p:to>
                                    </p:set>
                                    <p:animEffect transition="in" filter="fade">
                                      <p:cBhvr>
                                        <p:cTn id="30" dur="500"/>
                                        <p:tgtEl>
                                          <p:spTgt spid="73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81000" y="914400"/>
            <a:ext cx="8153400" cy="1143000"/>
          </a:xfrm>
        </p:spPr>
        <p:txBody>
          <a:bodyPr rtlCol="0">
            <a:normAutofit fontScale="90000"/>
          </a:bodyPr>
          <a:lstStyle/>
          <a:p>
            <a:pPr>
              <a:defRPr/>
            </a:pPr>
            <a:r>
              <a:rPr lang="en-US" sz="4000" b="1" dirty="0">
                <a:solidFill>
                  <a:srgbClr val="C00000"/>
                </a:solidFill>
                <a:effectLst>
                  <a:outerShdw blurRad="38100" dist="38100" dir="2700000" algn="tl">
                    <a:srgbClr val="000000">
                      <a:alpha val="43137"/>
                    </a:srgbClr>
                  </a:outerShdw>
                </a:effectLst>
              </a:rPr>
              <a:t>Income Withholding and the National Medical Support Notice</a:t>
            </a:r>
            <a:endParaRPr lang="en-US" sz="5400" b="1" dirty="0">
              <a:solidFill>
                <a:srgbClr val="C00000"/>
              </a:solidFill>
              <a:effectLst>
                <a:outerShdw blurRad="38100" dist="38100" dir="2700000" algn="tl">
                  <a:srgbClr val="000000">
                    <a:alpha val="43137"/>
                  </a:srgbClr>
                </a:outerShdw>
              </a:effectLst>
              <a:latin typeface="+mn-lt"/>
            </a:endParaRPr>
          </a:p>
        </p:txBody>
      </p:sp>
      <p:sp>
        <p:nvSpPr>
          <p:cNvPr id="67587" name="Rectangle 3"/>
          <p:cNvSpPr>
            <a:spLocks noGrp="1" noChangeArrowheads="1"/>
          </p:cNvSpPr>
          <p:nvPr>
            <p:ph idx="1"/>
          </p:nvPr>
        </p:nvSpPr>
        <p:spPr>
          <a:xfrm>
            <a:off x="609600" y="1981200"/>
            <a:ext cx="7124700" cy="4038600"/>
          </a:xfrm>
        </p:spPr>
        <p:txBody>
          <a:bodyPr>
            <a:normAutofit/>
          </a:bodyPr>
          <a:lstStyle/>
          <a:p>
            <a:pPr marL="914400" lvl="2" indent="0">
              <a:buNone/>
            </a:pPr>
            <a:endParaRPr lang="en-US" altLang="en-US" dirty="0"/>
          </a:p>
          <a:p>
            <a:pPr marL="0" indent="0" algn="ctr">
              <a:buNone/>
            </a:pPr>
            <a:r>
              <a:rPr lang="en-US" altLang="en-US" sz="4400" b="1" dirty="0"/>
              <a:t>Questions?</a:t>
            </a:r>
          </a:p>
          <a:p>
            <a:endParaRPr lang="en-US" altLang="en-US" dirty="0"/>
          </a:p>
          <a:p>
            <a:r>
              <a:rPr lang="en-US" altLang="en-US" dirty="0"/>
              <a:t>800-562-0479</a:t>
            </a:r>
          </a:p>
          <a:p>
            <a:r>
              <a:rPr lang="en-US" altLang="en-US" dirty="0" smtClean="0"/>
              <a:t>DCS-ERT@dshs.wa.gov</a:t>
            </a:r>
            <a:endParaRPr lang="en-US" altLang="en-US" dirty="0"/>
          </a:p>
          <a:p>
            <a:r>
              <a:rPr lang="en-US" altLang="en-US" dirty="0"/>
              <a:t>www.childsupportonline.wa.gov</a:t>
            </a:r>
          </a:p>
        </p:txBody>
      </p:sp>
      <p:sp>
        <p:nvSpPr>
          <p:cNvPr id="2" name="Date Placeholder 1"/>
          <p:cNvSpPr>
            <a:spLocks noGrp="1"/>
          </p:cNvSpPr>
          <p:nvPr>
            <p:ph type="dt" sz="half" idx="10"/>
          </p:nvPr>
        </p:nvSpPr>
        <p:spPr/>
        <p:txBody>
          <a:bodyPr/>
          <a:lstStyle/>
          <a:p>
            <a:fld id="{04FDBCD7-8C1F-4993-BB12-03F20B853452}"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675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6F5FE9F0-B1DB-43C9-9C0E-A35BA253AE57}" type="slidenum">
              <a:rPr lang="en-US" altLang="en-US" sz="1000" smtClean="0">
                <a:solidFill>
                  <a:srgbClr val="000000"/>
                </a:solidFill>
                <a:latin typeface="Arial" charset="0"/>
              </a:rPr>
              <a:pPr eaLnBrk="1" hangingPunct="1">
                <a:buFontTx/>
                <a:buNone/>
              </a:pPr>
              <a:t>43</a:t>
            </a:fld>
            <a:endParaRPr lang="en-US" altLang="en-US" sz="1000" dirty="0">
              <a:solidFill>
                <a:srgbClr val="000000"/>
              </a:solidFill>
              <a:latin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733675"/>
            <a:ext cx="19050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206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500"/>
                                        <p:tgtEl>
                                          <p:spTgt spid="307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animEffect transition="in" filter="fade">
                                      <p:cBhvr>
                                        <p:cTn id="11" dur="500"/>
                                        <p:tgtEl>
                                          <p:spTgt spid="67587">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7587">
                                            <p:txEl>
                                              <p:pRg st="3" end="3"/>
                                            </p:txEl>
                                          </p:spTgt>
                                        </p:tgtEl>
                                        <p:attrNameLst>
                                          <p:attrName>style.visibility</p:attrName>
                                        </p:attrNameLst>
                                      </p:cBhvr>
                                      <p:to>
                                        <p:strVal val="visible"/>
                                      </p:to>
                                    </p:set>
                                    <p:animEffect transition="in" filter="fade">
                                      <p:cBhvr>
                                        <p:cTn id="18" dur="500"/>
                                        <p:tgtEl>
                                          <p:spTgt spid="67587">
                                            <p:txEl>
                                              <p:pRg st="3" end="3"/>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67587">
                                            <p:txEl>
                                              <p:pRg st="4" end="4"/>
                                            </p:txEl>
                                          </p:spTgt>
                                        </p:tgtEl>
                                        <p:attrNameLst>
                                          <p:attrName>style.visibility</p:attrName>
                                        </p:attrNameLst>
                                      </p:cBhvr>
                                      <p:to>
                                        <p:strVal val="visible"/>
                                      </p:to>
                                    </p:set>
                                    <p:animEffect transition="in" filter="fade">
                                      <p:cBhvr>
                                        <p:cTn id="22" dur="500"/>
                                        <p:tgtEl>
                                          <p:spTgt spid="67587">
                                            <p:txEl>
                                              <p:pRg st="4" end="4"/>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67587">
                                            <p:txEl>
                                              <p:pRg st="5" end="5"/>
                                            </p:txEl>
                                          </p:spTgt>
                                        </p:tgtEl>
                                        <p:attrNameLst>
                                          <p:attrName>style.visibility</p:attrName>
                                        </p:attrNameLst>
                                      </p:cBhvr>
                                      <p:to>
                                        <p:strVal val="visible"/>
                                      </p:to>
                                    </p:set>
                                    <p:animEffect transition="in" filter="fade">
                                      <p:cBhvr>
                                        <p:cTn id="26" dur="500"/>
                                        <p:tgtEl>
                                          <p:spTgt spid="675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67587"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Payments</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Remit within</a:t>
            </a:r>
            <a:r>
              <a:rPr lang="en-US" b="1" dirty="0" smtClean="0">
                <a:solidFill>
                  <a:srgbClr val="C00000"/>
                </a:solidFill>
              </a:rPr>
              <a:t> 7 </a:t>
            </a:r>
            <a:r>
              <a:rPr lang="en-US" dirty="0" smtClean="0"/>
              <a:t>days of withholding the funds</a:t>
            </a:r>
          </a:p>
          <a:p>
            <a:endParaRPr lang="en-US" dirty="0"/>
          </a:p>
        </p:txBody>
      </p:sp>
      <p:sp>
        <p:nvSpPr>
          <p:cNvPr id="4" name="Date Placeholder 3"/>
          <p:cNvSpPr>
            <a:spLocks noGrp="1"/>
          </p:cNvSpPr>
          <p:nvPr>
            <p:ph type="dt" sz="half" idx="10"/>
          </p:nvPr>
        </p:nvSpPr>
        <p:spPr/>
        <p:txBody>
          <a:bodyPr/>
          <a:lstStyle/>
          <a:p>
            <a:fld id="{2FC9E16B-DF01-46CF-9349-5FF0635C90B6}" type="datetime1">
              <a:rPr lang="en-US" smtClean="0">
                <a:solidFill>
                  <a:prstClr val="black">
                    <a:tint val="75000"/>
                  </a:prstClr>
                </a:solidFill>
              </a:rPr>
              <a:pPr/>
              <a:t>8/25/2020</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44</a:t>
            </a:fld>
            <a:endParaRPr lang="en-US" dirty="0">
              <a:solidFill>
                <a:prstClr val="black">
                  <a:tint val="75000"/>
                </a:prstClr>
              </a:solidFill>
            </a:endParaRPr>
          </a:p>
        </p:txBody>
      </p:sp>
      <p:pic>
        <p:nvPicPr>
          <p:cNvPr id="7" name="Content Placeholder 5" descr="electronic-paymen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00200" y="2971800"/>
            <a:ext cx="6210306" cy="3068638"/>
          </a:xfrm>
          <a:prstGeom prst="rect">
            <a:avLst/>
          </a:prstGeom>
        </p:spPr>
      </p:pic>
    </p:spTree>
    <p:extLst>
      <p:ext uri="{BB962C8B-B14F-4D97-AF65-F5344CB8AC3E}">
        <p14:creationId xmlns:p14="http://schemas.microsoft.com/office/powerpoint/2010/main" val="111396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 y="609600"/>
            <a:ext cx="8458200" cy="1143000"/>
          </a:xfrm>
        </p:spPr>
        <p:txBody>
          <a:bodyPr>
            <a:normAutofit/>
          </a:bodyPr>
          <a:lstStyle/>
          <a:p>
            <a:pPr eaLnBrk="1" hangingPunct="1"/>
            <a:r>
              <a:rPr lang="en-US" altLang="en-US" b="1" dirty="0" smtClean="0">
                <a:solidFill>
                  <a:srgbClr val="C00000"/>
                </a:solidFill>
                <a:effectLst>
                  <a:outerShdw blurRad="38100" dist="38100" dir="2700000" algn="tl">
                    <a:srgbClr val="000000">
                      <a:alpha val="43137"/>
                    </a:srgbClr>
                  </a:outerShdw>
                </a:effectLst>
              </a:rPr>
              <a:t>Mandatory Electronic Payments</a:t>
            </a:r>
            <a:endParaRPr lang="en-US" altLang="en-US" b="1" dirty="0">
              <a:solidFill>
                <a:srgbClr val="C00000"/>
              </a:solidFill>
              <a:effectLst>
                <a:outerShdw blurRad="38100" dist="38100" dir="2700000" algn="tl">
                  <a:srgbClr val="000000">
                    <a:alpha val="43137"/>
                  </a:srgbClr>
                </a:outerShdw>
              </a:effectLst>
            </a:endParaRPr>
          </a:p>
        </p:txBody>
      </p:sp>
      <p:sp>
        <p:nvSpPr>
          <p:cNvPr id="146435" name="Rectangle 3"/>
          <p:cNvSpPr>
            <a:spLocks noGrp="1" noChangeArrowheads="1"/>
          </p:cNvSpPr>
          <p:nvPr>
            <p:ph idx="1"/>
          </p:nvPr>
        </p:nvSpPr>
        <p:spPr>
          <a:xfrm>
            <a:off x="304800" y="1752600"/>
            <a:ext cx="8686800" cy="4343400"/>
          </a:xfrm>
        </p:spPr>
        <p:txBody>
          <a:bodyPr rtlCol="0">
            <a:normAutofit fontScale="92500" lnSpcReduction="10000"/>
          </a:bodyPr>
          <a:lstStyle/>
          <a:p>
            <a:pPr marL="0" indent="0">
              <a:buNone/>
            </a:pPr>
            <a:r>
              <a:rPr lang="en-US" b="1" dirty="0"/>
              <a:t>Effective January </a:t>
            </a:r>
            <a:r>
              <a:rPr lang="en-US" b="1" dirty="0" smtClean="0"/>
              <a:t>2019</a:t>
            </a:r>
          </a:p>
          <a:p>
            <a:r>
              <a:rPr lang="en-US" dirty="0" smtClean="0"/>
              <a:t>Mandatory </a:t>
            </a:r>
            <a:r>
              <a:rPr lang="en-US" dirty="0"/>
              <a:t>Electronic Payments for most employers</a:t>
            </a:r>
          </a:p>
          <a:p>
            <a:pPr eaLnBrk="1" fontAlgn="auto" hangingPunct="1">
              <a:lnSpc>
                <a:spcPct val="80000"/>
              </a:lnSpc>
              <a:spcAft>
                <a:spcPts val="0"/>
              </a:spcAft>
              <a:buFontTx/>
              <a:buNone/>
              <a:defRPr/>
            </a:pPr>
            <a:endParaRPr lang="en-US" b="1" dirty="0" smtClean="0"/>
          </a:p>
          <a:p>
            <a:pPr eaLnBrk="1" fontAlgn="auto" hangingPunct="1">
              <a:lnSpc>
                <a:spcPct val="80000"/>
              </a:lnSpc>
              <a:spcAft>
                <a:spcPts val="0"/>
              </a:spcAft>
              <a:buFontTx/>
              <a:buNone/>
              <a:defRPr/>
            </a:pPr>
            <a:r>
              <a:rPr lang="en-US" b="1" dirty="0" smtClean="0"/>
              <a:t>The new law applies to all companies who:</a:t>
            </a:r>
          </a:p>
          <a:p>
            <a:pPr>
              <a:lnSpc>
                <a:spcPct val="80000"/>
              </a:lnSpc>
              <a:defRPr/>
            </a:pPr>
            <a:r>
              <a:rPr lang="en-US" dirty="0" smtClean="0"/>
              <a:t>Have 10 or more employees</a:t>
            </a:r>
          </a:p>
          <a:p>
            <a:pPr>
              <a:lnSpc>
                <a:spcPct val="80000"/>
              </a:lnSpc>
              <a:defRPr/>
            </a:pPr>
            <a:r>
              <a:rPr lang="en-US" dirty="0" smtClean="0"/>
              <a:t>Have less than 10 employees, but receive IWOs for more than one employee</a:t>
            </a:r>
          </a:p>
          <a:p>
            <a:pPr>
              <a:lnSpc>
                <a:spcPct val="80000"/>
              </a:lnSpc>
              <a:defRPr/>
            </a:pPr>
            <a:r>
              <a:rPr lang="en-US" dirty="0" smtClean="0"/>
              <a:t>Use a payroll processing company</a:t>
            </a:r>
          </a:p>
          <a:p>
            <a:pPr>
              <a:lnSpc>
                <a:spcPct val="80000"/>
              </a:lnSpc>
              <a:defRPr/>
            </a:pPr>
            <a:r>
              <a:rPr lang="en-US" dirty="0" smtClean="0"/>
              <a:t>Are required to electronically file and pay taxes to DOR</a:t>
            </a:r>
          </a:p>
          <a:p>
            <a:pPr>
              <a:lnSpc>
                <a:spcPct val="80000"/>
              </a:lnSpc>
              <a:defRPr/>
            </a:pPr>
            <a:endParaRPr lang="en-US" sz="2400" dirty="0"/>
          </a:p>
        </p:txBody>
      </p:sp>
      <p:sp>
        <p:nvSpPr>
          <p:cNvPr id="2" name="Date Placeholder 1"/>
          <p:cNvSpPr>
            <a:spLocks noGrp="1"/>
          </p:cNvSpPr>
          <p:nvPr>
            <p:ph type="dt" sz="half" idx="10"/>
          </p:nvPr>
        </p:nvSpPr>
        <p:spPr/>
        <p:txBody>
          <a:bodyPr/>
          <a:lstStyle/>
          <a:p>
            <a:fld id="{E0641743-CDAD-4E6F-AD8E-C8C4479F2244}"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983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C8011BCE-D274-4B3C-AD1B-E60C1CEA7E78}" type="slidenum">
              <a:rPr lang="en-US" altLang="en-US" sz="1000" smtClean="0">
                <a:solidFill>
                  <a:srgbClr val="000000"/>
                </a:solidFill>
                <a:latin typeface="Arial" charset="0"/>
              </a:rPr>
              <a:pPr eaLnBrk="1" hangingPunct="1">
                <a:buFontTx/>
                <a:buNone/>
              </a:pPr>
              <a:t>45</a:t>
            </a:fld>
            <a:endParaRPr lang="en-US" altLang="en-US" sz="1000" dirty="0">
              <a:solidFill>
                <a:srgbClr val="000000"/>
              </a:solidFill>
              <a:latin typeface="Arial" charset="0"/>
            </a:endParaRPr>
          </a:p>
        </p:txBody>
      </p:sp>
    </p:spTree>
    <p:extLst>
      <p:ext uri="{BB962C8B-B14F-4D97-AF65-F5344CB8AC3E}">
        <p14:creationId xmlns:p14="http://schemas.microsoft.com/office/powerpoint/2010/main" val="266424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fade">
                                      <p:cBhvr>
                                        <p:cTn id="7" dur="500"/>
                                        <p:tgtEl>
                                          <p:spTgt spid="983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6435">
                                            <p:txEl>
                                              <p:pRg st="0" end="0"/>
                                            </p:txEl>
                                          </p:spTgt>
                                        </p:tgtEl>
                                        <p:attrNameLst>
                                          <p:attrName>style.visibility</p:attrName>
                                        </p:attrNameLst>
                                      </p:cBhvr>
                                      <p:to>
                                        <p:strVal val="visible"/>
                                      </p:to>
                                    </p:set>
                                    <p:animEffect transition="in" filter="fade">
                                      <p:cBhvr>
                                        <p:cTn id="11" dur="500"/>
                                        <p:tgtEl>
                                          <p:spTgt spid="14643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6435">
                                            <p:txEl>
                                              <p:pRg st="1" end="1"/>
                                            </p:txEl>
                                          </p:spTgt>
                                        </p:tgtEl>
                                        <p:attrNameLst>
                                          <p:attrName>style.visibility</p:attrName>
                                        </p:attrNameLst>
                                      </p:cBhvr>
                                      <p:to>
                                        <p:strVal val="visible"/>
                                      </p:to>
                                    </p:set>
                                    <p:animEffect transition="in" filter="fade">
                                      <p:cBhvr>
                                        <p:cTn id="15" dur="500"/>
                                        <p:tgtEl>
                                          <p:spTgt spid="14643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6435">
                                            <p:txEl>
                                              <p:pRg st="3" end="3"/>
                                            </p:txEl>
                                          </p:spTgt>
                                        </p:tgtEl>
                                        <p:attrNameLst>
                                          <p:attrName>style.visibility</p:attrName>
                                        </p:attrNameLst>
                                      </p:cBhvr>
                                      <p:to>
                                        <p:strVal val="visible"/>
                                      </p:to>
                                    </p:set>
                                    <p:animEffect transition="in" filter="fade">
                                      <p:cBhvr>
                                        <p:cTn id="20" dur="500"/>
                                        <p:tgtEl>
                                          <p:spTgt spid="146435">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46435">
                                            <p:txEl>
                                              <p:pRg st="4" end="4"/>
                                            </p:txEl>
                                          </p:spTgt>
                                        </p:tgtEl>
                                        <p:attrNameLst>
                                          <p:attrName>style.visibility</p:attrName>
                                        </p:attrNameLst>
                                      </p:cBhvr>
                                      <p:to>
                                        <p:strVal val="visible"/>
                                      </p:to>
                                    </p:set>
                                    <p:animEffect transition="in" filter="fade">
                                      <p:cBhvr>
                                        <p:cTn id="24" dur="500"/>
                                        <p:tgtEl>
                                          <p:spTgt spid="14643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6435">
                                            <p:txEl>
                                              <p:pRg st="5" end="5"/>
                                            </p:txEl>
                                          </p:spTgt>
                                        </p:tgtEl>
                                        <p:attrNameLst>
                                          <p:attrName>style.visibility</p:attrName>
                                        </p:attrNameLst>
                                      </p:cBhvr>
                                      <p:to>
                                        <p:strVal val="visible"/>
                                      </p:to>
                                    </p:set>
                                    <p:animEffect transition="in" filter="fade">
                                      <p:cBhvr>
                                        <p:cTn id="29" dur="500"/>
                                        <p:tgtEl>
                                          <p:spTgt spid="14643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6435">
                                            <p:txEl>
                                              <p:pRg st="6" end="6"/>
                                            </p:txEl>
                                          </p:spTgt>
                                        </p:tgtEl>
                                        <p:attrNameLst>
                                          <p:attrName>style.visibility</p:attrName>
                                        </p:attrNameLst>
                                      </p:cBhvr>
                                      <p:to>
                                        <p:strVal val="visible"/>
                                      </p:to>
                                    </p:set>
                                    <p:animEffect transition="in" filter="fade">
                                      <p:cBhvr>
                                        <p:cTn id="34" dur="500"/>
                                        <p:tgtEl>
                                          <p:spTgt spid="14643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6435">
                                            <p:txEl>
                                              <p:pRg st="7" end="7"/>
                                            </p:txEl>
                                          </p:spTgt>
                                        </p:tgtEl>
                                        <p:attrNameLst>
                                          <p:attrName>style.visibility</p:attrName>
                                        </p:attrNameLst>
                                      </p:cBhvr>
                                      <p:to>
                                        <p:strVal val="visible"/>
                                      </p:to>
                                    </p:set>
                                    <p:animEffect transition="in" filter="fade">
                                      <p:cBhvr>
                                        <p:cTn id="39" dur="500"/>
                                        <p:tgtEl>
                                          <p:spTgt spid="146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 y="533400"/>
            <a:ext cx="8382000" cy="1143000"/>
          </a:xfrm>
        </p:spPr>
        <p:txBody>
          <a:bodyPr/>
          <a:lstStyle/>
          <a:p>
            <a:pPr eaLnBrk="1" hangingPunct="1"/>
            <a:r>
              <a:rPr lang="en-US" altLang="en-US" b="1" dirty="0" smtClean="0">
                <a:solidFill>
                  <a:srgbClr val="C00000"/>
                </a:solidFill>
                <a:effectLst>
                  <a:outerShdw blurRad="38100" dist="38100" dir="2700000" algn="tl">
                    <a:srgbClr val="000000">
                      <a:alpha val="43137"/>
                    </a:srgbClr>
                  </a:outerShdw>
                </a:effectLst>
              </a:rPr>
              <a:t>Benefits of Electronic </a:t>
            </a:r>
            <a:r>
              <a:rPr lang="en-US" altLang="en-US" b="1" dirty="0">
                <a:solidFill>
                  <a:srgbClr val="C00000"/>
                </a:solidFill>
                <a:effectLst>
                  <a:outerShdw blurRad="38100" dist="38100" dir="2700000" algn="tl">
                    <a:srgbClr val="000000">
                      <a:alpha val="43137"/>
                    </a:srgbClr>
                  </a:outerShdw>
                </a:effectLst>
              </a:rPr>
              <a:t>Payments</a:t>
            </a:r>
          </a:p>
        </p:txBody>
      </p:sp>
      <p:sp>
        <p:nvSpPr>
          <p:cNvPr id="146435" name="Rectangle 3"/>
          <p:cNvSpPr>
            <a:spLocks noGrp="1" noChangeArrowheads="1"/>
          </p:cNvSpPr>
          <p:nvPr>
            <p:ph idx="1"/>
          </p:nvPr>
        </p:nvSpPr>
        <p:spPr>
          <a:xfrm>
            <a:off x="266700" y="1676400"/>
            <a:ext cx="8686800" cy="4267200"/>
          </a:xfrm>
        </p:spPr>
        <p:txBody>
          <a:bodyPr rtlCol="0">
            <a:normAutofit/>
          </a:bodyPr>
          <a:lstStyle/>
          <a:p>
            <a:pPr eaLnBrk="1" fontAlgn="auto" hangingPunct="1">
              <a:lnSpc>
                <a:spcPct val="80000"/>
              </a:lnSpc>
              <a:spcAft>
                <a:spcPts val="0"/>
              </a:spcAft>
              <a:buFontTx/>
              <a:buNone/>
              <a:defRPr/>
            </a:pPr>
            <a:r>
              <a:rPr lang="en-US" b="1" dirty="0" smtClean="0"/>
              <a:t>You Save Time and Money!</a:t>
            </a:r>
            <a:endParaRPr lang="en-US" b="1" dirty="0"/>
          </a:p>
          <a:p>
            <a:pPr>
              <a:lnSpc>
                <a:spcPct val="80000"/>
              </a:lnSpc>
              <a:defRPr/>
            </a:pPr>
            <a:r>
              <a:rPr lang="en-US" dirty="0" smtClean="0"/>
              <a:t>Fewer </a:t>
            </a:r>
            <a:r>
              <a:rPr lang="en-US" dirty="0"/>
              <a:t>steps, less paper</a:t>
            </a:r>
          </a:p>
          <a:p>
            <a:pPr>
              <a:lnSpc>
                <a:spcPct val="80000"/>
              </a:lnSpc>
              <a:buFont typeface="Arial" panose="020B0604020202020204" pitchFamily="34" charset="0"/>
              <a:buChar char="•"/>
              <a:defRPr/>
            </a:pPr>
            <a:r>
              <a:rPr lang="en-US" dirty="0"/>
              <a:t>Safer and less expensive</a:t>
            </a:r>
          </a:p>
          <a:p>
            <a:pPr>
              <a:lnSpc>
                <a:spcPct val="80000"/>
              </a:lnSpc>
              <a:buFont typeface="Arial" panose="020B0604020202020204" pitchFamily="34" charset="0"/>
              <a:buChar char="•"/>
              <a:defRPr/>
            </a:pPr>
            <a:r>
              <a:rPr lang="en-US" dirty="0"/>
              <a:t>Accuracy and security built </a:t>
            </a:r>
            <a:r>
              <a:rPr lang="en-US" dirty="0" smtClean="0"/>
              <a:t>into </a:t>
            </a:r>
            <a:r>
              <a:rPr lang="en-US" dirty="0"/>
              <a:t>the </a:t>
            </a:r>
            <a:r>
              <a:rPr lang="en-US" dirty="0" smtClean="0"/>
              <a:t>process</a:t>
            </a:r>
          </a:p>
          <a:p>
            <a:pPr marL="0" indent="0">
              <a:lnSpc>
                <a:spcPct val="80000"/>
              </a:lnSpc>
              <a:buNone/>
              <a:defRPr/>
            </a:pPr>
            <a:endParaRPr lang="en-US" sz="3600" b="1" dirty="0" smtClean="0"/>
          </a:p>
          <a:p>
            <a:pPr marL="0" indent="0">
              <a:lnSpc>
                <a:spcPct val="80000"/>
              </a:lnSpc>
              <a:buNone/>
              <a:defRPr/>
            </a:pPr>
            <a:r>
              <a:rPr lang="en-US" sz="3600" b="1" dirty="0" smtClean="0"/>
              <a:t>Public Savings</a:t>
            </a:r>
          </a:p>
          <a:p>
            <a:pPr>
              <a:lnSpc>
                <a:spcPct val="80000"/>
              </a:lnSpc>
              <a:defRPr/>
            </a:pPr>
            <a:r>
              <a:rPr lang="en-US" dirty="0" smtClean="0"/>
              <a:t>Reduced processing cost</a:t>
            </a:r>
            <a:endParaRPr lang="en-US" dirty="0"/>
          </a:p>
          <a:p>
            <a:pPr>
              <a:lnSpc>
                <a:spcPct val="80000"/>
              </a:lnSpc>
              <a:defRPr/>
            </a:pPr>
            <a:r>
              <a:rPr lang="en-US" dirty="0" smtClean="0"/>
              <a:t>Families receive money more quickly</a:t>
            </a:r>
            <a:endParaRPr lang="en-US" dirty="0"/>
          </a:p>
        </p:txBody>
      </p:sp>
      <p:sp>
        <p:nvSpPr>
          <p:cNvPr id="2" name="Date Placeholder 1"/>
          <p:cNvSpPr>
            <a:spLocks noGrp="1"/>
          </p:cNvSpPr>
          <p:nvPr>
            <p:ph type="dt" sz="half" idx="10"/>
          </p:nvPr>
        </p:nvSpPr>
        <p:spPr/>
        <p:txBody>
          <a:bodyPr/>
          <a:lstStyle/>
          <a:p>
            <a:fld id="{E0641743-CDAD-4E6F-AD8E-C8C4479F2244}"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983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C8011BCE-D274-4B3C-AD1B-E60C1CEA7E78}" type="slidenum">
              <a:rPr lang="en-US" altLang="en-US" sz="1000" smtClean="0">
                <a:solidFill>
                  <a:srgbClr val="000000"/>
                </a:solidFill>
                <a:latin typeface="Arial" charset="0"/>
              </a:rPr>
              <a:pPr eaLnBrk="1" hangingPunct="1">
                <a:buFontTx/>
                <a:buNone/>
              </a:pPr>
              <a:t>46</a:t>
            </a:fld>
            <a:endParaRPr lang="en-US" altLang="en-US" sz="1000" dirty="0">
              <a:solidFill>
                <a:srgbClr val="000000"/>
              </a:solidFill>
              <a:latin typeface="Arial" charset="0"/>
            </a:endParaRPr>
          </a:p>
        </p:txBody>
      </p:sp>
      <p:pic>
        <p:nvPicPr>
          <p:cNvPr id="983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172" y="3733800"/>
            <a:ext cx="1839028"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08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fade">
                                      <p:cBhvr>
                                        <p:cTn id="7" dur="500"/>
                                        <p:tgtEl>
                                          <p:spTgt spid="14643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6435">
                                            <p:txEl>
                                              <p:pRg st="1" end="1"/>
                                            </p:txEl>
                                          </p:spTgt>
                                        </p:tgtEl>
                                        <p:attrNameLst>
                                          <p:attrName>style.visibility</p:attrName>
                                        </p:attrNameLst>
                                      </p:cBhvr>
                                      <p:to>
                                        <p:strVal val="visible"/>
                                      </p:to>
                                    </p:set>
                                    <p:animEffect transition="in" filter="fade">
                                      <p:cBhvr>
                                        <p:cTn id="11" dur="500"/>
                                        <p:tgtEl>
                                          <p:spTgt spid="14643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8310"/>
                                        </p:tgtEl>
                                        <p:attrNameLst>
                                          <p:attrName>style.visibility</p:attrName>
                                        </p:attrNameLst>
                                      </p:cBhvr>
                                      <p:to>
                                        <p:strVal val="visible"/>
                                      </p:to>
                                    </p:set>
                                    <p:animEffect transition="in" filter="fade">
                                      <p:cBhvr>
                                        <p:cTn id="15" dur="500"/>
                                        <p:tgtEl>
                                          <p:spTgt spid="983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6435">
                                            <p:txEl>
                                              <p:pRg st="2" end="2"/>
                                            </p:txEl>
                                          </p:spTgt>
                                        </p:tgtEl>
                                        <p:attrNameLst>
                                          <p:attrName>style.visibility</p:attrName>
                                        </p:attrNameLst>
                                      </p:cBhvr>
                                      <p:to>
                                        <p:strVal val="visible"/>
                                      </p:to>
                                    </p:set>
                                    <p:animEffect transition="in" filter="fade">
                                      <p:cBhvr>
                                        <p:cTn id="20" dur="500"/>
                                        <p:tgtEl>
                                          <p:spTgt spid="14643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6435">
                                            <p:txEl>
                                              <p:pRg st="3" end="3"/>
                                            </p:txEl>
                                          </p:spTgt>
                                        </p:tgtEl>
                                        <p:attrNameLst>
                                          <p:attrName>style.visibility</p:attrName>
                                        </p:attrNameLst>
                                      </p:cBhvr>
                                      <p:to>
                                        <p:strVal val="visible"/>
                                      </p:to>
                                    </p:set>
                                    <p:animEffect transition="in" filter="fade">
                                      <p:cBhvr>
                                        <p:cTn id="25" dur="500"/>
                                        <p:tgtEl>
                                          <p:spTgt spid="14643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6435">
                                            <p:txEl>
                                              <p:pRg st="5" end="5"/>
                                            </p:txEl>
                                          </p:spTgt>
                                        </p:tgtEl>
                                        <p:attrNameLst>
                                          <p:attrName>style.visibility</p:attrName>
                                        </p:attrNameLst>
                                      </p:cBhvr>
                                      <p:to>
                                        <p:strVal val="visible"/>
                                      </p:to>
                                    </p:set>
                                    <p:animEffect transition="in" filter="fade">
                                      <p:cBhvr>
                                        <p:cTn id="30" dur="500"/>
                                        <p:tgtEl>
                                          <p:spTgt spid="14643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6435">
                                            <p:txEl>
                                              <p:pRg st="6" end="6"/>
                                            </p:txEl>
                                          </p:spTgt>
                                        </p:tgtEl>
                                        <p:attrNameLst>
                                          <p:attrName>style.visibility</p:attrName>
                                        </p:attrNameLst>
                                      </p:cBhvr>
                                      <p:to>
                                        <p:strVal val="visible"/>
                                      </p:to>
                                    </p:set>
                                    <p:animEffect transition="in" filter="fade">
                                      <p:cBhvr>
                                        <p:cTn id="35" dur="500"/>
                                        <p:tgtEl>
                                          <p:spTgt spid="14643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6435">
                                            <p:txEl>
                                              <p:pRg st="7" end="7"/>
                                            </p:txEl>
                                          </p:spTgt>
                                        </p:tgtEl>
                                        <p:attrNameLst>
                                          <p:attrName>style.visibility</p:attrName>
                                        </p:attrNameLst>
                                      </p:cBhvr>
                                      <p:to>
                                        <p:strVal val="visible"/>
                                      </p:to>
                                    </p:set>
                                    <p:animEffect transition="in" filter="fade">
                                      <p:cBhvr>
                                        <p:cTn id="40" dur="500"/>
                                        <p:tgtEl>
                                          <p:spTgt spid="146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057A1-94A9-44DE-A030-CB8039E40406}"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808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400" dirty="0"/>
              <a:t>Copyright 2015, Division of Child Support</a:t>
            </a:r>
          </a:p>
        </p:txBody>
      </p:sp>
      <p:sp>
        <p:nvSpPr>
          <p:cNvPr id="809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fld id="{C818A013-48CD-4087-8DA0-080BC1F3033E}" type="slidenum">
              <a:rPr lang="en-US" altLang="en-US" sz="1400" smtClean="0"/>
              <a:pPr eaLnBrk="1" hangingPunct="1">
                <a:buFontTx/>
                <a:buNone/>
              </a:pPr>
              <a:t>47</a:t>
            </a:fld>
            <a:endParaRPr lang="en-US" altLang="en-US" sz="1400" dirty="0"/>
          </a:p>
        </p:txBody>
      </p:sp>
      <p:pic>
        <p:nvPicPr>
          <p:cNvPr id="80901" name="Picture 4" descr="000_0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1447800" y="5398047"/>
            <a:ext cx="6934200" cy="954107"/>
          </a:xfrm>
          <a:prstGeom prst="rect">
            <a:avLst/>
          </a:prstGeom>
          <a:solidFill>
            <a:schemeClr val="tx1">
              <a:lumMod val="75000"/>
              <a:lumOff val="25000"/>
              <a:alpha val="87000"/>
            </a:schemeClr>
          </a:solidFill>
          <a:ln w="9525">
            <a:noFill/>
            <a:miter lim="800000"/>
            <a:headEnd/>
            <a:tailEnd/>
          </a:ln>
        </p:spPr>
        <p:txBody>
          <a:bodyPr>
            <a:spAutoFit/>
          </a:bodyPr>
          <a:lstStyle/>
          <a:p>
            <a:pPr>
              <a:defRPr/>
            </a:pPr>
            <a:r>
              <a:rPr lang="en-US" sz="2800" b="1" dirty="0" smtClean="0">
                <a:solidFill>
                  <a:schemeClr val="bg1"/>
                </a:solidFill>
              </a:rPr>
              <a:t>It </a:t>
            </a:r>
            <a:r>
              <a:rPr lang="en-US" sz="2800" b="1" dirty="0">
                <a:solidFill>
                  <a:schemeClr val="bg1"/>
                </a:solidFill>
              </a:rPr>
              <a:t>takes </a:t>
            </a:r>
            <a:r>
              <a:rPr lang="en-US" sz="2800" b="1" dirty="0" smtClean="0">
                <a:solidFill>
                  <a:schemeClr val="bg1"/>
                </a:solidFill>
              </a:rPr>
              <a:t>10-15 </a:t>
            </a:r>
            <a:r>
              <a:rPr lang="en-US" sz="2800" b="1" dirty="0">
                <a:solidFill>
                  <a:schemeClr val="bg1"/>
                </a:solidFill>
              </a:rPr>
              <a:t>employees </a:t>
            </a:r>
            <a:r>
              <a:rPr lang="en-US" sz="2800" b="1" dirty="0" smtClean="0">
                <a:solidFill>
                  <a:schemeClr val="bg1"/>
                </a:solidFill>
              </a:rPr>
              <a:t>each day to </a:t>
            </a:r>
            <a:r>
              <a:rPr lang="en-US" sz="2800" b="1" dirty="0">
                <a:solidFill>
                  <a:schemeClr val="bg1"/>
                </a:solidFill>
              </a:rPr>
              <a:t>process </a:t>
            </a:r>
            <a:r>
              <a:rPr lang="en-US" sz="2800" b="1" dirty="0" smtClean="0">
                <a:solidFill>
                  <a:schemeClr val="bg1"/>
                </a:solidFill>
              </a:rPr>
              <a:t>the 17% </a:t>
            </a:r>
            <a:r>
              <a:rPr lang="en-US" sz="2800" b="1" dirty="0">
                <a:solidFill>
                  <a:schemeClr val="bg1"/>
                </a:solidFill>
              </a:rPr>
              <a:t>of </a:t>
            </a:r>
            <a:r>
              <a:rPr lang="en-US" sz="2800" b="1" dirty="0" smtClean="0">
                <a:solidFill>
                  <a:schemeClr val="bg1"/>
                </a:solidFill>
              </a:rPr>
              <a:t>payments we receive by check </a:t>
            </a:r>
            <a:endParaRPr lang="en-US" sz="2800" b="1" dirty="0">
              <a:solidFill>
                <a:schemeClr val="bg1"/>
              </a:solidFill>
            </a:endParaRPr>
          </a:p>
        </p:txBody>
      </p:sp>
    </p:spTree>
    <p:custDataLst>
      <p:tags r:id="rId1"/>
    </p:custDataLst>
    <p:extLst>
      <p:ext uri="{BB962C8B-B14F-4D97-AF65-F5344CB8AC3E}">
        <p14:creationId xmlns:p14="http://schemas.microsoft.com/office/powerpoint/2010/main" val="16639519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C8263-4494-4E53-9693-F485DD0C0A7F}"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829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400" dirty="0"/>
              <a:t>Copyright 2015, Division of Child Support</a:t>
            </a:r>
          </a:p>
        </p:txBody>
      </p:sp>
      <p:sp>
        <p:nvSpPr>
          <p:cNvPr id="829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fld id="{ABBCCE24-8AB6-4C95-8B8D-8A13136FE15D}" type="slidenum">
              <a:rPr lang="en-US" altLang="en-US" sz="1400" smtClean="0"/>
              <a:pPr eaLnBrk="1" hangingPunct="1">
                <a:buFontTx/>
                <a:buNone/>
              </a:pPr>
              <a:t>48</a:t>
            </a:fld>
            <a:endParaRPr lang="en-US" altLang="en-US" sz="1400" dirty="0"/>
          </a:p>
        </p:txBody>
      </p:sp>
      <p:pic>
        <p:nvPicPr>
          <p:cNvPr id="82949" name="Picture 4" descr="100_12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Rectangle 6"/>
          <p:cNvSpPr>
            <a:spLocks noChangeArrowheads="1"/>
          </p:cNvSpPr>
          <p:nvPr/>
        </p:nvSpPr>
        <p:spPr bwMode="auto">
          <a:xfrm rot="273961">
            <a:off x="3733800" y="2209800"/>
            <a:ext cx="1674813" cy="11414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400" dirty="0"/>
          </a:p>
        </p:txBody>
      </p:sp>
      <p:sp>
        <p:nvSpPr>
          <p:cNvPr id="82951" name="Rectangle 7"/>
          <p:cNvSpPr>
            <a:spLocks noChangeArrowheads="1"/>
          </p:cNvSpPr>
          <p:nvPr/>
        </p:nvSpPr>
        <p:spPr bwMode="auto">
          <a:xfrm rot="453329">
            <a:off x="6324600" y="2743200"/>
            <a:ext cx="1671638" cy="10668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400" dirty="0"/>
          </a:p>
        </p:txBody>
      </p:sp>
      <p:sp>
        <p:nvSpPr>
          <p:cNvPr id="9" name="TextBox 1"/>
          <p:cNvSpPr txBox="1">
            <a:spLocks noChangeArrowheads="1"/>
          </p:cNvSpPr>
          <p:nvPr/>
        </p:nvSpPr>
        <p:spPr bwMode="auto">
          <a:xfrm>
            <a:off x="1524000" y="5791200"/>
            <a:ext cx="6553200" cy="954107"/>
          </a:xfrm>
          <a:prstGeom prst="rect">
            <a:avLst/>
          </a:prstGeom>
          <a:solidFill>
            <a:schemeClr val="tx1">
              <a:lumMod val="75000"/>
              <a:lumOff val="25000"/>
              <a:alpha val="85000"/>
            </a:schemeClr>
          </a:solidFill>
          <a:ln w="9525">
            <a:noFill/>
            <a:miter lim="800000"/>
            <a:headEnd/>
            <a:tailEnd/>
          </a:ln>
        </p:spPr>
        <p:txBody>
          <a:bodyPr>
            <a:spAutoFit/>
          </a:bodyPr>
          <a:lstStyle/>
          <a:p>
            <a:pPr algn="ctr">
              <a:defRPr/>
            </a:pPr>
            <a:r>
              <a:rPr lang="en-US" sz="2800" b="1" dirty="0">
                <a:solidFill>
                  <a:schemeClr val="bg1"/>
                </a:solidFill>
              </a:rPr>
              <a:t>One employee processes the </a:t>
            </a:r>
            <a:r>
              <a:rPr lang="en-US" sz="2800" b="1" dirty="0" smtClean="0">
                <a:solidFill>
                  <a:schemeClr val="bg1"/>
                </a:solidFill>
              </a:rPr>
              <a:t>83% </a:t>
            </a:r>
            <a:r>
              <a:rPr lang="en-US" sz="2800" b="1" dirty="0">
                <a:solidFill>
                  <a:schemeClr val="bg1"/>
                </a:solidFill>
              </a:rPr>
              <a:t>of child support payments </a:t>
            </a:r>
            <a:r>
              <a:rPr lang="en-US" sz="2800" b="1" dirty="0" smtClean="0">
                <a:solidFill>
                  <a:schemeClr val="bg1"/>
                </a:solidFill>
              </a:rPr>
              <a:t>electronically</a:t>
            </a:r>
            <a:endParaRPr lang="en-US" sz="2800" b="1" dirty="0">
              <a:solidFill>
                <a:schemeClr val="bg1"/>
              </a:solidFill>
            </a:endParaRPr>
          </a:p>
        </p:txBody>
      </p:sp>
    </p:spTree>
    <p:extLst>
      <p:ext uri="{BB962C8B-B14F-4D97-AF65-F5344CB8AC3E}">
        <p14:creationId xmlns:p14="http://schemas.microsoft.com/office/powerpoint/2010/main" val="7985738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1066800"/>
            <a:ext cx="8229600" cy="1143000"/>
          </a:xfrm>
        </p:spPr>
        <p:txBody>
          <a:bodyPr/>
          <a:lstStyle/>
          <a:p>
            <a:r>
              <a:rPr lang="en-US" b="1" dirty="0" smtClean="0">
                <a:solidFill>
                  <a:srgbClr val="C00000"/>
                </a:solidFill>
                <a:effectLst>
                  <a:outerShdw blurRad="38100" dist="38100" dir="2700000" algn="tl">
                    <a:srgbClr val="000000">
                      <a:alpha val="43137"/>
                    </a:srgbClr>
                  </a:outerShdw>
                </a:effectLst>
              </a:rPr>
              <a:t>Payments FAQ</a:t>
            </a:r>
            <a:endParaRPr lang="en-US" b="1" dirty="0">
              <a:solidFill>
                <a:srgbClr val="C00000"/>
              </a:solidFill>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457200" y="2438400"/>
            <a:ext cx="8229600" cy="3687763"/>
          </a:xfrm>
        </p:spPr>
        <p:txBody>
          <a:bodyPr>
            <a:normAutofit/>
          </a:bodyPr>
          <a:lstStyle/>
          <a:p>
            <a:r>
              <a:rPr lang="en-US" b="1" dirty="0"/>
              <a:t>How soon must I send the child support payment that was withheld from an employee’s paycheck?</a:t>
            </a:r>
          </a:p>
          <a:p>
            <a:r>
              <a:rPr lang="en-US" dirty="0"/>
              <a:t>You must send the payment within </a:t>
            </a:r>
            <a:r>
              <a:rPr lang="en-US" sz="3600" b="1" dirty="0">
                <a:solidFill>
                  <a:srgbClr val="C00000"/>
                </a:solidFill>
              </a:rPr>
              <a:t>7</a:t>
            </a:r>
            <a:r>
              <a:rPr lang="en-US" dirty="0" smtClean="0"/>
              <a:t> </a:t>
            </a:r>
            <a:r>
              <a:rPr lang="en-US" dirty="0"/>
              <a:t>working days of paying wages to the employee. </a:t>
            </a:r>
          </a:p>
        </p:txBody>
      </p:sp>
      <p:sp>
        <p:nvSpPr>
          <p:cNvPr id="4" name="Date Placeholder 3"/>
          <p:cNvSpPr>
            <a:spLocks noGrp="1"/>
          </p:cNvSpPr>
          <p:nvPr>
            <p:ph type="dt" sz="half" idx="10"/>
          </p:nvPr>
        </p:nvSpPr>
        <p:spPr/>
        <p:txBody>
          <a:bodyPr/>
          <a:lstStyle/>
          <a:p>
            <a:fld id="{66619E10-FA6E-44D3-89EB-573577CC4B06}"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48997F53-4A68-4B0C-9227-F27A814E6424}" type="slidenum">
              <a:rPr lang="en-US" smtClean="0">
                <a:solidFill>
                  <a:srgbClr val="E7DEC9">
                    <a:shade val="50000"/>
                    <a:satMod val="200000"/>
                  </a:srgbClr>
                </a:solidFill>
              </a:rPr>
              <a:pPr/>
              <a:t>49</a:t>
            </a:fld>
            <a:endParaRPr lang="en-US" dirty="0">
              <a:solidFill>
                <a:srgbClr val="E7DEC9">
                  <a:shade val="50000"/>
                  <a:satMod val="200000"/>
                </a:srgbClr>
              </a:solidFill>
            </a:endParaRPr>
          </a:p>
        </p:txBody>
      </p:sp>
    </p:spTree>
    <p:extLst>
      <p:ext uri="{BB962C8B-B14F-4D97-AF65-F5344CB8AC3E}">
        <p14:creationId xmlns:p14="http://schemas.microsoft.com/office/powerpoint/2010/main" val="216103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11"/>
          <p:cNvSpPr>
            <a:spLocks noGrp="1"/>
          </p:cNvSpPr>
          <p:nvPr>
            <p:ph/>
          </p:nvPr>
        </p:nvSpPr>
        <p:spPr>
          <a:xfrm>
            <a:off x="76200" y="1181100"/>
            <a:ext cx="5257800" cy="5651500"/>
          </a:xfrm>
        </p:spPr>
        <p:txBody>
          <a:bodyPr rtlCol="0">
            <a:normAutofit/>
          </a:bodyPr>
          <a:lstStyle/>
          <a:p>
            <a:pPr>
              <a:buFont typeface="Arial" panose="020B0604020202020204" pitchFamily="34" charset="0"/>
              <a:buChar char="•"/>
              <a:defRPr/>
            </a:pPr>
            <a:r>
              <a:rPr lang="en-US" altLang="en-US" sz="2800" dirty="0" smtClean="0"/>
              <a:t>DCS receives over 370,000 </a:t>
            </a:r>
            <a:r>
              <a:rPr lang="en-US" altLang="en-US" sz="2800" dirty="0"/>
              <a:t>payments each </a:t>
            </a:r>
            <a:r>
              <a:rPr lang="en-US" altLang="en-US" sz="2800" dirty="0" smtClean="0"/>
              <a:t>month</a:t>
            </a:r>
          </a:p>
          <a:p>
            <a:pPr>
              <a:buFont typeface="Arial" panose="020B0604020202020204" pitchFamily="34" charset="0"/>
              <a:buChar char="•"/>
              <a:defRPr/>
            </a:pPr>
            <a:r>
              <a:rPr lang="en-US" altLang="en-US" sz="2800" dirty="0" smtClean="0"/>
              <a:t>Employers </a:t>
            </a:r>
            <a:r>
              <a:rPr lang="en-US" altLang="en-US" sz="2800" dirty="0"/>
              <a:t>account for </a:t>
            </a:r>
            <a:r>
              <a:rPr lang="en-US" altLang="en-US" sz="2800" dirty="0" smtClean="0"/>
              <a:t>76.5</a:t>
            </a:r>
            <a:r>
              <a:rPr lang="en-US" altLang="en-US" sz="2800" dirty="0"/>
              <a:t>% payments </a:t>
            </a:r>
            <a:r>
              <a:rPr lang="en-US" altLang="en-US" sz="2800" dirty="0" smtClean="0"/>
              <a:t>received</a:t>
            </a:r>
            <a:endParaRPr lang="en-US" altLang="en-US" sz="2800" dirty="0"/>
          </a:p>
          <a:p>
            <a:pPr>
              <a:buFont typeface="Arial" panose="020B0604020202020204" pitchFamily="34" charset="0"/>
              <a:buChar char="•"/>
              <a:defRPr/>
            </a:pPr>
            <a:r>
              <a:rPr lang="en-US" altLang="en-US" sz="2800" dirty="0" smtClean="0">
                <a:solidFill>
                  <a:prstClr val="black"/>
                </a:solidFill>
              </a:rPr>
              <a:t>Nationwide </a:t>
            </a:r>
            <a:r>
              <a:rPr lang="en-US" altLang="en-US" sz="2800" dirty="0">
                <a:solidFill>
                  <a:prstClr val="black"/>
                </a:solidFill>
              </a:rPr>
              <a:t>– 14.7 </a:t>
            </a:r>
            <a:r>
              <a:rPr lang="en-US" altLang="en-US" sz="2800" dirty="0" smtClean="0">
                <a:solidFill>
                  <a:prstClr val="black"/>
                </a:solidFill>
              </a:rPr>
              <a:t>Million Children </a:t>
            </a:r>
            <a:r>
              <a:rPr lang="en-US" altLang="en-US" sz="2800" dirty="0">
                <a:solidFill>
                  <a:prstClr val="black"/>
                </a:solidFill>
              </a:rPr>
              <a:t>served in </a:t>
            </a:r>
            <a:r>
              <a:rPr lang="en-US" altLang="en-US" sz="2800" dirty="0" smtClean="0">
                <a:solidFill>
                  <a:prstClr val="black"/>
                </a:solidFill>
              </a:rPr>
              <a:t>2018</a:t>
            </a:r>
          </a:p>
          <a:p>
            <a:pPr>
              <a:buFont typeface="Arial" panose="020B0604020202020204" pitchFamily="34" charset="0"/>
              <a:buChar char="•"/>
              <a:defRPr/>
            </a:pPr>
            <a:r>
              <a:rPr lang="en-US" altLang="en-US" sz="2800" dirty="0"/>
              <a:t>Employers reduce WA tax burden by $137 million a </a:t>
            </a:r>
            <a:r>
              <a:rPr lang="en-US" altLang="en-US" sz="2800" dirty="0" smtClean="0"/>
              <a:t>year</a:t>
            </a:r>
            <a:endParaRPr lang="en-US" altLang="en-US" sz="2800" dirty="0" smtClean="0">
              <a:solidFill>
                <a:prstClr val="black"/>
              </a:solidFill>
            </a:endParaRPr>
          </a:p>
          <a:p>
            <a:pPr lvl="0">
              <a:buFont typeface="Arial" panose="020B0604020202020204" pitchFamily="34" charset="0"/>
              <a:buChar char="•"/>
              <a:defRPr/>
            </a:pPr>
            <a:r>
              <a:rPr lang="en-US" altLang="en-US" sz="2800" dirty="0" err="1" smtClean="0">
                <a:solidFill>
                  <a:prstClr val="black"/>
                </a:solidFill>
              </a:rPr>
              <a:t>FFY</a:t>
            </a:r>
            <a:r>
              <a:rPr lang="en-US" altLang="en-US" sz="2800" dirty="0" smtClean="0">
                <a:solidFill>
                  <a:prstClr val="black"/>
                </a:solidFill>
              </a:rPr>
              <a:t> 2019 </a:t>
            </a:r>
            <a:r>
              <a:rPr lang="en-US" altLang="en-US" sz="2800" dirty="0">
                <a:solidFill>
                  <a:prstClr val="black"/>
                </a:solidFill>
              </a:rPr>
              <a:t>Collected $</a:t>
            </a:r>
            <a:r>
              <a:rPr lang="en-US" altLang="en-US" sz="2800" dirty="0" smtClean="0">
                <a:solidFill>
                  <a:prstClr val="black"/>
                </a:solidFill>
              </a:rPr>
              <a:t>4.08 </a:t>
            </a:r>
            <a:r>
              <a:rPr lang="en-US" altLang="en-US" sz="2800" dirty="0">
                <a:solidFill>
                  <a:prstClr val="black"/>
                </a:solidFill>
              </a:rPr>
              <a:t>/ $1 </a:t>
            </a:r>
            <a:r>
              <a:rPr lang="en-US" altLang="en-US" sz="2800" dirty="0" smtClean="0">
                <a:solidFill>
                  <a:prstClr val="black"/>
                </a:solidFill>
              </a:rPr>
              <a:t>Spent</a:t>
            </a:r>
          </a:p>
          <a:p>
            <a:pPr lvl="0">
              <a:buFont typeface="Arial" panose="020B0604020202020204" pitchFamily="34" charset="0"/>
              <a:buChar char="•"/>
              <a:defRPr/>
            </a:pPr>
            <a:endParaRPr lang="en-US" altLang="en-US" sz="2800" dirty="0">
              <a:solidFill>
                <a:prstClr val="black"/>
              </a:solidFill>
            </a:endParaRPr>
          </a:p>
          <a:p>
            <a:pPr eaLnBrk="1" fontAlgn="auto" hangingPunct="1">
              <a:spcAft>
                <a:spcPts val="0"/>
              </a:spcAft>
              <a:buFont typeface="Arial" panose="020B0604020202020204" pitchFamily="34" charset="0"/>
              <a:buChar char="•"/>
              <a:defRPr/>
            </a:pPr>
            <a:endParaRPr lang="en-US" altLang="en-US" sz="2400" dirty="0" smtClean="0"/>
          </a:p>
          <a:p>
            <a:pPr eaLnBrk="1" fontAlgn="auto" hangingPunct="1">
              <a:spcAft>
                <a:spcPts val="0"/>
              </a:spcAft>
              <a:buFont typeface="Arial" panose="020B0604020202020204" pitchFamily="34" charset="0"/>
              <a:buChar char="•"/>
              <a:defRPr/>
            </a:pPr>
            <a:endParaRPr lang="en-US" altLang="en-US" sz="2400" dirty="0"/>
          </a:p>
          <a:p>
            <a:pPr eaLnBrk="1" fontAlgn="auto" hangingPunct="1">
              <a:spcAft>
                <a:spcPts val="0"/>
              </a:spcAft>
              <a:buFont typeface="Arial" panose="020B0604020202020204" pitchFamily="34" charset="0"/>
              <a:buChar char="•"/>
              <a:defRPr/>
            </a:pPr>
            <a:endParaRPr lang="en-US" altLang="en-US" dirty="0"/>
          </a:p>
        </p:txBody>
      </p:sp>
      <p:sp>
        <p:nvSpPr>
          <p:cNvPr id="2765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6CDE3BA8-BEAD-4C9A-AC04-6077F365DD55}" type="slidenum">
              <a:rPr lang="en-US" altLang="en-US" sz="1000" smtClean="0">
                <a:solidFill>
                  <a:srgbClr val="000000"/>
                </a:solidFill>
                <a:latin typeface="Arial" charset="0"/>
              </a:rPr>
              <a:pPr eaLnBrk="1" hangingPunct="1">
                <a:buFontTx/>
                <a:buNone/>
              </a:pPr>
              <a:t>5</a:t>
            </a:fld>
            <a:endParaRPr lang="en-US" altLang="en-US" sz="1000" dirty="0">
              <a:solidFill>
                <a:srgbClr val="000000"/>
              </a:solidFill>
              <a:latin typeface="Arial" charset="0"/>
            </a:endParaRPr>
          </a:p>
        </p:txBody>
      </p:sp>
      <p:sp>
        <p:nvSpPr>
          <p:cNvPr id="27652" name="Content Placeholder 11"/>
          <p:cNvSpPr txBox="1">
            <a:spLocks/>
          </p:cNvSpPr>
          <p:nvPr/>
        </p:nvSpPr>
        <p:spPr bwMode="auto">
          <a:xfrm>
            <a:off x="152400" y="304800"/>
            <a:ext cx="5105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000" b="1" dirty="0" smtClean="0">
                <a:solidFill>
                  <a:srgbClr val="C00000"/>
                </a:solidFill>
                <a:effectLst>
                  <a:outerShdw blurRad="38100" dist="38100" dir="2700000" algn="tl">
                    <a:srgbClr val="000000">
                      <a:alpha val="43137"/>
                    </a:srgbClr>
                  </a:outerShdw>
                </a:effectLst>
              </a:rPr>
              <a:t>You Make an Impact!</a:t>
            </a:r>
            <a:endParaRPr lang="en-US" altLang="en-US" sz="4000" b="1" dirty="0">
              <a:solidFill>
                <a:srgbClr val="C00000"/>
              </a:solidFill>
              <a:effectLst>
                <a:outerShdw blurRad="38100" dist="38100" dir="2700000" algn="tl">
                  <a:srgbClr val="000000">
                    <a:alpha val="43137"/>
                  </a:srgbClr>
                </a:outerShdw>
              </a:effectLst>
            </a:endParaRPr>
          </a:p>
        </p:txBody>
      </p:sp>
      <p:pic>
        <p:nvPicPr>
          <p:cNvPr id="2765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0"/>
            <a:ext cx="4191000" cy="684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pic>
    </p:spTree>
    <p:custDataLst>
      <p:tags r:id="rId1"/>
    </p:custDataLst>
    <p:extLst>
      <p:ext uri="{BB962C8B-B14F-4D97-AF65-F5344CB8AC3E}">
        <p14:creationId xmlns:p14="http://schemas.microsoft.com/office/powerpoint/2010/main" val="4217278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fade">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fade">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fade">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fade">
                                      <p:cBhvr>
                                        <p:cTn id="27"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43000"/>
            <a:ext cx="8229600" cy="1143000"/>
          </a:xfrm>
        </p:spPr>
        <p:txBody>
          <a:bodyPr/>
          <a:lstStyle/>
          <a:p>
            <a:r>
              <a:rPr lang="en-US" b="1" dirty="0" smtClean="0">
                <a:solidFill>
                  <a:srgbClr val="C00000"/>
                </a:solidFill>
                <a:effectLst>
                  <a:outerShdw blurRad="38100" dist="38100" dir="2700000" algn="tl">
                    <a:srgbClr val="000000">
                      <a:alpha val="43137"/>
                    </a:srgbClr>
                  </a:outerShdw>
                </a:effectLst>
              </a:rPr>
              <a:t>Payments FAQ</a:t>
            </a:r>
            <a:endParaRPr lang="en-US" b="1" dirty="0">
              <a:solidFill>
                <a:srgbClr val="C00000"/>
              </a:solidFill>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457200" y="2286000"/>
            <a:ext cx="8229600" cy="3840163"/>
          </a:xfrm>
        </p:spPr>
        <p:txBody>
          <a:bodyPr>
            <a:normAutofit/>
          </a:bodyPr>
          <a:lstStyle/>
          <a:p>
            <a:r>
              <a:rPr lang="en-US" b="1" dirty="0"/>
              <a:t>Can I charge a processing fee to the employee?</a:t>
            </a:r>
          </a:p>
          <a:p>
            <a:r>
              <a:rPr lang="en-US" dirty="0"/>
              <a:t>Yes. Employers can charge </a:t>
            </a:r>
            <a:r>
              <a:rPr lang="en-US" dirty="0" smtClean="0"/>
              <a:t>a setup </a:t>
            </a:r>
            <a:r>
              <a:rPr lang="en-US" dirty="0"/>
              <a:t>fee of $10 for the first withholding and $1 for each withholding thereafter.  </a:t>
            </a:r>
          </a:p>
        </p:txBody>
      </p:sp>
      <p:sp>
        <p:nvSpPr>
          <p:cNvPr id="4" name="Date Placeholder 3"/>
          <p:cNvSpPr>
            <a:spLocks noGrp="1"/>
          </p:cNvSpPr>
          <p:nvPr>
            <p:ph type="dt" sz="half" idx="10"/>
          </p:nvPr>
        </p:nvSpPr>
        <p:spPr/>
        <p:txBody>
          <a:bodyPr/>
          <a:lstStyle/>
          <a:p>
            <a:fld id="{66619E10-FA6E-44D3-89EB-573577CC4B06}"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48997F53-4A68-4B0C-9227-F27A814E6424}" type="slidenum">
              <a:rPr lang="en-US" smtClean="0">
                <a:solidFill>
                  <a:srgbClr val="E7DEC9">
                    <a:shade val="50000"/>
                    <a:satMod val="200000"/>
                  </a:srgbClr>
                </a:solidFill>
              </a:rPr>
              <a:pPr/>
              <a:t>50</a:t>
            </a:fld>
            <a:endParaRPr lang="en-US" dirty="0">
              <a:solidFill>
                <a:srgbClr val="E7DEC9">
                  <a:shade val="50000"/>
                  <a:satMod val="200000"/>
                </a:srgbClr>
              </a:solidFill>
            </a:endParaRPr>
          </a:p>
        </p:txBody>
      </p:sp>
    </p:spTree>
    <p:extLst>
      <p:ext uri="{BB962C8B-B14F-4D97-AF65-F5344CB8AC3E}">
        <p14:creationId xmlns:p14="http://schemas.microsoft.com/office/powerpoint/2010/main" val="29063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914400"/>
            <a:ext cx="8229600" cy="1143000"/>
          </a:xfrm>
        </p:spPr>
        <p:txBody>
          <a:bodyPr/>
          <a:lstStyle/>
          <a:p>
            <a:r>
              <a:rPr lang="en-US" b="1" dirty="0" smtClean="0">
                <a:solidFill>
                  <a:srgbClr val="C00000"/>
                </a:solidFill>
                <a:effectLst>
                  <a:outerShdw blurRad="38100" dist="38100" dir="2700000" algn="tl">
                    <a:srgbClr val="000000">
                      <a:alpha val="43137"/>
                    </a:srgbClr>
                  </a:outerShdw>
                </a:effectLst>
              </a:rPr>
              <a:t>Payments FAQ</a:t>
            </a:r>
            <a:endParaRPr lang="en-US" b="1" dirty="0">
              <a:solidFill>
                <a:srgbClr val="C00000"/>
              </a:solidFill>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457200" y="2133600"/>
            <a:ext cx="8229600" cy="3992563"/>
          </a:xfrm>
        </p:spPr>
        <p:txBody>
          <a:bodyPr/>
          <a:lstStyle/>
          <a:p>
            <a:r>
              <a:rPr lang="en-US" b="1" dirty="0"/>
              <a:t>I received </a:t>
            </a:r>
            <a:r>
              <a:rPr lang="en-US" b="1" dirty="0" smtClean="0"/>
              <a:t>a child support withhold from another </a:t>
            </a:r>
            <a:r>
              <a:rPr lang="en-US" b="1" dirty="0"/>
              <a:t>state. </a:t>
            </a:r>
            <a:r>
              <a:rPr lang="en-US" b="1" dirty="0" smtClean="0"/>
              <a:t>Should </a:t>
            </a:r>
            <a:r>
              <a:rPr lang="en-US" b="1" dirty="0"/>
              <a:t>I send payments directly to the other state?</a:t>
            </a:r>
          </a:p>
          <a:p>
            <a:r>
              <a:rPr lang="en-US" dirty="0"/>
              <a:t>Yes.  You must send payments to the state that issued the income withholding order. </a:t>
            </a:r>
            <a:endParaRPr lang="en-US" dirty="0" smtClean="0"/>
          </a:p>
          <a:p>
            <a:r>
              <a:rPr lang="en-US" dirty="0" smtClean="0"/>
              <a:t>If you are already withholding for this employee for WA, please contact us. </a:t>
            </a:r>
            <a:endParaRPr lang="en-US" dirty="0"/>
          </a:p>
          <a:p>
            <a:endParaRPr lang="en-US" dirty="0"/>
          </a:p>
        </p:txBody>
      </p:sp>
      <p:sp>
        <p:nvSpPr>
          <p:cNvPr id="4" name="Date Placeholder 3"/>
          <p:cNvSpPr>
            <a:spLocks noGrp="1"/>
          </p:cNvSpPr>
          <p:nvPr>
            <p:ph type="dt" sz="half" idx="10"/>
          </p:nvPr>
        </p:nvSpPr>
        <p:spPr/>
        <p:txBody>
          <a:bodyPr/>
          <a:lstStyle/>
          <a:p>
            <a:fld id="{66619E10-FA6E-44D3-89EB-573577CC4B06}"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48997F53-4A68-4B0C-9227-F27A814E6424}" type="slidenum">
              <a:rPr lang="en-US" smtClean="0">
                <a:solidFill>
                  <a:srgbClr val="E7DEC9">
                    <a:shade val="50000"/>
                    <a:satMod val="200000"/>
                  </a:srgbClr>
                </a:solidFill>
              </a:rPr>
              <a:pPr/>
              <a:t>51</a:t>
            </a:fld>
            <a:endParaRPr lang="en-US" dirty="0">
              <a:solidFill>
                <a:srgbClr val="E7DEC9">
                  <a:shade val="50000"/>
                  <a:satMod val="200000"/>
                </a:srgbClr>
              </a:solidFill>
            </a:endParaRPr>
          </a:p>
        </p:txBody>
      </p:sp>
    </p:spTree>
    <p:extLst>
      <p:ext uri="{BB962C8B-B14F-4D97-AF65-F5344CB8AC3E}">
        <p14:creationId xmlns:p14="http://schemas.microsoft.com/office/powerpoint/2010/main" val="418719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81000" y="762000"/>
            <a:ext cx="8153400" cy="990600"/>
          </a:xfrm>
        </p:spPr>
        <p:txBody>
          <a:bodyPr rtlCol="0">
            <a:normAutofit/>
          </a:bodyPr>
          <a:lstStyle/>
          <a:p>
            <a:pPr eaLnBrk="1" fontAlgn="auto" hangingPunct="1">
              <a:spcAft>
                <a:spcPts val="0"/>
              </a:spcAft>
              <a:defRPr/>
            </a:pPr>
            <a:r>
              <a:rPr lang="en-US" sz="5400" b="1" dirty="0" smtClean="0">
                <a:solidFill>
                  <a:srgbClr val="C00000"/>
                </a:solidFill>
                <a:effectLst>
                  <a:outerShdw blurRad="38100" dist="38100" dir="2700000" algn="tl">
                    <a:srgbClr val="000000">
                      <a:alpha val="43137"/>
                    </a:srgbClr>
                  </a:outerShdw>
                </a:effectLst>
                <a:latin typeface="+mn-lt"/>
              </a:rPr>
              <a:t>Any Questions? </a:t>
            </a:r>
            <a:endParaRPr lang="en-US" sz="5400" b="1" dirty="0">
              <a:solidFill>
                <a:srgbClr val="C00000"/>
              </a:solidFill>
              <a:effectLst>
                <a:outerShdw blurRad="38100" dist="38100" dir="2700000" algn="tl">
                  <a:srgbClr val="000000">
                    <a:alpha val="43137"/>
                  </a:srgbClr>
                </a:outerShdw>
              </a:effectLst>
              <a:latin typeface="+mn-lt"/>
            </a:endParaRPr>
          </a:p>
        </p:txBody>
      </p:sp>
      <p:sp>
        <p:nvSpPr>
          <p:cNvPr id="67587" name="Rectangle 3"/>
          <p:cNvSpPr>
            <a:spLocks noGrp="1" noChangeArrowheads="1"/>
          </p:cNvSpPr>
          <p:nvPr>
            <p:ph idx="1"/>
          </p:nvPr>
        </p:nvSpPr>
        <p:spPr>
          <a:xfrm>
            <a:off x="609600" y="1828800"/>
            <a:ext cx="7162800" cy="4186237"/>
          </a:xfrm>
        </p:spPr>
        <p:txBody>
          <a:bodyPr>
            <a:noAutofit/>
          </a:bodyPr>
          <a:lstStyle/>
          <a:p>
            <a:pPr marL="0" indent="0">
              <a:buNone/>
            </a:pPr>
            <a:r>
              <a:rPr lang="en-US" altLang="en-US" b="1" dirty="0"/>
              <a:t>Electronic </a:t>
            </a:r>
            <a:r>
              <a:rPr lang="en-US" altLang="en-US" b="1" dirty="0" smtClean="0"/>
              <a:t>Payments</a:t>
            </a:r>
          </a:p>
          <a:p>
            <a:r>
              <a:rPr lang="en-US" altLang="en-US" dirty="0" smtClean="0"/>
              <a:t>800-468-7422</a:t>
            </a:r>
            <a:endParaRPr lang="en-US" altLang="en-US" dirty="0"/>
          </a:p>
          <a:p>
            <a:pPr marL="0" indent="0">
              <a:buNone/>
            </a:pPr>
            <a:endParaRPr lang="en-US" altLang="en-US" b="1" dirty="0" smtClean="0"/>
          </a:p>
          <a:p>
            <a:pPr marL="0" indent="0">
              <a:buNone/>
            </a:pPr>
            <a:r>
              <a:rPr lang="en-US" altLang="en-US" b="1" dirty="0" smtClean="0"/>
              <a:t>Other Questions</a:t>
            </a:r>
            <a:endParaRPr lang="en-US" altLang="en-US" b="1" dirty="0"/>
          </a:p>
          <a:p>
            <a:r>
              <a:rPr lang="en-US" altLang="en-US" dirty="0"/>
              <a:t>800-562-0479</a:t>
            </a:r>
          </a:p>
          <a:p>
            <a:r>
              <a:rPr lang="en-US" altLang="en-US" dirty="0" smtClean="0">
                <a:hlinkClick r:id="rId3"/>
              </a:rPr>
              <a:t>DCS-ERT@dshs.wa.gov</a:t>
            </a:r>
            <a:endParaRPr lang="en-US" altLang="en-US" dirty="0"/>
          </a:p>
          <a:p>
            <a:pPr marL="0" indent="0">
              <a:buNone/>
            </a:pPr>
            <a:endParaRPr lang="en-US" altLang="en-US" dirty="0"/>
          </a:p>
          <a:p>
            <a:pPr marL="0" indent="0" algn="ctr">
              <a:buNone/>
            </a:pPr>
            <a:r>
              <a:rPr lang="en-US" altLang="en-US" dirty="0">
                <a:hlinkClick r:id="rId4"/>
              </a:rPr>
              <a:t>www.childsupportonline.wa.gov</a:t>
            </a:r>
            <a:endParaRPr lang="en-US" altLang="en-US" dirty="0"/>
          </a:p>
        </p:txBody>
      </p:sp>
      <p:sp>
        <p:nvSpPr>
          <p:cNvPr id="2" name="Date Placeholder 1"/>
          <p:cNvSpPr>
            <a:spLocks noGrp="1"/>
          </p:cNvSpPr>
          <p:nvPr>
            <p:ph type="dt" sz="half" idx="10"/>
          </p:nvPr>
        </p:nvSpPr>
        <p:spPr/>
        <p:txBody>
          <a:bodyPr/>
          <a:lstStyle/>
          <a:p>
            <a:fld id="{04FDBCD7-8C1F-4993-BB12-03F20B853452}"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675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6F5FE9F0-B1DB-43C9-9C0E-A35BA253AE57}" type="slidenum">
              <a:rPr lang="en-US" altLang="en-US" sz="1000" smtClean="0">
                <a:solidFill>
                  <a:srgbClr val="000000"/>
                </a:solidFill>
                <a:latin typeface="Arial" charset="0"/>
              </a:rPr>
              <a:pPr eaLnBrk="1" hangingPunct="1">
                <a:buFontTx/>
                <a:buNone/>
              </a:pPr>
              <a:t>52</a:t>
            </a:fld>
            <a:endParaRPr lang="en-US" altLang="en-US" sz="1000" dirty="0">
              <a:solidFill>
                <a:srgbClr val="000000"/>
              </a:solidFill>
              <a:latin typeface="Arial"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319335"/>
            <a:ext cx="19050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02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500"/>
                                        <p:tgtEl>
                                          <p:spTgt spid="30723"/>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7587">
                                            <p:txEl>
                                              <p:pRg st="0" end="0"/>
                                            </p:txEl>
                                          </p:spTgt>
                                        </p:tgtEl>
                                        <p:attrNameLst>
                                          <p:attrName>style.visibility</p:attrName>
                                        </p:attrNameLst>
                                      </p:cBhvr>
                                      <p:to>
                                        <p:strVal val="visible"/>
                                      </p:to>
                                    </p:set>
                                    <p:animEffect transition="in" filter="fade">
                                      <p:cBhvr>
                                        <p:cTn id="14" dur="500"/>
                                        <p:tgtEl>
                                          <p:spTgt spid="67587">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7587">
                                            <p:txEl>
                                              <p:pRg st="1" end="1"/>
                                            </p:txEl>
                                          </p:spTgt>
                                        </p:tgtEl>
                                        <p:attrNameLst>
                                          <p:attrName>style.visibility</p:attrName>
                                        </p:attrNameLst>
                                      </p:cBhvr>
                                      <p:to>
                                        <p:strVal val="visible"/>
                                      </p:to>
                                    </p:set>
                                    <p:animEffect transition="in" filter="fade">
                                      <p:cBhvr>
                                        <p:cTn id="18" dur="500"/>
                                        <p:tgtEl>
                                          <p:spTgt spid="67587">
                                            <p:txEl>
                                              <p:pRg st="1" end="1"/>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fade">
                                      <p:cBhvr>
                                        <p:cTn id="22" dur="500"/>
                                        <p:tgtEl>
                                          <p:spTgt spid="67587">
                                            <p:txEl>
                                              <p:pRg st="3" end="3"/>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67587">
                                            <p:txEl>
                                              <p:pRg st="4" end="4"/>
                                            </p:txEl>
                                          </p:spTgt>
                                        </p:tgtEl>
                                        <p:attrNameLst>
                                          <p:attrName>style.visibility</p:attrName>
                                        </p:attrNameLst>
                                      </p:cBhvr>
                                      <p:to>
                                        <p:strVal val="visible"/>
                                      </p:to>
                                    </p:set>
                                    <p:animEffect transition="in" filter="fade">
                                      <p:cBhvr>
                                        <p:cTn id="26" dur="500"/>
                                        <p:tgtEl>
                                          <p:spTgt spid="67587">
                                            <p:txEl>
                                              <p:pRg st="4" end="4"/>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67587">
                                            <p:txEl>
                                              <p:pRg st="5" end="5"/>
                                            </p:txEl>
                                          </p:spTgt>
                                        </p:tgtEl>
                                        <p:attrNameLst>
                                          <p:attrName>style.visibility</p:attrName>
                                        </p:attrNameLst>
                                      </p:cBhvr>
                                      <p:to>
                                        <p:strVal val="visible"/>
                                      </p:to>
                                    </p:set>
                                    <p:animEffect transition="in" filter="fade">
                                      <p:cBhvr>
                                        <p:cTn id="30" dur="500"/>
                                        <p:tgtEl>
                                          <p:spTgt spid="67587">
                                            <p:txEl>
                                              <p:pRg st="5" end="5"/>
                                            </p:txEl>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67587">
                                            <p:txEl>
                                              <p:pRg st="7" end="7"/>
                                            </p:txEl>
                                          </p:spTgt>
                                        </p:tgtEl>
                                        <p:attrNameLst>
                                          <p:attrName>style.visibility</p:attrName>
                                        </p:attrNameLst>
                                      </p:cBhvr>
                                      <p:to>
                                        <p:strVal val="visible"/>
                                      </p:to>
                                    </p:set>
                                    <p:animEffect transition="in" filter="fade">
                                      <p:cBhvr>
                                        <p:cTn id="34" dur="500"/>
                                        <p:tgtEl>
                                          <p:spTgt spid="675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67587"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effectLst>
                  <a:outerShdw blurRad="38100" dist="38100" dir="2700000" algn="tl">
                    <a:srgbClr val="000000">
                      <a:alpha val="43137"/>
                    </a:srgbClr>
                  </a:outerShdw>
                </a:effectLst>
              </a:rPr>
              <a:t>COVID</a:t>
            </a:r>
            <a:r>
              <a:rPr lang="en-US" b="1" dirty="0" smtClean="0">
                <a:solidFill>
                  <a:srgbClr val="C00000"/>
                </a:solidFill>
                <a:effectLst>
                  <a:outerShdw blurRad="38100" dist="38100" dir="2700000" algn="tl">
                    <a:srgbClr val="000000">
                      <a:alpha val="43137"/>
                    </a:srgbClr>
                  </a:outerShdw>
                </a:effectLst>
              </a:rPr>
              <a:t> 19 - FAQ</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40556"/>
            <a:ext cx="8458200" cy="4315794"/>
          </a:xfrm>
        </p:spPr>
        <p:txBody>
          <a:bodyPr/>
          <a:lstStyle/>
          <a:p>
            <a:r>
              <a:rPr lang="en-US" b="1" dirty="0" smtClean="0"/>
              <a:t>If I layoff employees do I need to tell DCS even if I plan to rehire them?</a:t>
            </a:r>
          </a:p>
          <a:p>
            <a:r>
              <a:rPr lang="en-US" b="1" dirty="0" smtClean="0"/>
              <a:t>Yes, if they have an </a:t>
            </a:r>
            <a:r>
              <a:rPr lang="en-US" b="1" dirty="0" err="1" smtClean="0"/>
              <a:t>OWI</a:t>
            </a:r>
            <a:r>
              <a:rPr lang="en-US" b="1" dirty="0" smtClean="0"/>
              <a:t> in place, let DCS know</a:t>
            </a:r>
          </a:p>
          <a:p>
            <a:pPr lvl="1"/>
            <a:r>
              <a:rPr lang="en-US" dirty="0" smtClean="0"/>
              <a:t>Email:  </a:t>
            </a:r>
            <a:r>
              <a:rPr lang="en-US" dirty="0" smtClean="0">
                <a:hlinkClick r:id="rId2"/>
              </a:rPr>
              <a:t>DCS-ERT@DSHS.WA.GOV</a:t>
            </a:r>
            <a:endParaRPr lang="en-US" dirty="0" smtClean="0"/>
          </a:p>
          <a:p>
            <a:pPr lvl="1"/>
            <a:r>
              <a:rPr lang="en-US" dirty="0" smtClean="0"/>
              <a:t>FAX:  360-586-3274</a:t>
            </a:r>
          </a:p>
          <a:p>
            <a:pPr lvl="1"/>
            <a:r>
              <a:rPr lang="en-US" dirty="0" smtClean="0"/>
              <a:t>Call:  1-800-562-0479</a:t>
            </a:r>
            <a:endParaRPr lang="en-US" dirty="0"/>
          </a:p>
          <a:p>
            <a:pPr lvl="1"/>
            <a:endParaRPr lang="en-US" dirty="0" smtClean="0"/>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fld id="{2FC9E16B-DF01-46CF-9349-5FF0635C90B6}" type="datetime1">
              <a:rPr lang="en-US" smtClean="0">
                <a:solidFill>
                  <a:prstClr val="black">
                    <a:tint val="75000"/>
                  </a:prstClr>
                </a:solidFill>
              </a:rPr>
              <a:pPr/>
              <a:t>8/25/2020</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166030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27138"/>
          </a:xfrm>
        </p:spPr>
        <p:txBody>
          <a:bodyPr/>
          <a:lstStyle/>
          <a:p>
            <a:r>
              <a:rPr lang="en-US" b="1" dirty="0" err="1" smtClean="0">
                <a:solidFill>
                  <a:srgbClr val="C00000"/>
                </a:solidFill>
                <a:effectLst>
                  <a:outerShdw blurRad="38100" dist="38100" dir="2700000" algn="tl">
                    <a:srgbClr val="000000">
                      <a:alpha val="43137"/>
                    </a:srgbClr>
                  </a:outerShdw>
                </a:effectLst>
              </a:rPr>
              <a:t>COVID</a:t>
            </a:r>
            <a:r>
              <a:rPr lang="en-US" b="1" dirty="0" smtClean="0">
                <a:solidFill>
                  <a:srgbClr val="C00000"/>
                </a:solidFill>
                <a:effectLst>
                  <a:outerShdw blurRad="38100" dist="38100" dir="2700000" algn="tl">
                    <a:srgbClr val="000000">
                      <a:alpha val="43137"/>
                    </a:srgbClr>
                  </a:outerShdw>
                </a:effectLst>
              </a:rPr>
              <a:t> 19 - FAQ</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458200" cy="4527550"/>
          </a:xfrm>
        </p:spPr>
        <p:txBody>
          <a:bodyPr/>
          <a:lstStyle/>
          <a:p>
            <a:r>
              <a:rPr lang="en-US" b="1" dirty="0" smtClean="0"/>
              <a:t>What do I do when an employee working reduced hours asks me to stop withholding because DCS is getting their unemployment?</a:t>
            </a:r>
          </a:p>
          <a:p>
            <a:r>
              <a:rPr lang="en-US" b="1" dirty="0" smtClean="0"/>
              <a:t>Keep withholding and ask your employee to contact DCS	</a:t>
            </a:r>
          </a:p>
          <a:p>
            <a:pPr lvl="1"/>
            <a:r>
              <a:rPr lang="en-US" dirty="0" smtClean="0"/>
              <a:t>DCS may release one of the actions</a:t>
            </a:r>
          </a:p>
          <a:p>
            <a:pPr lvl="1"/>
            <a:r>
              <a:rPr lang="en-US" dirty="0" smtClean="0"/>
              <a:t>Provide the employee your contact information</a:t>
            </a:r>
          </a:p>
          <a:p>
            <a:pPr lvl="1"/>
            <a:r>
              <a:rPr lang="en-US" dirty="0"/>
              <a:t>Remember the 50% limit</a:t>
            </a:r>
          </a:p>
          <a:p>
            <a:pPr lvl="1"/>
            <a:endParaRPr lang="en-US" dirty="0"/>
          </a:p>
          <a:p>
            <a:pPr lvl="1"/>
            <a:endParaRPr lang="en-US" dirty="0" smtClean="0"/>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fld id="{2FC9E16B-DF01-46CF-9349-5FF0635C90B6}" type="datetime1">
              <a:rPr lang="en-US" smtClean="0">
                <a:solidFill>
                  <a:prstClr val="black">
                    <a:tint val="75000"/>
                  </a:prstClr>
                </a:solidFill>
              </a:rPr>
              <a:pPr/>
              <a:t>8/25/2020</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54</a:t>
            </a:fld>
            <a:endParaRPr lang="en-US" dirty="0">
              <a:solidFill>
                <a:prstClr val="black">
                  <a:tint val="75000"/>
                </a:prstClr>
              </a:solidFill>
            </a:endParaRPr>
          </a:p>
        </p:txBody>
      </p:sp>
    </p:spTree>
    <p:extLst>
      <p:ext uri="{BB962C8B-B14F-4D97-AF65-F5344CB8AC3E}">
        <p14:creationId xmlns:p14="http://schemas.microsoft.com/office/powerpoint/2010/main" val="33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effectLst>
                  <a:outerShdw blurRad="38100" dist="38100" dir="2700000" algn="tl">
                    <a:srgbClr val="000000">
                      <a:alpha val="43137"/>
                    </a:srgbClr>
                  </a:outerShdw>
                </a:effectLst>
              </a:rPr>
              <a:t>COVID</a:t>
            </a:r>
            <a:r>
              <a:rPr lang="en-US" b="1" dirty="0" smtClean="0">
                <a:solidFill>
                  <a:srgbClr val="C00000"/>
                </a:solidFill>
                <a:effectLst>
                  <a:outerShdw blurRad="38100" dist="38100" dir="2700000" algn="tl">
                    <a:srgbClr val="000000">
                      <a:alpha val="43137"/>
                    </a:srgbClr>
                  </a:outerShdw>
                </a:effectLst>
              </a:rPr>
              <a:t> 19 - FAQ</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40556"/>
            <a:ext cx="8458200" cy="4315794"/>
          </a:xfrm>
        </p:spPr>
        <p:txBody>
          <a:bodyPr/>
          <a:lstStyle/>
          <a:p>
            <a:r>
              <a:rPr lang="en-US" b="1" dirty="0" smtClean="0"/>
              <a:t>When a laid off employee</a:t>
            </a:r>
            <a:r>
              <a:rPr lang="en-US" b="1" dirty="0"/>
              <a:t> </a:t>
            </a:r>
            <a:r>
              <a:rPr lang="en-US" b="1" dirty="0" smtClean="0"/>
              <a:t>starts working again, do I need to report them as a New Hire or can I just start withholding again?</a:t>
            </a:r>
          </a:p>
          <a:p>
            <a:r>
              <a:rPr lang="en-US" b="1" dirty="0" smtClean="0"/>
              <a:t>Yes, you can start withholding</a:t>
            </a:r>
          </a:p>
          <a:p>
            <a:r>
              <a:rPr lang="en-US" b="1" dirty="0" smtClean="0"/>
              <a:t>If you rehire them within 60 days, then you do not need to report them as a new hire</a:t>
            </a:r>
          </a:p>
          <a:p>
            <a:pPr lvl="1"/>
            <a:r>
              <a:rPr lang="en-US" dirty="0" smtClean="0"/>
              <a:t>Refer the employee to DCS if they have any questions</a:t>
            </a:r>
            <a:endParaRPr lang="en-US" dirty="0"/>
          </a:p>
          <a:p>
            <a:pPr lvl="1"/>
            <a:endParaRPr lang="en-US" dirty="0" smtClean="0"/>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fld id="{2FC9E16B-DF01-46CF-9349-5FF0635C90B6}" type="datetime1">
              <a:rPr lang="en-US" smtClean="0">
                <a:solidFill>
                  <a:prstClr val="black">
                    <a:tint val="75000"/>
                  </a:prstClr>
                </a:solidFill>
              </a:rPr>
              <a:pPr/>
              <a:t>8/25/2020</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324897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685800"/>
            <a:ext cx="8382000" cy="1219200"/>
          </a:xfrm>
        </p:spPr>
        <p:txBody>
          <a:bodyPr rtlCol="0">
            <a:noAutofit/>
          </a:bodyPr>
          <a:lstStyle/>
          <a:p>
            <a:pPr>
              <a:defRPr/>
            </a:pPr>
            <a:r>
              <a:rPr lang="en-US" altLang="en-US" sz="3800" b="1" dirty="0" smtClean="0">
                <a:solidFill>
                  <a:srgbClr val="C00000"/>
                </a:solidFill>
                <a:effectLst>
                  <a:outerShdw blurRad="38100" dist="38100" dir="2700000" algn="tl">
                    <a:srgbClr val="000000">
                      <a:alpha val="43137"/>
                    </a:srgbClr>
                  </a:outerShdw>
                </a:effectLst>
              </a:rPr>
              <a:t>Support from the Federal </a:t>
            </a:r>
            <a:r>
              <a:rPr lang="en-US" altLang="en-US" sz="3800" b="1" dirty="0" err="1" smtClean="0">
                <a:solidFill>
                  <a:srgbClr val="C00000"/>
                </a:solidFill>
                <a:effectLst>
                  <a:outerShdw blurRad="38100" dist="38100" dir="2700000" algn="tl">
                    <a:srgbClr val="000000">
                      <a:alpha val="43137"/>
                    </a:srgbClr>
                  </a:outerShdw>
                </a:effectLst>
              </a:rPr>
              <a:t>OCSE</a:t>
            </a:r>
            <a:endParaRPr lang="en-US" sz="3800" b="1" dirty="0">
              <a:solidFill>
                <a:srgbClr val="C00000"/>
              </a:solidFill>
              <a:effectLst>
                <a:outerShdw blurRad="38100" dist="38100" dir="2700000" algn="tl">
                  <a:srgbClr val="000000">
                    <a:alpha val="43137"/>
                  </a:srgbClr>
                </a:outerShdw>
              </a:effectLst>
              <a:latin typeface="+mn-lt"/>
            </a:endParaRPr>
          </a:p>
        </p:txBody>
      </p:sp>
      <p:sp>
        <p:nvSpPr>
          <p:cNvPr id="67587" name="Rectangle 3"/>
          <p:cNvSpPr>
            <a:spLocks noGrp="1" noChangeArrowheads="1"/>
          </p:cNvSpPr>
          <p:nvPr>
            <p:ph idx="1"/>
          </p:nvPr>
        </p:nvSpPr>
        <p:spPr>
          <a:xfrm>
            <a:off x="421941" y="1828800"/>
            <a:ext cx="8229600" cy="4419600"/>
          </a:xfrm>
        </p:spPr>
        <p:txBody>
          <a:bodyPr>
            <a:normAutofit fontScale="92500" lnSpcReduction="20000"/>
          </a:bodyPr>
          <a:lstStyle/>
          <a:p>
            <a:pPr marL="0" indent="0">
              <a:buNone/>
            </a:pPr>
            <a:r>
              <a:rPr lang="en-US" altLang="en-US" b="1" dirty="0" smtClean="0"/>
              <a:t>Free Online Options</a:t>
            </a:r>
          </a:p>
          <a:p>
            <a:r>
              <a:rPr lang="en-US" altLang="en-US" dirty="0" smtClean="0"/>
              <a:t>Electronic </a:t>
            </a:r>
            <a:r>
              <a:rPr lang="en-US" altLang="en-US" dirty="0"/>
              <a:t>Withholding </a:t>
            </a:r>
            <a:r>
              <a:rPr lang="en-US" altLang="en-US" dirty="0" smtClean="0"/>
              <a:t>Orders</a:t>
            </a:r>
          </a:p>
          <a:p>
            <a:r>
              <a:rPr lang="en-US" altLang="en-US" dirty="0" smtClean="0"/>
              <a:t>Online </a:t>
            </a:r>
            <a:r>
              <a:rPr lang="en-US" altLang="en-US" dirty="0"/>
              <a:t>Termination Reporting</a:t>
            </a:r>
          </a:p>
          <a:p>
            <a:r>
              <a:rPr lang="en-US" altLang="en-US" dirty="0"/>
              <a:t>Bonus and Lump Sum Reporting</a:t>
            </a:r>
          </a:p>
          <a:p>
            <a:pPr marL="0" indent="0">
              <a:buNone/>
            </a:pPr>
            <a:endParaRPr lang="en-US" altLang="en-US" dirty="0" smtClean="0"/>
          </a:p>
          <a:p>
            <a:pPr marL="0" indent="0">
              <a:buNone/>
            </a:pPr>
            <a:r>
              <a:rPr lang="en-US" altLang="en-US" b="1" dirty="0" smtClean="0"/>
              <a:t>More information</a:t>
            </a:r>
            <a:endParaRPr lang="en-US" altLang="en-US" b="1" dirty="0"/>
          </a:p>
          <a:p>
            <a:r>
              <a:rPr lang="en-US" altLang="en-US" dirty="0" smtClean="0"/>
              <a:t>Visit: </a:t>
            </a:r>
            <a:r>
              <a:rPr lang="en-US" altLang="en-US" dirty="0" smtClean="0">
                <a:solidFill>
                  <a:srgbClr val="0070C0"/>
                </a:solidFill>
                <a:hlinkClick r:id="rId3"/>
              </a:rPr>
              <a:t>https</a:t>
            </a:r>
            <a:r>
              <a:rPr lang="en-US" altLang="en-US" dirty="0">
                <a:solidFill>
                  <a:srgbClr val="0070C0"/>
                </a:solidFill>
                <a:hlinkClick r:id="rId3"/>
              </a:rPr>
              <a:t>://</a:t>
            </a:r>
            <a:r>
              <a:rPr lang="en-US" altLang="en-US" dirty="0" smtClean="0">
                <a:solidFill>
                  <a:srgbClr val="0070C0"/>
                </a:solidFill>
                <a:hlinkClick r:id="rId3"/>
              </a:rPr>
              <a:t>www.acf.hhs.gov/css/employers</a:t>
            </a:r>
            <a:endParaRPr lang="en-US" altLang="en-US" dirty="0" smtClean="0">
              <a:solidFill>
                <a:srgbClr val="0070C0"/>
              </a:solidFill>
            </a:endParaRPr>
          </a:p>
          <a:p>
            <a:r>
              <a:rPr lang="en-US" dirty="0"/>
              <a:t>E-mail the Federal Employer Services Team at </a:t>
            </a:r>
            <a:r>
              <a:rPr lang="en-US" u="sng" dirty="0">
                <a:solidFill>
                  <a:srgbClr val="0070C0"/>
                </a:solidFill>
                <a:hlinkClick r:id="rId4"/>
              </a:rPr>
              <a:t>employerportal@acf.hhs.gov</a:t>
            </a:r>
            <a:r>
              <a:rPr lang="en-US" u="sng" dirty="0">
                <a:solidFill>
                  <a:srgbClr val="0070C0"/>
                </a:solidFill>
              </a:rPr>
              <a:t> </a:t>
            </a:r>
            <a:r>
              <a:rPr lang="en-US" dirty="0"/>
              <a:t>for demonstration</a:t>
            </a:r>
            <a:endParaRPr lang="en-US" u="sng" dirty="0">
              <a:solidFill>
                <a:srgbClr val="0070C0"/>
              </a:solidFill>
            </a:endParaRPr>
          </a:p>
          <a:p>
            <a:pPr lvl="2"/>
            <a:endParaRPr lang="en-US" altLang="en-US" dirty="0"/>
          </a:p>
        </p:txBody>
      </p:sp>
      <p:sp>
        <p:nvSpPr>
          <p:cNvPr id="2" name="Date Placeholder 1"/>
          <p:cNvSpPr>
            <a:spLocks noGrp="1"/>
          </p:cNvSpPr>
          <p:nvPr>
            <p:ph type="dt" sz="half" idx="10"/>
          </p:nvPr>
        </p:nvSpPr>
        <p:spPr/>
        <p:txBody>
          <a:bodyPr/>
          <a:lstStyle/>
          <a:p>
            <a:fld id="{04FDBCD7-8C1F-4993-BB12-03F20B853452}"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675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6F5FE9F0-B1DB-43C9-9C0E-A35BA253AE57}" type="slidenum">
              <a:rPr lang="en-US" altLang="en-US" sz="1000" smtClean="0">
                <a:solidFill>
                  <a:srgbClr val="000000"/>
                </a:solidFill>
                <a:latin typeface="Arial" charset="0"/>
              </a:rPr>
              <a:pPr eaLnBrk="1" hangingPunct="1">
                <a:buFontTx/>
                <a:buNone/>
              </a:pPr>
              <a:t>56</a:t>
            </a:fld>
            <a:endParaRPr lang="en-US" altLang="en-US" sz="1000" dirty="0">
              <a:solidFill>
                <a:srgbClr val="000000"/>
              </a:solidFill>
              <a:latin typeface="Arial" charset="0"/>
            </a:endParaRPr>
          </a:p>
        </p:txBody>
      </p:sp>
      <p:pic>
        <p:nvPicPr>
          <p:cNvPr id="8" name="Picture 2" descr="http://epagestore.com/img/icon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2075028"/>
            <a:ext cx="1603041" cy="160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06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Effect transition="in" filter="fade">
                                      <p:cBhvr>
                                        <p:cTn id="12" dur="500"/>
                                        <p:tgtEl>
                                          <p:spTgt spid="675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587">
                                            <p:txEl>
                                              <p:pRg st="1" end="1"/>
                                            </p:txEl>
                                          </p:spTgt>
                                        </p:tgtEl>
                                        <p:attrNameLst>
                                          <p:attrName>style.visibility</p:attrName>
                                        </p:attrNameLst>
                                      </p:cBhvr>
                                      <p:to>
                                        <p:strVal val="visible"/>
                                      </p:to>
                                    </p:set>
                                    <p:animEffect transition="in" filter="fade">
                                      <p:cBhvr>
                                        <p:cTn id="17" dur="500"/>
                                        <p:tgtEl>
                                          <p:spTgt spid="675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587">
                                            <p:txEl>
                                              <p:pRg st="2" end="2"/>
                                            </p:txEl>
                                          </p:spTgt>
                                        </p:tgtEl>
                                        <p:attrNameLst>
                                          <p:attrName>style.visibility</p:attrName>
                                        </p:attrNameLst>
                                      </p:cBhvr>
                                      <p:to>
                                        <p:strVal val="visible"/>
                                      </p:to>
                                    </p:set>
                                    <p:animEffect transition="in" filter="fade">
                                      <p:cBhvr>
                                        <p:cTn id="22" dur="500"/>
                                        <p:tgtEl>
                                          <p:spTgt spid="67587">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7587">
                                            <p:txEl>
                                              <p:pRg st="3" end="3"/>
                                            </p:txEl>
                                          </p:spTgt>
                                        </p:tgtEl>
                                        <p:attrNameLst>
                                          <p:attrName>style.visibility</p:attrName>
                                        </p:attrNameLst>
                                      </p:cBhvr>
                                      <p:to>
                                        <p:strVal val="visible"/>
                                      </p:to>
                                    </p:set>
                                    <p:animEffect transition="in" filter="fade">
                                      <p:cBhvr>
                                        <p:cTn id="30" dur="500"/>
                                        <p:tgtEl>
                                          <p:spTgt spid="6758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7587">
                                            <p:txEl>
                                              <p:pRg st="5" end="5"/>
                                            </p:txEl>
                                          </p:spTgt>
                                        </p:tgtEl>
                                        <p:attrNameLst>
                                          <p:attrName>style.visibility</p:attrName>
                                        </p:attrNameLst>
                                      </p:cBhvr>
                                      <p:to>
                                        <p:strVal val="visible"/>
                                      </p:to>
                                    </p:set>
                                    <p:animEffect transition="in" filter="fade">
                                      <p:cBhvr>
                                        <p:cTn id="35" dur="500"/>
                                        <p:tgtEl>
                                          <p:spTgt spid="67587">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67587">
                                            <p:txEl>
                                              <p:pRg st="6" end="6"/>
                                            </p:txEl>
                                          </p:spTgt>
                                        </p:tgtEl>
                                        <p:attrNameLst>
                                          <p:attrName>style.visibility</p:attrName>
                                        </p:attrNameLst>
                                      </p:cBhvr>
                                      <p:to>
                                        <p:strVal val="visible"/>
                                      </p:to>
                                    </p:set>
                                    <p:animEffect transition="in" filter="fade">
                                      <p:cBhvr>
                                        <p:cTn id="39" dur="500"/>
                                        <p:tgtEl>
                                          <p:spTgt spid="67587">
                                            <p:txEl>
                                              <p:pRg st="6" end="6"/>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67587">
                                            <p:txEl>
                                              <p:pRg st="7" end="7"/>
                                            </p:txEl>
                                          </p:spTgt>
                                        </p:tgtEl>
                                        <p:attrNameLst>
                                          <p:attrName>style.visibility</p:attrName>
                                        </p:attrNameLst>
                                      </p:cBhvr>
                                      <p:to>
                                        <p:strVal val="visible"/>
                                      </p:to>
                                    </p:set>
                                    <p:animEffect transition="in" filter="fade">
                                      <p:cBhvr>
                                        <p:cTn id="43" dur="500"/>
                                        <p:tgtEl>
                                          <p:spTgt spid="675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ate Placeholder 3"/>
          <p:cNvSpPr txBox="1">
            <a:spLocks noGrp="1"/>
          </p:cNvSpPr>
          <p:nvPr/>
        </p:nvSpPr>
        <p:spPr bwMode="auto">
          <a:xfrm>
            <a:off x="28194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EEB4890-BA2B-4A8E-8E63-6DA986B9A266}" type="datetime1">
              <a:rPr lang="en-US" altLang="en-US" sz="1000"/>
              <a:pPr eaLnBrk="1" hangingPunct="1">
                <a:spcBef>
                  <a:spcPct val="0"/>
                </a:spcBef>
                <a:buFontTx/>
                <a:buNone/>
              </a:pPr>
              <a:t>8/25/2020</a:t>
            </a:fld>
            <a:endParaRPr lang="en-US" altLang="en-US" sz="1000" dirty="0"/>
          </a:p>
        </p:txBody>
      </p:sp>
      <p:sp>
        <p:nvSpPr>
          <p:cNvPr id="83971" name="Footer Placeholder 4"/>
          <p:cNvSpPr txBox="1">
            <a:spLocks noGrp="1"/>
          </p:cNvSpPr>
          <p:nvPr/>
        </p:nvSpPr>
        <p:spPr bwMode="auto">
          <a:xfrm>
            <a:off x="4419600" y="62484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000" dirty="0"/>
              <a:t>Copyright 2010, DSHS Division of Child Support</a:t>
            </a:r>
          </a:p>
        </p:txBody>
      </p:sp>
      <p:sp>
        <p:nvSpPr>
          <p:cNvPr id="83972" name="Slide Number Placeholder 5"/>
          <p:cNvSpPr txBox="1">
            <a:spLocks noGrp="1"/>
          </p:cNvSpPr>
          <p:nvPr/>
        </p:nvSpPr>
        <p:spPr bwMode="auto">
          <a:xfrm>
            <a:off x="76200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DACECCA1-EB43-4D20-93FE-6CA67BE7EF19}" type="slidenum">
              <a:rPr lang="en-US" altLang="en-US" sz="1000"/>
              <a:pPr algn="r" eaLnBrk="1" hangingPunct="1">
                <a:spcBef>
                  <a:spcPct val="0"/>
                </a:spcBef>
                <a:buFontTx/>
                <a:buNone/>
              </a:pPr>
              <a:t>57</a:t>
            </a:fld>
            <a:endParaRPr lang="en-US" altLang="en-US" sz="1000" dirty="0"/>
          </a:p>
        </p:txBody>
      </p:sp>
      <p:pic>
        <p:nvPicPr>
          <p:cNvPr id="83973" name="Picture 10" descr="805571_456353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Text Box 17"/>
          <p:cNvSpPr txBox="1">
            <a:spLocks noChangeArrowheads="1"/>
          </p:cNvSpPr>
          <p:nvPr/>
        </p:nvSpPr>
        <p:spPr bwMode="auto">
          <a:xfrm>
            <a:off x="685800" y="990600"/>
            <a:ext cx="8001000" cy="4031873"/>
          </a:xfrm>
          <a:prstGeom prst="rect">
            <a:avLst/>
          </a:prstGeom>
          <a:solidFill>
            <a:schemeClr val="bg1">
              <a:alpha val="92940"/>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buChar char="•"/>
              <a:defRPr sz="3200">
                <a:solidFill>
                  <a:schemeClr val="tx1"/>
                </a:solidFill>
                <a:latin typeface="Arial" charset="0"/>
              </a:defRPr>
            </a:lvl1pPr>
            <a:lvl2pPr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sz="4400" dirty="0" smtClean="0">
                <a:latin typeface="+mn-lt"/>
              </a:rPr>
              <a:t>Other Resources for Employers</a:t>
            </a:r>
            <a:endParaRPr lang="en-US" altLang="en-US" sz="4400" dirty="0">
              <a:latin typeface="+mn-lt"/>
            </a:endParaRPr>
          </a:p>
          <a:p>
            <a:pPr algn="ctr" eaLnBrk="1" hangingPunct="1">
              <a:buFontTx/>
              <a:buNone/>
            </a:pPr>
            <a:endParaRPr lang="en-US" altLang="en-US" sz="2800" dirty="0">
              <a:latin typeface="+mn-lt"/>
            </a:endParaRPr>
          </a:p>
          <a:p>
            <a:pPr algn="ctr" eaLnBrk="1" hangingPunct="1">
              <a:buFontTx/>
              <a:buNone/>
            </a:pPr>
            <a:r>
              <a:rPr lang="en-US" altLang="en-US" sz="2800" dirty="0">
                <a:latin typeface="+mn-lt"/>
              </a:rPr>
              <a:t>Guide to Doing Business in Washington</a:t>
            </a:r>
          </a:p>
          <a:p>
            <a:pPr algn="ctr" eaLnBrk="1" hangingPunct="1">
              <a:buFontTx/>
              <a:buNone/>
            </a:pPr>
            <a:r>
              <a:rPr lang="en-US" altLang="en-US" sz="2400" u="sng" dirty="0" smtClean="0">
                <a:solidFill>
                  <a:srgbClr val="0070C0"/>
                </a:solidFill>
                <a:latin typeface="+mn-lt"/>
              </a:rPr>
              <a:t>www.business.wa.gov</a:t>
            </a:r>
          </a:p>
          <a:p>
            <a:pPr algn="ctr" eaLnBrk="1" hangingPunct="1">
              <a:buFontTx/>
              <a:buNone/>
            </a:pPr>
            <a:r>
              <a:rPr lang="en-US" altLang="en-US" sz="2400" u="sng" dirty="0" smtClean="0">
                <a:solidFill>
                  <a:srgbClr val="0070C0"/>
                </a:solidFill>
                <a:latin typeface="+mn-lt"/>
              </a:rPr>
              <a:t>www.bizguide.wa.gov</a:t>
            </a:r>
            <a:endParaRPr lang="en-US" altLang="en-US" sz="2400" u="sng" dirty="0">
              <a:solidFill>
                <a:srgbClr val="0070C0"/>
              </a:solidFill>
              <a:latin typeface="+mn-lt"/>
            </a:endParaRPr>
          </a:p>
          <a:p>
            <a:pPr algn="ctr" eaLnBrk="1" hangingPunct="1">
              <a:buFontTx/>
              <a:buNone/>
            </a:pPr>
            <a:endParaRPr lang="en-US" altLang="en-US" sz="2800" dirty="0">
              <a:latin typeface="+mn-lt"/>
            </a:endParaRPr>
          </a:p>
          <a:p>
            <a:pPr algn="ctr" eaLnBrk="1" hangingPunct="1">
              <a:buFontTx/>
              <a:buNone/>
            </a:pPr>
            <a:r>
              <a:rPr lang="en-US" altLang="en-US" sz="2800" dirty="0" smtClean="0">
                <a:latin typeface="+mn-lt"/>
              </a:rPr>
              <a:t>DCS Employer Info, Webinars &amp; Workshops</a:t>
            </a:r>
            <a:endParaRPr lang="en-US" altLang="en-US" sz="2800" dirty="0">
              <a:latin typeface="+mn-lt"/>
            </a:endParaRPr>
          </a:p>
          <a:p>
            <a:pPr algn="ctr" eaLnBrk="1" hangingPunct="1">
              <a:buFontTx/>
              <a:buNone/>
            </a:pPr>
            <a:r>
              <a:rPr lang="en-US" altLang="en-US" sz="2400" u="sng" dirty="0">
                <a:solidFill>
                  <a:srgbClr val="0070C0"/>
                </a:solidFill>
                <a:latin typeface="+mn-lt"/>
              </a:rPr>
              <a:t>www.childsupportonline.wa.gov</a:t>
            </a:r>
          </a:p>
          <a:p>
            <a:pPr lvl="1" algn="ctr" eaLnBrk="1" hangingPunct="1">
              <a:buFontTx/>
              <a:buNone/>
            </a:pPr>
            <a:endParaRPr lang="en-US" altLang="en-US" u="sng" dirty="0">
              <a:solidFill>
                <a:schemeClr val="accent2"/>
              </a:solidFill>
            </a:endParaRPr>
          </a:p>
        </p:txBody>
      </p:sp>
      <p:pic>
        <p:nvPicPr>
          <p:cNvPr id="8397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654111"/>
            <a:ext cx="9239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52772B23-9AA0-4DBF-AC4A-10941333F975}"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2" name="Footer Placeholder 1"/>
          <p:cNvSpPr>
            <a:spLocks noGrp="1"/>
          </p:cNvSpPr>
          <p:nvPr>
            <p:ph type="ftr" sz="quarter" idx="11"/>
          </p:nvPr>
        </p:nvSpPr>
        <p:spPr/>
        <p:txBody>
          <a:bodyPr/>
          <a:lstStyle/>
          <a:p>
            <a:r>
              <a:rPr lang="en-US" dirty="0"/>
              <a:t>Copyright 2015, Division of Child Support</a:t>
            </a:r>
          </a:p>
        </p:txBody>
      </p:sp>
      <p:sp>
        <p:nvSpPr>
          <p:cNvPr id="3" name="Slide Number Placeholder 2"/>
          <p:cNvSpPr>
            <a:spLocks noGrp="1"/>
          </p:cNvSpPr>
          <p:nvPr>
            <p:ph type="sldNum" sz="quarter" idx="12"/>
          </p:nvPr>
        </p:nvSpPr>
        <p:spPr/>
        <p:txBody>
          <a:bodyPr/>
          <a:lstStyle/>
          <a:p>
            <a:fld id="{41C46A10-30F4-4F4D-A33B-AD63D195F098}" type="slidenum">
              <a:rPr lang="en-US" smtClean="0"/>
              <a:t>57</a:t>
            </a:fld>
            <a:endParaRPr lang="en-US" dirty="0"/>
          </a:p>
        </p:txBody>
      </p:sp>
    </p:spTree>
    <p:extLst>
      <p:ext uri="{BB962C8B-B14F-4D97-AF65-F5344CB8AC3E}">
        <p14:creationId xmlns:p14="http://schemas.microsoft.com/office/powerpoint/2010/main" val="155321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974">
                                            <p:txEl>
                                              <p:pRg st="0" end="0"/>
                                            </p:txEl>
                                          </p:spTgt>
                                        </p:tgtEl>
                                        <p:attrNameLst>
                                          <p:attrName>style.visibility</p:attrName>
                                        </p:attrNameLst>
                                      </p:cBhvr>
                                      <p:to>
                                        <p:strVal val="visible"/>
                                      </p:to>
                                    </p:set>
                                    <p:animEffect transition="in" filter="fade">
                                      <p:cBhvr>
                                        <p:cTn id="7" dur="500"/>
                                        <p:tgtEl>
                                          <p:spTgt spid="839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974">
                                            <p:txEl>
                                              <p:pRg st="2" end="2"/>
                                            </p:txEl>
                                          </p:spTgt>
                                        </p:tgtEl>
                                        <p:attrNameLst>
                                          <p:attrName>style.visibility</p:attrName>
                                        </p:attrNameLst>
                                      </p:cBhvr>
                                      <p:to>
                                        <p:strVal val="visible"/>
                                      </p:to>
                                    </p:set>
                                    <p:animEffect transition="in" filter="fade">
                                      <p:cBhvr>
                                        <p:cTn id="12" dur="500"/>
                                        <p:tgtEl>
                                          <p:spTgt spid="83974">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3974">
                                            <p:txEl>
                                              <p:pRg st="3" end="3"/>
                                            </p:txEl>
                                          </p:spTgt>
                                        </p:tgtEl>
                                        <p:attrNameLst>
                                          <p:attrName>style.visibility</p:attrName>
                                        </p:attrNameLst>
                                      </p:cBhvr>
                                      <p:to>
                                        <p:strVal val="visible"/>
                                      </p:to>
                                    </p:set>
                                    <p:animEffect transition="in" filter="fade">
                                      <p:cBhvr>
                                        <p:cTn id="16" dur="500"/>
                                        <p:tgtEl>
                                          <p:spTgt spid="8397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3975"/>
                                        </p:tgtEl>
                                        <p:attrNameLst>
                                          <p:attrName>style.visibility</p:attrName>
                                        </p:attrNameLst>
                                      </p:cBhvr>
                                      <p:to>
                                        <p:strVal val="visible"/>
                                      </p:to>
                                    </p:set>
                                    <p:animEffect transition="in" filter="fade">
                                      <p:cBhvr>
                                        <p:cTn id="19" dur="500"/>
                                        <p:tgtEl>
                                          <p:spTgt spid="83975"/>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83974">
                                            <p:txEl>
                                              <p:pRg st="4" end="4"/>
                                            </p:txEl>
                                          </p:spTgt>
                                        </p:tgtEl>
                                        <p:attrNameLst>
                                          <p:attrName>style.visibility</p:attrName>
                                        </p:attrNameLst>
                                      </p:cBhvr>
                                      <p:to>
                                        <p:strVal val="visible"/>
                                      </p:to>
                                    </p:set>
                                    <p:animEffect transition="in" filter="fade">
                                      <p:cBhvr>
                                        <p:cTn id="23" dur="500"/>
                                        <p:tgtEl>
                                          <p:spTgt spid="8397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3974">
                                            <p:txEl>
                                              <p:pRg st="6" end="6"/>
                                            </p:txEl>
                                          </p:spTgt>
                                        </p:tgtEl>
                                        <p:attrNameLst>
                                          <p:attrName>style.visibility</p:attrName>
                                        </p:attrNameLst>
                                      </p:cBhvr>
                                      <p:to>
                                        <p:strVal val="visible"/>
                                      </p:to>
                                    </p:set>
                                    <p:animEffect transition="in" filter="fade">
                                      <p:cBhvr>
                                        <p:cTn id="28" dur="500"/>
                                        <p:tgtEl>
                                          <p:spTgt spid="83974">
                                            <p:txEl>
                                              <p:pRg st="6" end="6"/>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83974">
                                            <p:txEl>
                                              <p:pRg st="7" end="7"/>
                                            </p:txEl>
                                          </p:spTgt>
                                        </p:tgtEl>
                                        <p:attrNameLst>
                                          <p:attrName>style.visibility</p:attrName>
                                        </p:attrNameLst>
                                      </p:cBhvr>
                                      <p:to>
                                        <p:strVal val="visible"/>
                                      </p:to>
                                    </p:set>
                                    <p:animEffect transition="in" filter="fade">
                                      <p:cBhvr>
                                        <p:cTn id="32" dur="500"/>
                                        <p:tgtEl>
                                          <p:spTgt spid="8397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81000" y="990600"/>
            <a:ext cx="8229600" cy="1143000"/>
          </a:xfrm>
        </p:spPr>
        <p:txBody>
          <a:bodyPr rtlCol="0">
            <a:normAutofit/>
          </a:bodyPr>
          <a:lstStyle/>
          <a:p>
            <a:pPr eaLnBrk="1" fontAlgn="auto" hangingPunct="1">
              <a:spcAft>
                <a:spcPts val="0"/>
              </a:spcAft>
              <a:defRPr/>
            </a:pPr>
            <a:r>
              <a:rPr lang="en-US" b="1" dirty="0" smtClean="0">
                <a:solidFill>
                  <a:srgbClr val="C00000"/>
                </a:solidFill>
                <a:effectLst>
                  <a:outerShdw blurRad="38100" dist="38100" dir="2700000" algn="tl">
                    <a:srgbClr val="000000">
                      <a:alpha val="43137"/>
                    </a:srgbClr>
                  </a:outerShdw>
                </a:effectLst>
                <a:latin typeface="+mn-lt"/>
              </a:rPr>
              <a:t>Employer Relations Team</a:t>
            </a:r>
            <a:endParaRPr lang="en-US" b="1" dirty="0">
              <a:solidFill>
                <a:srgbClr val="C00000"/>
              </a:solidFill>
              <a:effectLst>
                <a:outerShdw blurRad="38100" dist="38100" dir="2700000" algn="tl">
                  <a:srgbClr val="000000">
                    <a:alpha val="43137"/>
                  </a:srgbClr>
                </a:outerShdw>
              </a:effectLst>
              <a:latin typeface="+mn-lt"/>
            </a:endParaRPr>
          </a:p>
        </p:txBody>
      </p:sp>
      <p:sp>
        <p:nvSpPr>
          <p:cNvPr id="67587" name="Rectangle 3"/>
          <p:cNvSpPr>
            <a:spLocks noGrp="1" noChangeArrowheads="1"/>
          </p:cNvSpPr>
          <p:nvPr>
            <p:ph idx="1"/>
          </p:nvPr>
        </p:nvSpPr>
        <p:spPr>
          <a:xfrm>
            <a:off x="762000" y="2362200"/>
            <a:ext cx="7620000" cy="4267200"/>
          </a:xfrm>
        </p:spPr>
        <p:txBody>
          <a:bodyPr>
            <a:normAutofit fontScale="92500" lnSpcReduction="10000"/>
          </a:bodyPr>
          <a:lstStyle/>
          <a:p>
            <a:pPr marL="0" indent="0">
              <a:buNone/>
            </a:pPr>
            <a:r>
              <a:rPr lang="en-US" sz="3600" b="1" dirty="0" smtClean="0"/>
              <a:t>We are here to help</a:t>
            </a:r>
            <a:endParaRPr lang="en-US" sz="3600" b="1" dirty="0"/>
          </a:p>
          <a:p>
            <a:r>
              <a:rPr lang="en-US" b="1" dirty="0" smtClean="0"/>
              <a:t>1-800-562-0479</a:t>
            </a:r>
            <a:endParaRPr lang="en-US" b="1" dirty="0"/>
          </a:p>
          <a:p>
            <a:pPr>
              <a:buFont typeface="Arial" panose="020B0604020202020204" pitchFamily="34" charset="0"/>
              <a:buChar char="•"/>
            </a:pPr>
            <a:r>
              <a:rPr lang="en-US" b="1" dirty="0" smtClean="0">
                <a:hlinkClick r:id="rId4"/>
              </a:rPr>
              <a:t>DCS-ERT@dshs.wa.gov</a:t>
            </a:r>
            <a:endParaRPr lang="en-US" b="1" dirty="0" smtClean="0"/>
          </a:p>
          <a:p>
            <a:pPr>
              <a:buFont typeface="Arial" panose="020B0604020202020204" pitchFamily="34" charset="0"/>
              <a:buChar char="•"/>
            </a:pPr>
            <a:endParaRPr lang="en-US" b="1" dirty="0"/>
          </a:p>
          <a:p>
            <a:pPr marL="0" indent="0">
              <a:buNone/>
            </a:pPr>
            <a:r>
              <a:rPr lang="en-US" b="1" dirty="0" smtClean="0"/>
              <a:t>EFT Payments:  800-468-7422</a:t>
            </a:r>
            <a:endParaRPr lang="en-US" b="1" dirty="0"/>
          </a:p>
          <a:p>
            <a:pPr marL="0" indent="0">
              <a:buNone/>
            </a:pPr>
            <a:endParaRPr lang="en-US" b="1" dirty="0"/>
          </a:p>
          <a:p>
            <a:pPr marL="0" indent="0">
              <a:buNone/>
            </a:pPr>
            <a:r>
              <a:rPr lang="en-US" b="1" dirty="0" smtClean="0">
                <a:hlinkClick r:id="rId5"/>
              </a:rPr>
              <a:t>www.childsupportonline.wa.gov</a:t>
            </a:r>
            <a:endParaRPr lang="en-US" b="1" dirty="0" smtClean="0"/>
          </a:p>
          <a:p>
            <a:pPr marL="0" indent="0">
              <a:buNone/>
            </a:pPr>
            <a:r>
              <a:rPr lang="en-US" b="1" dirty="0" smtClean="0">
                <a:hlinkClick r:id="rId6"/>
              </a:rPr>
              <a:t>www.newhire.wa.gov</a:t>
            </a:r>
            <a:r>
              <a:rPr lang="en-US" b="1" dirty="0" smtClean="0"/>
              <a:t>	</a:t>
            </a:r>
          </a:p>
        </p:txBody>
      </p:sp>
      <p:sp>
        <p:nvSpPr>
          <p:cNvPr id="2" name="Date Placeholder 1"/>
          <p:cNvSpPr>
            <a:spLocks noGrp="1"/>
          </p:cNvSpPr>
          <p:nvPr>
            <p:ph type="dt" sz="half" idx="10"/>
          </p:nvPr>
        </p:nvSpPr>
        <p:spPr/>
        <p:txBody>
          <a:bodyPr/>
          <a:lstStyle/>
          <a:p>
            <a:fld id="{04FDBCD7-8C1F-4993-BB12-03F20B853452}"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675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6F5FE9F0-B1DB-43C9-9C0E-A35BA253AE57}" type="slidenum">
              <a:rPr lang="en-US" altLang="en-US" sz="1000" smtClean="0">
                <a:solidFill>
                  <a:srgbClr val="000000"/>
                </a:solidFill>
                <a:latin typeface="Arial" charset="0"/>
              </a:rPr>
              <a:pPr eaLnBrk="1" hangingPunct="1">
                <a:buFontTx/>
                <a:buNone/>
              </a:pPr>
              <a:t>58</a:t>
            </a:fld>
            <a:endParaRPr lang="en-US" altLang="en-US" sz="1000" dirty="0">
              <a:solidFill>
                <a:srgbClr val="000000"/>
              </a:solidFill>
              <a:latin typeface="Arial" charset="0"/>
            </a:endParaRPr>
          </a:p>
        </p:txBody>
      </p:sp>
      <p:pic>
        <p:nvPicPr>
          <p:cNvPr id="1027" name="Picture 3" descr="C:\Users\jacobdr\AppData\Local\Microsoft\Windows\Temporary Internet Files\Content.IE5\2ZDBG7IZ\customer-service[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0775" y="2667000"/>
            <a:ext cx="1822450" cy="18171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901398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500"/>
                                        <p:tgtEl>
                                          <p:spTgt spid="307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7587">
                                            <p:txEl>
                                              <p:pRg st="0" end="0"/>
                                            </p:txEl>
                                          </p:spTgt>
                                        </p:tgtEl>
                                        <p:attrNameLst>
                                          <p:attrName>style.visibility</p:attrName>
                                        </p:attrNameLst>
                                      </p:cBhvr>
                                      <p:to>
                                        <p:strVal val="visible"/>
                                      </p:to>
                                    </p:set>
                                    <p:animEffect transition="in" filter="fade">
                                      <p:cBhvr>
                                        <p:cTn id="11" dur="500"/>
                                        <p:tgtEl>
                                          <p:spTgt spid="6758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7587">
                                            <p:txEl>
                                              <p:pRg st="1" end="1"/>
                                            </p:txEl>
                                          </p:spTgt>
                                        </p:tgtEl>
                                        <p:attrNameLst>
                                          <p:attrName>style.visibility</p:attrName>
                                        </p:attrNameLst>
                                      </p:cBhvr>
                                      <p:to>
                                        <p:strVal val="visible"/>
                                      </p:to>
                                    </p:set>
                                    <p:animEffect transition="in" filter="fade">
                                      <p:cBhvr>
                                        <p:cTn id="15" dur="500"/>
                                        <p:tgtEl>
                                          <p:spTgt spid="6758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500"/>
                                        <p:tgtEl>
                                          <p:spTgt spid="102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67587">
                                            <p:txEl>
                                              <p:pRg st="2" end="2"/>
                                            </p:txEl>
                                          </p:spTgt>
                                        </p:tgtEl>
                                        <p:attrNameLst>
                                          <p:attrName>style.visibility</p:attrName>
                                        </p:attrNameLst>
                                      </p:cBhvr>
                                      <p:to>
                                        <p:strVal val="visible"/>
                                      </p:to>
                                    </p:set>
                                    <p:animEffect transition="in" filter="fade">
                                      <p:cBhvr>
                                        <p:cTn id="22" dur="500"/>
                                        <p:tgtEl>
                                          <p:spTgt spid="67587">
                                            <p:txEl>
                                              <p:pRg st="2" end="2"/>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7587">
                                            <p:txEl>
                                              <p:pRg st="4" end="4"/>
                                            </p:txEl>
                                          </p:spTgt>
                                        </p:tgtEl>
                                        <p:attrNameLst>
                                          <p:attrName>style.visibility</p:attrName>
                                        </p:attrNameLst>
                                      </p:cBhvr>
                                      <p:to>
                                        <p:strVal val="visible"/>
                                      </p:to>
                                    </p:set>
                                    <p:animEffect transition="in" filter="fade">
                                      <p:cBhvr>
                                        <p:cTn id="26" dur="500"/>
                                        <p:tgtEl>
                                          <p:spTgt spid="67587">
                                            <p:txEl>
                                              <p:pRg st="4" end="4"/>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67587">
                                            <p:txEl>
                                              <p:pRg st="6" end="6"/>
                                            </p:txEl>
                                          </p:spTgt>
                                        </p:tgtEl>
                                        <p:attrNameLst>
                                          <p:attrName>style.visibility</p:attrName>
                                        </p:attrNameLst>
                                      </p:cBhvr>
                                      <p:to>
                                        <p:strVal val="visible"/>
                                      </p:to>
                                    </p:set>
                                    <p:animEffect transition="in" filter="fade">
                                      <p:cBhvr>
                                        <p:cTn id="30" dur="500"/>
                                        <p:tgtEl>
                                          <p:spTgt spid="67587">
                                            <p:txEl>
                                              <p:pRg st="6" end="6"/>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7587">
                                            <p:txEl>
                                              <p:pRg st="7" end="7"/>
                                            </p:txEl>
                                          </p:spTgt>
                                        </p:tgtEl>
                                        <p:attrNameLst>
                                          <p:attrName>style.visibility</p:attrName>
                                        </p:attrNameLst>
                                      </p:cBhvr>
                                      <p:to>
                                        <p:strVal val="visible"/>
                                      </p:to>
                                    </p:set>
                                    <p:animEffect transition="in" filter="fade">
                                      <p:cBhvr>
                                        <p:cTn id="34" dur="500"/>
                                        <p:tgtEl>
                                          <p:spTgt spid="675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275" y="2286000"/>
            <a:ext cx="6132631" cy="1981200"/>
          </a:xfrm>
          <a:solidFill>
            <a:schemeClr val="bg1">
              <a:alpha val="70000"/>
            </a:schemeClr>
          </a:solidFill>
        </p:spPr>
        <p:txBody>
          <a:bodyPr>
            <a:normAutofit/>
          </a:bodyPr>
          <a:lstStyle/>
          <a:p>
            <a:pPr algn="l"/>
            <a:r>
              <a:rPr lang="en-US" b="1" dirty="0" smtClean="0">
                <a:solidFill>
                  <a:srgbClr val="C00000"/>
                </a:solidFill>
              </a:rPr>
              <a:t>Thank </a:t>
            </a:r>
            <a:r>
              <a:rPr lang="en-US" b="1" dirty="0">
                <a:solidFill>
                  <a:srgbClr val="C00000"/>
                </a:solidFill>
              </a:rPr>
              <a:t>Y</a:t>
            </a:r>
            <a:r>
              <a:rPr lang="en-US" b="1" dirty="0" smtClean="0">
                <a:solidFill>
                  <a:srgbClr val="C00000"/>
                </a:solidFill>
              </a:rPr>
              <a:t>ou For Attending</a:t>
            </a:r>
            <a:endParaRPr lang="en-US" dirty="0">
              <a:solidFill>
                <a:srgbClr val="C00000"/>
              </a:solidFill>
            </a:endParaRPr>
          </a:p>
        </p:txBody>
      </p:sp>
      <p:sp>
        <p:nvSpPr>
          <p:cNvPr id="3" name="Subtitle 2"/>
          <p:cNvSpPr>
            <a:spLocks noGrp="1"/>
          </p:cNvSpPr>
          <p:nvPr>
            <p:ph type="subTitle" idx="1"/>
          </p:nvPr>
        </p:nvSpPr>
        <p:spPr>
          <a:xfrm>
            <a:off x="457200" y="4267200"/>
            <a:ext cx="5715000" cy="1676400"/>
          </a:xfrm>
        </p:spPr>
        <p:txBody>
          <a:bodyPr>
            <a:normAutofit/>
          </a:bodyPr>
          <a:lstStyle/>
          <a:p>
            <a:pPr algn="l"/>
            <a:endParaRPr lang="en-US" sz="2000" dirty="0" smtClean="0">
              <a:solidFill>
                <a:schemeClr val="bg1">
                  <a:lumMod val="50000"/>
                </a:schemeClr>
              </a:solidFill>
            </a:endParaRPr>
          </a:p>
          <a:p>
            <a:pPr algn="l" fontAlgn="auto">
              <a:spcBef>
                <a:spcPts val="0"/>
              </a:spcBef>
              <a:spcAft>
                <a:spcPts val="0"/>
              </a:spcAft>
              <a:defRPr/>
            </a:pPr>
            <a:r>
              <a:rPr lang="en-US" sz="2000" kern="0" dirty="0">
                <a:solidFill>
                  <a:schemeClr val="bg1">
                    <a:lumMod val="50000"/>
                  </a:schemeClr>
                </a:solidFill>
              </a:rPr>
              <a:t>800-562-0479 (DCS Employer Relations)</a:t>
            </a:r>
          </a:p>
          <a:p>
            <a:pPr algn="l" fontAlgn="auto">
              <a:spcBef>
                <a:spcPts val="0"/>
              </a:spcBef>
              <a:spcAft>
                <a:spcPts val="0"/>
              </a:spcAft>
              <a:defRPr/>
            </a:pPr>
            <a:r>
              <a:rPr lang="en-US" sz="2000" kern="0" dirty="0">
                <a:solidFill>
                  <a:schemeClr val="bg1">
                    <a:lumMod val="50000"/>
                  </a:schemeClr>
                </a:solidFill>
                <a:hlinkClick r:id="rId4"/>
              </a:rPr>
              <a:t>www.childsupportonline.wa.gov</a:t>
            </a:r>
            <a:endParaRPr lang="en-US" sz="2000" kern="0" dirty="0">
              <a:solidFill>
                <a:schemeClr val="bg1">
                  <a:lumMod val="50000"/>
                </a:schemeClr>
              </a:solidFill>
            </a:endParaRPr>
          </a:p>
          <a:p>
            <a:pPr algn="l" fontAlgn="auto">
              <a:spcBef>
                <a:spcPts val="0"/>
              </a:spcBef>
              <a:spcAft>
                <a:spcPts val="0"/>
              </a:spcAft>
              <a:defRPr/>
            </a:pPr>
            <a:r>
              <a:rPr lang="en-US" sz="2000" kern="0" dirty="0" smtClean="0">
                <a:solidFill>
                  <a:schemeClr val="bg1">
                    <a:lumMod val="50000"/>
                  </a:schemeClr>
                </a:solidFill>
              </a:rPr>
              <a:t>DCS-ERT@dshs.wa.gov</a:t>
            </a:r>
            <a:endParaRPr lang="en-US" sz="2000" kern="0" dirty="0">
              <a:solidFill>
                <a:schemeClr val="bg1">
                  <a:lumMod val="50000"/>
                </a:schemeClr>
              </a:solidFill>
            </a:endParaRPr>
          </a:p>
          <a:p>
            <a:pPr algn="l"/>
            <a:endParaRPr lang="en-US" sz="2000" dirty="0">
              <a:solidFill>
                <a:schemeClr val="bg1">
                  <a:lumMod val="50000"/>
                </a:schemeClr>
              </a:solidFill>
            </a:endParaRPr>
          </a:p>
        </p:txBody>
      </p:sp>
      <p:sp>
        <p:nvSpPr>
          <p:cNvPr id="4" name="TextBox 3"/>
          <p:cNvSpPr txBox="1"/>
          <p:nvPr/>
        </p:nvSpPr>
        <p:spPr>
          <a:xfrm>
            <a:off x="304800" y="304800"/>
            <a:ext cx="7696200" cy="1692771"/>
          </a:xfrm>
          <a:prstGeom prst="rect">
            <a:avLst/>
          </a:prstGeom>
          <a:noFill/>
        </p:spPr>
        <p:txBody>
          <a:bodyPr wrap="square" rtlCol="0">
            <a:spAutoFit/>
          </a:bodyPr>
          <a:lstStyle/>
          <a:p>
            <a:pPr algn="ctr"/>
            <a:endParaRPr lang="en-US" sz="3600" dirty="0">
              <a:solidFill>
                <a:prstClr val="black"/>
              </a:solidFill>
            </a:endParaRPr>
          </a:p>
          <a:p>
            <a:pPr algn="ctr"/>
            <a:r>
              <a:rPr lang="en-US" sz="3600" dirty="0">
                <a:solidFill>
                  <a:prstClr val="black"/>
                </a:solidFill>
              </a:rPr>
              <a:t>		</a:t>
            </a:r>
          </a:p>
          <a:p>
            <a:r>
              <a:rPr lang="en-US" sz="3200" b="1" dirty="0">
                <a:solidFill>
                  <a:prstClr val="black"/>
                </a:solidFill>
              </a:rPr>
              <a:t>Division of Child Support</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7906" y="-18198"/>
            <a:ext cx="2716094" cy="6889733"/>
          </a:xfrm>
          <a:prstGeom prst="rect">
            <a:avLst/>
          </a:prstGeom>
          <a:noFill/>
          <a:effectLst/>
        </p:spPr>
      </p:pic>
    </p:spTree>
    <p:custDataLst>
      <p:tags r:id="rId1"/>
    </p:custDataLst>
    <p:extLst>
      <p:ext uri="{BB962C8B-B14F-4D97-AF65-F5344CB8AC3E}">
        <p14:creationId xmlns:p14="http://schemas.microsoft.com/office/powerpoint/2010/main" val="2822337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C9726-6B7A-4DE4-A4C9-4E2CA920238E}"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2969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0881D25B-7127-41CA-9972-A34CA35E045D}" type="slidenum">
              <a:rPr lang="en-US" altLang="en-US" sz="1000" smtClean="0">
                <a:latin typeface="Arial" charset="0"/>
              </a:rPr>
              <a:pPr eaLnBrk="1" hangingPunct="1">
                <a:buFontTx/>
                <a:buNone/>
              </a:pPr>
              <a:t>6</a:t>
            </a:fld>
            <a:endParaRPr lang="en-US" altLang="en-US" sz="1000" dirty="0">
              <a:latin typeface="Arial" charset="0"/>
            </a:endParaRPr>
          </a:p>
        </p:txBody>
      </p:sp>
      <p:sp>
        <p:nvSpPr>
          <p:cNvPr id="9220" name="Rectangle 3"/>
          <p:cNvSpPr>
            <a:spLocks noGrp="1" noChangeArrowheads="1"/>
          </p:cNvSpPr>
          <p:nvPr>
            <p:ph type="body" idx="4294967295"/>
          </p:nvPr>
        </p:nvSpPr>
        <p:spPr>
          <a:xfrm>
            <a:off x="838200" y="2133600"/>
            <a:ext cx="7620000" cy="4114800"/>
          </a:xfrm>
        </p:spPr>
        <p:txBody>
          <a:bodyPr rtlCol="0">
            <a:normAutofit/>
          </a:bodyPr>
          <a:lstStyle/>
          <a:p>
            <a:pPr marL="514350" indent="-514350" eaLnBrk="1" fontAlgn="auto" hangingPunct="1">
              <a:lnSpc>
                <a:spcPct val="90000"/>
              </a:lnSpc>
              <a:spcAft>
                <a:spcPts val="0"/>
              </a:spcAft>
              <a:buFont typeface="+mj-lt"/>
              <a:buAutoNum type="arabicPeriod"/>
              <a:defRPr/>
            </a:pPr>
            <a:r>
              <a:rPr lang="en-US" sz="3000" dirty="0"/>
              <a:t>Report new hires and </a:t>
            </a:r>
            <a:r>
              <a:rPr lang="en-US" sz="3000" dirty="0" smtClean="0"/>
              <a:t>rehires within </a:t>
            </a:r>
            <a:r>
              <a:rPr lang="en-US" sz="3000" b="1" dirty="0" smtClean="0">
                <a:solidFill>
                  <a:srgbClr val="FF0000"/>
                </a:solidFill>
              </a:rPr>
              <a:t>20</a:t>
            </a:r>
            <a:r>
              <a:rPr lang="en-US" sz="3000" dirty="0" smtClean="0"/>
              <a:t> days</a:t>
            </a:r>
            <a:endParaRPr lang="en-US" sz="3000" dirty="0"/>
          </a:p>
          <a:p>
            <a:pPr marL="514350" indent="-514350" eaLnBrk="1" fontAlgn="auto" hangingPunct="1">
              <a:lnSpc>
                <a:spcPct val="90000"/>
              </a:lnSpc>
              <a:spcAft>
                <a:spcPts val="0"/>
              </a:spcAft>
              <a:buFont typeface="+mj-lt"/>
              <a:buAutoNum type="arabicPeriod"/>
              <a:defRPr/>
            </a:pPr>
            <a:r>
              <a:rPr lang="en-US" sz="3000" dirty="0"/>
              <a:t>Answer withholding notices within </a:t>
            </a:r>
            <a:r>
              <a:rPr lang="en-US" sz="3000" b="1" dirty="0">
                <a:solidFill>
                  <a:srgbClr val="FF0000"/>
                </a:solidFill>
              </a:rPr>
              <a:t>20</a:t>
            </a:r>
            <a:r>
              <a:rPr lang="en-US" sz="3000" dirty="0"/>
              <a:t> days</a:t>
            </a:r>
          </a:p>
          <a:p>
            <a:pPr marL="514350" indent="-514350" eaLnBrk="1" fontAlgn="auto" hangingPunct="1">
              <a:lnSpc>
                <a:spcPct val="90000"/>
              </a:lnSpc>
              <a:spcAft>
                <a:spcPts val="0"/>
              </a:spcAft>
              <a:buFont typeface="+mj-lt"/>
              <a:buAutoNum type="arabicPeriod"/>
              <a:defRPr/>
            </a:pPr>
            <a:r>
              <a:rPr lang="en-US" sz="3000" dirty="0"/>
              <a:t>Begin withholding next pay date</a:t>
            </a:r>
          </a:p>
          <a:p>
            <a:pPr marL="514350" indent="-514350" eaLnBrk="1" fontAlgn="auto" hangingPunct="1">
              <a:lnSpc>
                <a:spcPct val="90000"/>
              </a:lnSpc>
              <a:spcAft>
                <a:spcPts val="0"/>
              </a:spcAft>
              <a:buFont typeface="+mj-lt"/>
              <a:buAutoNum type="arabicPeriod"/>
              <a:defRPr/>
            </a:pPr>
            <a:r>
              <a:rPr lang="en-US" sz="3000" dirty="0"/>
              <a:t>Remit within </a:t>
            </a:r>
            <a:r>
              <a:rPr lang="en-US" sz="3000" b="1" dirty="0">
                <a:solidFill>
                  <a:srgbClr val="FF0000"/>
                </a:solidFill>
              </a:rPr>
              <a:t>7</a:t>
            </a:r>
            <a:r>
              <a:rPr lang="en-US" sz="3000" dirty="0"/>
              <a:t> days</a:t>
            </a:r>
          </a:p>
          <a:p>
            <a:pPr marL="514350" indent="-514350" eaLnBrk="1" fontAlgn="auto" hangingPunct="1">
              <a:lnSpc>
                <a:spcPct val="90000"/>
              </a:lnSpc>
              <a:spcAft>
                <a:spcPts val="0"/>
              </a:spcAft>
              <a:buFont typeface="+mj-lt"/>
              <a:buAutoNum type="arabicPeriod"/>
              <a:defRPr/>
            </a:pPr>
            <a:r>
              <a:rPr lang="en-US" sz="3000" dirty="0"/>
              <a:t>Enroll dependents in medical plan </a:t>
            </a:r>
          </a:p>
          <a:p>
            <a:pPr marL="514350" indent="-514350" eaLnBrk="1" fontAlgn="auto" hangingPunct="1">
              <a:lnSpc>
                <a:spcPct val="90000"/>
              </a:lnSpc>
              <a:spcAft>
                <a:spcPts val="0"/>
              </a:spcAft>
              <a:buFont typeface="+mj-lt"/>
              <a:buAutoNum type="arabicPeriod"/>
              <a:defRPr/>
            </a:pPr>
            <a:r>
              <a:rPr lang="en-US" sz="3000" dirty="0"/>
              <a:t>Notify DCS when employee stops </a:t>
            </a:r>
            <a:r>
              <a:rPr lang="en-US" sz="3000" dirty="0" smtClean="0"/>
              <a:t>working</a:t>
            </a:r>
            <a:endParaRPr lang="en-US" sz="3000" dirty="0"/>
          </a:p>
        </p:txBody>
      </p:sp>
      <p:sp>
        <p:nvSpPr>
          <p:cNvPr id="29700" name="Rectangle 2"/>
          <p:cNvSpPr>
            <a:spLocks noGrp="1" noChangeArrowheads="1"/>
          </p:cNvSpPr>
          <p:nvPr>
            <p:ph type="title" idx="4294967295"/>
          </p:nvPr>
        </p:nvSpPr>
        <p:spPr>
          <a:xfrm>
            <a:off x="152400" y="914400"/>
            <a:ext cx="8839200" cy="990600"/>
          </a:xfrm>
        </p:spPr>
        <p:txBody>
          <a:bodyPr/>
          <a:lstStyle/>
          <a:p>
            <a:pPr eaLnBrk="1" hangingPunct="1"/>
            <a:r>
              <a:rPr lang="en-US" altLang="en-US" b="1" dirty="0" smtClean="0">
                <a:solidFill>
                  <a:srgbClr val="C00000"/>
                </a:solidFill>
                <a:effectLst>
                  <a:outerShdw blurRad="38100" dist="38100" dir="2700000" algn="tl">
                    <a:srgbClr val="000000">
                      <a:alpha val="43137"/>
                    </a:srgbClr>
                  </a:outerShdw>
                </a:effectLst>
              </a:rPr>
              <a:t>Your </a:t>
            </a:r>
            <a:r>
              <a:rPr lang="en-US" altLang="en-US" b="1" dirty="0">
                <a:solidFill>
                  <a:srgbClr val="C00000"/>
                </a:solidFill>
                <a:effectLst>
                  <a:outerShdw blurRad="38100" dist="38100" dir="2700000" algn="tl">
                    <a:srgbClr val="000000">
                      <a:alpha val="43137"/>
                    </a:srgbClr>
                  </a:outerShdw>
                </a:effectLst>
              </a:rPr>
              <a:t>Responsibilities</a:t>
            </a:r>
          </a:p>
        </p:txBody>
      </p:sp>
    </p:spTree>
    <p:extLst>
      <p:ext uri="{BB962C8B-B14F-4D97-AF65-F5344CB8AC3E}">
        <p14:creationId xmlns:p14="http://schemas.microsoft.com/office/powerpoint/2010/main" val="223719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fade">
                                      <p:cBhvr>
                                        <p:cTn id="7" dur="500"/>
                                        <p:tgtEl>
                                          <p:spTgt spid="9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0">
                                            <p:txEl>
                                              <p:pRg st="1" end="1"/>
                                            </p:txEl>
                                          </p:spTgt>
                                        </p:tgtEl>
                                        <p:attrNameLst>
                                          <p:attrName>style.visibility</p:attrName>
                                        </p:attrNameLst>
                                      </p:cBhvr>
                                      <p:to>
                                        <p:strVal val="visible"/>
                                      </p:to>
                                    </p:set>
                                    <p:animEffect transition="in" filter="fade">
                                      <p:cBhvr>
                                        <p:cTn id="12" dur="500"/>
                                        <p:tgtEl>
                                          <p:spTgt spid="92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0">
                                            <p:txEl>
                                              <p:pRg st="2" end="2"/>
                                            </p:txEl>
                                          </p:spTgt>
                                        </p:tgtEl>
                                        <p:attrNameLst>
                                          <p:attrName>style.visibility</p:attrName>
                                        </p:attrNameLst>
                                      </p:cBhvr>
                                      <p:to>
                                        <p:strVal val="visible"/>
                                      </p:to>
                                    </p:set>
                                    <p:animEffect transition="in" filter="fade">
                                      <p:cBhvr>
                                        <p:cTn id="17" dur="500"/>
                                        <p:tgtEl>
                                          <p:spTgt spid="92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20">
                                            <p:txEl>
                                              <p:pRg st="3" end="3"/>
                                            </p:txEl>
                                          </p:spTgt>
                                        </p:tgtEl>
                                        <p:attrNameLst>
                                          <p:attrName>style.visibility</p:attrName>
                                        </p:attrNameLst>
                                      </p:cBhvr>
                                      <p:to>
                                        <p:strVal val="visible"/>
                                      </p:to>
                                    </p:set>
                                    <p:animEffect transition="in" filter="fade">
                                      <p:cBhvr>
                                        <p:cTn id="22" dur="500"/>
                                        <p:tgtEl>
                                          <p:spTgt spid="92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20">
                                            <p:txEl>
                                              <p:pRg st="4" end="4"/>
                                            </p:txEl>
                                          </p:spTgt>
                                        </p:tgtEl>
                                        <p:attrNameLst>
                                          <p:attrName>style.visibility</p:attrName>
                                        </p:attrNameLst>
                                      </p:cBhvr>
                                      <p:to>
                                        <p:strVal val="visible"/>
                                      </p:to>
                                    </p:set>
                                    <p:animEffect transition="in" filter="fade">
                                      <p:cBhvr>
                                        <p:cTn id="27" dur="500"/>
                                        <p:tgtEl>
                                          <p:spTgt spid="92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20">
                                            <p:txEl>
                                              <p:pRg st="5" end="5"/>
                                            </p:txEl>
                                          </p:spTgt>
                                        </p:tgtEl>
                                        <p:attrNameLst>
                                          <p:attrName>style.visibility</p:attrName>
                                        </p:attrNameLst>
                                      </p:cBhvr>
                                      <p:to>
                                        <p:strVal val="visible"/>
                                      </p:to>
                                    </p:set>
                                    <p:animEffect transition="in" filter="fade">
                                      <p:cBhvr>
                                        <p:cTn id="32" dur="500"/>
                                        <p:tgtEl>
                                          <p:spTgt spid="92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5575" y="1371600"/>
            <a:ext cx="4114800" cy="3306763"/>
          </a:xfrm>
        </p:spPr>
        <p:txBody>
          <a:bodyPr/>
          <a:lstStyle/>
          <a:p>
            <a:pPr eaLnBrk="1" hangingPunct="1"/>
            <a:r>
              <a:rPr lang="en-US" altLang="en-US" sz="6600" dirty="0">
                <a:solidFill>
                  <a:schemeClr val="bg1"/>
                </a:solidFill>
              </a:rPr>
              <a:t>New Hire Reporting</a:t>
            </a:r>
          </a:p>
        </p:txBody>
      </p:sp>
      <p:sp>
        <p:nvSpPr>
          <p:cNvPr id="65539" name="Rectangle 3"/>
          <p:cNvSpPr>
            <a:spLocks noGrp="1" noChangeArrowheads="1"/>
          </p:cNvSpPr>
          <p:nvPr>
            <p:ph idx="1"/>
          </p:nvPr>
        </p:nvSpPr>
        <p:spPr/>
        <p:txBody>
          <a:bodyPr/>
          <a:lstStyle/>
          <a:p>
            <a:pPr eaLnBrk="1" hangingPunct="1"/>
            <a:endParaRPr lang="en-US" altLang="en-US" dirty="0"/>
          </a:p>
          <a:p>
            <a:pPr lvl="1" eaLnBrk="1" hangingPunct="1"/>
            <a:endParaRPr lang="en-US" altLang="en-US" dirty="0"/>
          </a:p>
          <a:p>
            <a:pPr lvl="1" eaLnBrk="1" hangingPunct="1"/>
            <a:endParaRPr lang="en-US" altLang="en-US" dirty="0"/>
          </a:p>
        </p:txBody>
      </p:sp>
      <p:sp>
        <p:nvSpPr>
          <p:cNvPr id="3" name="Date Placeholder 2"/>
          <p:cNvSpPr>
            <a:spLocks noGrp="1"/>
          </p:cNvSpPr>
          <p:nvPr>
            <p:ph type="dt" sz="half" idx="10"/>
          </p:nvPr>
        </p:nvSpPr>
        <p:spPr/>
        <p:txBody>
          <a:bodyPr/>
          <a:lstStyle/>
          <a:p>
            <a:fld id="{006A7C1C-5F35-43DB-A3E0-A24446AF69AB}" type="datetime1">
              <a:rPr lang="en-US" smtClean="0">
                <a:solidFill>
                  <a:srgbClr val="E7DEC9">
                    <a:shade val="50000"/>
                    <a:satMod val="200000"/>
                  </a:srgbClr>
                </a:solidFill>
              </a:rPr>
              <a:t>8/25/2020</a:t>
            </a:fld>
            <a:endParaRPr lang="en-US" dirty="0">
              <a:solidFill>
                <a:srgbClr val="E7DEC9">
                  <a:shade val="50000"/>
                  <a:satMod val="200000"/>
                </a:srgbClr>
              </a:solidFill>
            </a:endParaRPr>
          </a:p>
        </p:txBody>
      </p:sp>
      <p:sp>
        <p:nvSpPr>
          <p:cNvPr id="307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r>
              <a:rPr lang="en-US" altLang="en-US" sz="1000" dirty="0">
                <a:solidFill>
                  <a:srgbClr val="000000"/>
                </a:solidFill>
                <a:latin typeface="Arial" charset="0"/>
              </a:rPr>
              <a:t>Copyright 2015, Division of Child Support</a:t>
            </a:r>
          </a:p>
        </p:txBody>
      </p:sp>
      <p:sp>
        <p:nvSpPr>
          <p:cNvPr id="307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buFont typeface="Arial" charset="0"/>
              <a:buChar char="•"/>
              <a:defRPr sz="3200">
                <a:solidFill>
                  <a:schemeClr val="tx1"/>
                </a:solidFill>
                <a:latin typeface="Calibri" pitchFamily="34" charset="0"/>
              </a:defRPr>
            </a:lvl1pPr>
            <a:lvl2pPr marL="742950" indent="-285750" eaLnBrk="0" hangingPunct="0">
              <a:buFont typeface="Arial" charset="0"/>
              <a:buChar char="–"/>
              <a:defRPr sz="2800">
                <a:solidFill>
                  <a:schemeClr val="tx1"/>
                </a:solidFill>
                <a:latin typeface="Calibri" pitchFamily="34" charset="0"/>
              </a:defRPr>
            </a:lvl2pPr>
            <a:lvl3pPr marL="1143000" indent="-228600" eaLnBrk="0" hangingPunct="0">
              <a:buFont typeface="Arial" charset="0"/>
              <a:buChar char="•"/>
              <a:defRPr sz="2400">
                <a:solidFill>
                  <a:schemeClr val="tx1"/>
                </a:solidFill>
                <a:latin typeface="Calibri" pitchFamily="34" charset="0"/>
              </a:defRPr>
            </a:lvl3pPr>
            <a:lvl4pPr marL="1600200" indent="-228600" eaLnBrk="0" hangingPunct="0">
              <a:buFont typeface="Arial" charset="0"/>
              <a:buChar char="–"/>
              <a:defRPr sz="2000">
                <a:solidFill>
                  <a:schemeClr val="tx1"/>
                </a:solidFill>
                <a:latin typeface="Calibri" pitchFamily="34" charset="0"/>
              </a:defRPr>
            </a:lvl4pPr>
            <a:lvl5pPr marL="2057400" indent="-228600"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fld id="{161C93BD-0850-43BF-852A-A90F4275EBA0}" type="slidenum">
              <a:rPr lang="en-US" altLang="en-US" sz="1000" smtClean="0">
                <a:solidFill>
                  <a:srgbClr val="000000"/>
                </a:solidFill>
                <a:latin typeface="Arial" charset="0"/>
              </a:rPr>
              <a:pPr eaLnBrk="1" hangingPunct="1">
                <a:buFontTx/>
                <a:buNone/>
              </a:pPr>
              <a:t>7</a:t>
            </a:fld>
            <a:endParaRPr lang="en-US" altLang="en-US" sz="1000" dirty="0">
              <a:solidFill>
                <a:srgbClr val="000000"/>
              </a:solidFill>
              <a:latin typeface="Arial" charset="0"/>
            </a:endParaRPr>
          </a:p>
        </p:txBody>
      </p:sp>
      <p:pic>
        <p:nvPicPr>
          <p:cNvPr id="30726" name="Picture 9" descr="http://www.ramco-training.com/images/keyboard%20with%20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350" y="0"/>
            <a:ext cx="4413250" cy="6858000"/>
          </a:xfrm>
          <a:prstGeom prst="rect">
            <a:avLst/>
          </a:prstGeom>
          <a:solidFill>
            <a:srgbClr val="6F4D6D">
              <a:alpha val="81961"/>
            </a:srgbClr>
          </a:solidFill>
          <a:ln>
            <a:solidFill>
              <a:srgbClr val="8A60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600" dirty="0">
                <a:solidFill>
                  <a:schemeClr val="bg1"/>
                </a:solidFill>
              </a:rPr>
              <a:t>New Hire Reporting</a:t>
            </a:r>
            <a:endParaRPr lang="en-US" sz="6600" dirty="0">
              <a:solidFill>
                <a:prstClr val="white"/>
              </a:solidFill>
            </a:endParaRPr>
          </a:p>
        </p:txBody>
      </p:sp>
    </p:spTree>
    <p:extLst>
      <p:ext uri="{BB962C8B-B14F-4D97-AF65-F5344CB8AC3E}">
        <p14:creationId xmlns:p14="http://schemas.microsoft.com/office/powerpoint/2010/main" val="41199423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blinds(horizontal)">
                                      <p:cBhvr>
                                        <p:cTn id="7" dur="500"/>
                                        <p:tgtEl>
                                          <p:spTgt spid="6553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advAuto="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457200" y="609600"/>
            <a:ext cx="8229600" cy="914400"/>
          </a:xfrm>
        </p:spPr>
        <p:txBody>
          <a:bodyPr/>
          <a:lstStyle/>
          <a:p>
            <a:pPr eaLnBrk="1" hangingPunct="1">
              <a:defRPr/>
            </a:pPr>
            <a:r>
              <a:rPr lang="en-US" b="1" dirty="0">
                <a:solidFill>
                  <a:srgbClr val="C00000"/>
                </a:solidFill>
                <a:effectLst>
                  <a:outerShdw blurRad="38100" dist="38100" dir="2700000" algn="tl">
                    <a:srgbClr val="000000">
                      <a:alpha val="43137"/>
                    </a:srgbClr>
                  </a:outerShdw>
                </a:effectLst>
              </a:rPr>
              <a:t>New Hire Reporting</a:t>
            </a:r>
          </a:p>
        </p:txBody>
      </p:sp>
      <p:sp>
        <p:nvSpPr>
          <p:cNvPr id="218115" name="Rectangle 3"/>
          <p:cNvSpPr>
            <a:spLocks noGrp="1" noChangeArrowheads="1"/>
          </p:cNvSpPr>
          <p:nvPr>
            <p:ph idx="1"/>
          </p:nvPr>
        </p:nvSpPr>
        <p:spPr>
          <a:xfrm>
            <a:off x="381000" y="1371600"/>
            <a:ext cx="8534400" cy="5410200"/>
          </a:xfrm>
        </p:spPr>
        <p:txBody>
          <a:bodyPr>
            <a:normAutofit/>
          </a:bodyPr>
          <a:lstStyle/>
          <a:p>
            <a:pPr eaLnBrk="1" hangingPunct="1">
              <a:defRPr/>
            </a:pPr>
            <a:r>
              <a:rPr lang="en-US" b="1" dirty="0"/>
              <a:t>What is New Hire Reporting</a:t>
            </a:r>
            <a:r>
              <a:rPr lang="en-US" b="1" dirty="0" smtClean="0"/>
              <a:t>?</a:t>
            </a:r>
            <a:endParaRPr lang="en-US" b="1" dirty="0"/>
          </a:p>
          <a:p>
            <a:pPr lvl="1">
              <a:defRPr/>
            </a:pPr>
            <a:r>
              <a:rPr lang="en-US" dirty="0" smtClean="0"/>
              <a:t>ALL </a:t>
            </a:r>
            <a:r>
              <a:rPr lang="en-US" dirty="0"/>
              <a:t>New Hired and Rehired employees </a:t>
            </a:r>
            <a:r>
              <a:rPr lang="en-US" dirty="0" smtClean="0"/>
              <a:t>must be reported within </a:t>
            </a:r>
            <a:r>
              <a:rPr lang="en-US" dirty="0"/>
              <a:t>20 </a:t>
            </a:r>
            <a:r>
              <a:rPr lang="en-US" dirty="0" smtClean="0"/>
              <a:t>days</a:t>
            </a:r>
            <a:endParaRPr lang="en-US" dirty="0"/>
          </a:p>
          <a:p>
            <a:pPr lvl="1" eaLnBrk="1" hangingPunct="1">
              <a:defRPr/>
            </a:pPr>
            <a:r>
              <a:rPr lang="en-US" dirty="0" smtClean="0"/>
              <a:t>Rehired - Employees returning after more than 60 days or need a new W-4</a:t>
            </a:r>
          </a:p>
          <a:p>
            <a:pPr eaLnBrk="1" hangingPunct="1">
              <a:defRPr/>
            </a:pPr>
            <a:r>
              <a:rPr lang="en-US" b="1" dirty="0" smtClean="0"/>
              <a:t>Who </a:t>
            </a:r>
            <a:r>
              <a:rPr lang="en-US" b="1" dirty="0"/>
              <a:t>is responsible to report?</a:t>
            </a:r>
          </a:p>
          <a:p>
            <a:pPr lvl="1" eaLnBrk="1" hangingPunct="1">
              <a:defRPr/>
            </a:pPr>
            <a:r>
              <a:rPr lang="en-US" dirty="0"/>
              <a:t>Employers (payroll service)</a:t>
            </a:r>
          </a:p>
          <a:p>
            <a:pPr eaLnBrk="1" hangingPunct="1">
              <a:defRPr/>
            </a:pPr>
            <a:r>
              <a:rPr lang="en-US" b="1" dirty="0"/>
              <a:t>Why is reporting important?</a:t>
            </a:r>
          </a:p>
          <a:p>
            <a:pPr lvl="1" eaLnBrk="1" hangingPunct="1">
              <a:defRPr/>
            </a:pPr>
            <a:r>
              <a:rPr lang="en-US" dirty="0" smtClean="0"/>
              <a:t>Timely enforcement of child support</a:t>
            </a:r>
            <a:endParaRPr lang="en-US" dirty="0"/>
          </a:p>
          <a:p>
            <a:pPr lvl="1" eaLnBrk="1" hangingPunct="1">
              <a:defRPr/>
            </a:pPr>
            <a:r>
              <a:rPr lang="en-US" dirty="0" smtClean="0"/>
              <a:t>Saves millions </a:t>
            </a:r>
            <a:r>
              <a:rPr lang="en-US" dirty="0"/>
              <a:t>in </a:t>
            </a:r>
            <a:r>
              <a:rPr lang="en-US" dirty="0" smtClean="0"/>
              <a:t>overpayments</a:t>
            </a:r>
            <a:endParaRPr lang="en-US" dirty="0"/>
          </a:p>
        </p:txBody>
      </p:sp>
      <p:sp>
        <p:nvSpPr>
          <p:cNvPr id="2" name="Date Placeholder 1"/>
          <p:cNvSpPr>
            <a:spLocks noGrp="1"/>
          </p:cNvSpPr>
          <p:nvPr>
            <p:ph type="dt" sz="half" idx="10"/>
          </p:nvPr>
        </p:nvSpPr>
        <p:spPr>
          <a:xfrm>
            <a:off x="457200" y="6324600"/>
            <a:ext cx="2133600" cy="365125"/>
          </a:xfrm>
        </p:spPr>
        <p:txBody>
          <a:bodyPr/>
          <a:lstStyle/>
          <a:p>
            <a:fld id="{99C2B331-D473-4595-921D-9AFBAD8FFF71}" type="datetime1">
              <a:rPr lang="en-US" smtClean="0">
                <a:solidFill>
                  <a:prstClr val="black">
                    <a:tint val="75000"/>
                  </a:prstClr>
                </a:solidFill>
              </a:rPr>
              <a:pPr/>
              <a:t>8/25/2020</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C183989-D380-BB4B-8033-B2C050FE378C}" type="slidenum">
              <a:rPr lang="en-US" smtClean="0">
                <a:solidFill>
                  <a:prstClr val="black">
                    <a:tint val="75000"/>
                  </a:prstClr>
                </a:solidFill>
              </a:rPr>
              <a:pPr/>
              <a:t>8</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605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Effect transition="in" filter="fade">
                                      <p:cBhvr>
                                        <p:cTn id="7" dur="500"/>
                                        <p:tgtEl>
                                          <p:spTgt spid="2181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8115">
                                            <p:txEl>
                                              <p:pRg st="1" end="1"/>
                                            </p:txEl>
                                          </p:spTgt>
                                        </p:tgtEl>
                                        <p:attrNameLst>
                                          <p:attrName>style.visibility</p:attrName>
                                        </p:attrNameLst>
                                      </p:cBhvr>
                                      <p:to>
                                        <p:strVal val="visible"/>
                                      </p:to>
                                    </p:set>
                                    <p:animEffect transition="in" filter="fade">
                                      <p:cBhvr>
                                        <p:cTn id="11" dur="500"/>
                                        <p:tgtEl>
                                          <p:spTgt spid="21811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8115">
                                            <p:txEl>
                                              <p:pRg st="2" end="2"/>
                                            </p:txEl>
                                          </p:spTgt>
                                        </p:tgtEl>
                                        <p:attrNameLst>
                                          <p:attrName>style.visibility</p:attrName>
                                        </p:attrNameLst>
                                      </p:cBhvr>
                                      <p:to>
                                        <p:strVal val="visible"/>
                                      </p:to>
                                    </p:set>
                                    <p:animEffect transition="in" filter="fade">
                                      <p:cBhvr>
                                        <p:cTn id="16" dur="500"/>
                                        <p:tgtEl>
                                          <p:spTgt spid="21811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8115">
                                            <p:txEl>
                                              <p:pRg st="3" end="3"/>
                                            </p:txEl>
                                          </p:spTgt>
                                        </p:tgtEl>
                                        <p:attrNameLst>
                                          <p:attrName>style.visibility</p:attrName>
                                        </p:attrNameLst>
                                      </p:cBhvr>
                                      <p:to>
                                        <p:strVal val="visible"/>
                                      </p:to>
                                    </p:set>
                                    <p:animEffect transition="in" filter="fade">
                                      <p:cBhvr>
                                        <p:cTn id="21" dur="500"/>
                                        <p:tgtEl>
                                          <p:spTgt spid="218115">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18115">
                                            <p:txEl>
                                              <p:pRg st="4" end="4"/>
                                            </p:txEl>
                                          </p:spTgt>
                                        </p:tgtEl>
                                        <p:attrNameLst>
                                          <p:attrName>style.visibility</p:attrName>
                                        </p:attrNameLst>
                                      </p:cBhvr>
                                      <p:to>
                                        <p:strVal val="visible"/>
                                      </p:to>
                                    </p:set>
                                    <p:animEffect transition="in" filter="fade">
                                      <p:cBhvr>
                                        <p:cTn id="25" dur="500"/>
                                        <p:tgtEl>
                                          <p:spTgt spid="21811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8115">
                                            <p:txEl>
                                              <p:pRg st="5" end="5"/>
                                            </p:txEl>
                                          </p:spTgt>
                                        </p:tgtEl>
                                        <p:attrNameLst>
                                          <p:attrName>style.visibility</p:attrName>
                                        </p:attrNameLst>
                                      </p:cBhvr>
                                      <p:to>
                                        <p:strVal val="visible"/>
                                      </p:to>
                                    </p:set>
                                    <p:animEffect transition="in" filter="fade">
                                      <p:cBhvr>
                                        <p:cTn id="30" dur="500"/>
                                        <p:tgtEl>
                                          <p:spTgt spid="21811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8115">
                                            <p:txEl>
                                              <p:pRg st="6" end="6"/>
                                            </p:txEl>
                                          </p:spTgt>
                                        </p:tgtEl>
                                        <p:attrNameLst>
                                          <p:attrName>style.visibility</p:attrName>
                                        </p:attrNameLst>
                                      </p:cBhvr>
                                      <p:to>
                                        <p:strVal val="visible"/>
                                      </p:to>
                                    </p:set>
                                    <p:animEffect transition="in" filter="fade">
                                      <p:cBhvr>
                                        <p:cTn id="35" dur="500"/>
                                        <p:tgtEl>
                                          <p:spTgt spid="218115">
                                            <p:txEl>
                                              <p:pRg st="6" end="6"/>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18115">
                                            <p:txEl>
                                              <p:pRg st="7" end="7"/>
                                            </p:txEl>
                                          </p:spTgt>
                                        </p:tgtEl>
                                        <p:attrNameLst>
                                          <p:attrName>style.visibility</p:attrName>
                                        </p:attrNameLst>
                                      </p:cBhvr>
                                      <p:to>
                                        <p:strVal val="visible"/>
                                      </p:to>
                                    </p:set>
                                    <p:animEffect transition="in" filter="fade">
                                      <p:cBhvr>
                                        <p:cTn id="39" dur="500"/>
                                        <p:tgtEl>
                                          <p:spTgt spid="2181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62000"/>
            <a:ext cx="8229600" cy="914400"/>
          </a:xfrm>
        </p:spPr>
        <p:txBody>
          <a:bodyPr/>
          <a:lstStyle/>
          <a:p>
            <a:pPr>
              <a:defRPr/>
            </a:pPr>
            <a:r>
              <a:rPr lang="en-US" dirty="0">
                <a:solidFill>
                  <a:srgbClr val="C00000"/>
                </a:solidFill>
                <a:effectLst>
                  <a:outerShdw blurRad="38100" dist="38100" dir="2700000" algn="tl">
                    <a:srgbClr val="000000">
                      <a:alpha val="43137"/>
                    </a:srgbClr>
                  </a:outerShdw>
                </a:effectLst>
              </a:rPr>
              <a:t>	</a:t>
            </a:r>
            <a:r>
              <a:rPr lang="en-US" b="1" dirty="0" smtClean="0">
                <a:solidFill>
                  <a:srgbClr val="C00000"/>
                </a:solidFill>
                <a:effectLst>
                  <a:outerShdw blurRad="38100" dist="38100" dir="2700000" algn="tl">
                    <a:srgbClr val="000000">
                      <a:alpha val="43137"/>
                    </a:srgbClr>
                  </a:outerShdw>
                </a:effectLst>
              </a:rPr>
              <a:t>What To Report</a:t>
            </a:r>
            <a:endParaRPr lang="en-US" b="1" dirty="0">
              <a:solidFill>
                <a:srgbClr val="C00000"/>
              </a:solidFill>
              <a:effectLst>
                <a:outerShdw blurRad="38100" dist="38100" dir="2700000" algn="tl">
                  <a:srgbClr val="000000">
                    <a:alpha val="43137"/>
                  </a:srgbClr>
                </a:outerShdw>
              </a:effectLst>
            </a:endParaRPr>
          </a:p>
        </p:txBody>
      </p:sp>
      <p:sp>
        <p:nvSpPr>
          <p:cNvPr id="17411" name="Content Placeholder 2"/>
          <p:cNvSpPr>
            <a:spLocks noGrp="1"/>
          </p:cNvSpPr>
          <p:nvPr>
            <p:ph idx="1"/>
          </p:nvPr>
        </p:nvSpPr>
        <p:spPr>
          <a:xfrm>
            <a:off x="542925" y="1676400"/>
            <a:ext cx="8296275" cy="4724400"/>
          </a:xfrm>
        </p:spPr>
        <p:txBody>
          <a:bodyPr>
            <a:normAutofit/>
          </a:bodyPr>
          <a:lstStyle/>
          <a:p>
            <a:pPr>
              <a:defRPr/>
            </a:pPr>
            <a:r>
              <a:rPr lang="en-US" b="1" dirty="0"/>
              <a:t>Report the following employee data elements</a:t>
            </a:r>
          </a:p>
          <a:p>
            <a:pPr marL="742950" lvl="2" indent="-342900">
              <a:defRPr/>
            </a:pPr>
            <a:r>
              <a:rPr lang="en-US" sz="2800" dirty="0"/>
              <a:t>Name</a:t>
            </a:r>
          </a:p>
          <a:p>
            <a:pPr marL="742950" lvl="2" indent="-342900">
              <a:defRPr/>
            </a:pPr>
            <a:r>
              <a:rPr lang="en-US" sz="2800" dirty="0"/>
              <a:t>Address</a:t>
            </a:r>
          </a:p>
          <a:p>
            <a:pPr marL="742950" lvl="2" indent="-342900">
              <a:defRPr/>
            </a:pPr>
            <a:r>
              <a:rPr lang="en-US" sz="2800" dirty="0"/>
              <a:t>Social Security Number </a:t>
            </a:r>
          </a:p>
          <a:p>
            <a:pPr marL="742950" lvl="2" indent="-342900">
              <a:defRPr/>
            </a:pPr>
            <a:r>
              <a:rPr lang="en-US" sz="2800" dirty="0"/>
              <a:t>Date of Birth</a:t>
            </a:r>
          </a:p>
          <a:p>
            <a:pPr marL="742950" lvl="2" indent="-342900">
              <a:defRPr/>
            </a:pPr>
            <a:r>
              <a:rPr lang="en-US" sz="2800" dirty="0"/>
              <a:t>Date of Hire </a:t>
            </a:r>
            <a:r>
              <a:rPr lang="en-US" dirty="0"/>
              <a:t>(the date the employee first works for pay) </a:t>
            </a:r>
            <a:endParaRPr lang="en-US" dirty="0" smtClean="0"/>
          </a:p>
          <a:p>
            <a:pPr marL="457200" lvl="1" indent="-457200">
              <a:buFont typeface="Arial" panose="020B0604020202020204" pitchFamily="34" charset="0"/>
              <a:buChar char="•"/>
              <a:defRPr/>
            </a:pPr>
            <a:r>
              <a:rPr lang="en-US" b="1" dirty="0" smtClean="0"/>
              <a:t>Report Employer information</a:t>
            </a:r>
            <a:r>
              <a:rPr lang="en-US" dirty="0" smtClean="0"/>
              <a:t>	</a:t>
            </a:r>
          </a:p>
          <a:p>
            <a:pPr marL="857250" lvl="2" indent="-457200">
              <a:buFont typeface="Arial" panose="020B0604020202020204" pitchFamily="34" charset="0"/>
              <a:buChar char="•"/>
              <a:defRPr/>
            </a:pPr>
            <a:r>
              <a:rPr lang="en-US" dirty="0" smtClean="0"/>
              <a:t>Name and mailing address</a:t>
            </a:r>
          </a:p>
          <a:p>
            <a:pPr marL="857250" lvl="2" indent="-457200">
              <a:buFont typeface="Arial" panose="020B0604020202020204" pitchFamily="34" charset="0"/>
              <a:buChar char="•"/>
              <a:defRPr/>
            </a:pPr>
            <a:r>
              <a:rPr lang="en-US" dirty="0" smtClean="0"/>
              <a:t>FEIN</a:t>
            </a:r>
            <a:endParaRPr lang="en-US" dirty="0"/>
          </a:p>
          <a:p>
            <a:pPr>
              <a:defRPr/>
            </a:pPr>
            <a:endParaRPr lang="en-US" dirty="0"/>
          </a:p>
        </p:txBody>
      </p:sp>
      <p:sp>
        <p:nvSpPr>
          <p:cNvPr id="12292" name="Date Placeholder 3"/>
          <p:cNvSpPr>
            <a:spLocks noGrp="1"/>
          </p:cNvSpPr>
          <p:nvPr>
            <p:ph type="dt" sz="half" idx="10"/>
          </p:nvPr>
        </p:nvSpPr>
        <p:spPr>
          <a:xfrm>
            <a:off x="533400" y="62484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Calibri" pitchFamily="34" charset="0"/>
              </a:defRPr>
            </a:lvl1pPr>
            <a:lvl2pPr marL="742950" indent="-285750" eaLnBrk="0" hangingPunct="0">
              <a:buChar char="–"/>
              <a:defRPr sz="2800">
                <a:solidFill>
                  <a:schemeClr val="tx1"/>
                </a:solidFill>
                <a:latin typeface="Calibri" pitchFamily="34" charset="0"/>
              </a:defRPr>
            </a:lvl2pPr>
            <a:lvl3pPr marL="1143000" indent="-228600" eaLnBrk="0" hangingPunct="0">
              <a:buChar char="•"/>
              <a:defRPr sz="2400">
                <a:solidFill>
                  <a:schemeClr val="tx1"/>
                </a:solidFill>
                <a:latin typeface="Calibri" pitchFamily="34" charset="0"/>
              </a:defRPr>
            </a:lvl3pPr>
            <a:lvl4pPr marL="1600200" indent="-228600" eaLnBrk="0" hangingPunct="0">
              <a:buChar char="–"/>
              <a:defRPr sz="2000">
                <a:solidFill>
                  <a:schemeClr val="tx1"/>
                </a:solidFill>
                <a:latin typeface="Calibri" pitchFamily="34" charset="0"/>
              </a:defRPr>
            </a:lvl4pPr>
            <a:lvl5pPr marL="2057400" indent="-228600" eaLnBrk="0" hangingPunct="0">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buFontTx/>
              <a:buNone/>
            </a:pPr>
            <a:fld id="{3542A910-9714-44DC-AF15-D9A3994A4728}" type="datetime1">
              <a:rPr lang="en-US" altLang="en-US" sz="1000" smtClean="0">
                <a:solidFill>
                  <a:prstClr val="black"/>
                </a:solidFill>
                <a:latin typeface="Arial" charset="0"/>
              </a:rPr>
              <a:pPr eaLnBrk="1" hangingPunct="1">
                <a:buFontTx/>
                <a:buNone/>
              </a:pPr>
              <a:t>8/25/2020</a:t>
            </a:fld>
            <a:endParaRPr lang="en-US" altLang="en-US" sz="1000" dirty="0">
              <a:solidFill>
                <a:prstClr val="black"/>
              </a:solidFill>
              <a:latin typeface="Arial" charset="0"/>
            </a:endParaRPr>
          </a:p>
        </p:txBody>
      </p:sp>
      <p:sp>
        <p:nvSpPr>
          <p:cNvPr id="2" name="Slide Number Placeholder 1"/>
          <p:cNvSpPr>
            <a:spLocks noGrp="1"/>
          </p:cNvSpPr>
          <p:nvPr>
            <p:ph type="sldNum" sz="quarter" idx="12"/>
          </p:nvPr>
        </p:nvSpPr>
        <p:spPr/>
        <p:txBody>
          <a:bodyPr/>
          <a:lstStyle/>
          <a:p>
            <a:fld id="{0C183989-D380-BB4B-8033-B2C050FE378C}" type="slidenum">
              <a:rPr lang="en-US" smtClean="0">
                <a:solidFill>
                  <a:prstClr val="black">
                    <a:tint val="75000"/>
                  </a:prstClr>
                </a:solidFill>
              </a:rPr>
              <a:pPr/>
              <a:t>9</a:t>
            </a:fld>
            <a:endParaRPr lang="en-US" dirty="0">
              <a:solidFill>
                <a:prstClr val="black">
                  <a:tint val="75000"/>
                </a:prstClr>
              </a:solidFill>
            </a:endParaRPr>
          </a:p>
        </p:txBody>
      </p:sp>
      <p:pic>
        <p:nvPicPr>
          <p:cNvPr id="1026" name="Picture 2" descr="C:\Users\jacobdr\AppData\Local\Microsoft\Windows\Temporary Internet Files\Content.IE5\2KV3HFAZ\28955874330_6cf42a2c54_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25908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3178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fade">
                                      <p:cBhvr>
                                        <p:cTn id="12" dur="500"/>
                                        <p:tgtEl>
                                          <p:spTgt spid="17411">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7411">
                                            <p:txEl>
                                              <p:pRg st="1" end="1"/>
                                            </p:txEl>
                                          </p:spTgt>
                                        </p:tgtEl>
                                        <p:attrNameLst>
                                          <p:attrName>style.visibility</p:attrName>
                                        </p:attrNameLst>
                                      </p:cBhvr>
                                      <p:to>
                                        <p:strVal val="visible"/>
                                      </p:to>
                                    </p:set>
                                    <p:animEffect transition="in" filter="fade">
                                      <p:cBhvr>
                                        <p:cTn id="16" dur="500"/>
                                        <p:tgtEl>
                                          <p:spTgt spid="17411">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7411">
                                            <p:txEl>
                                              <p:pRg st="2" end="2"/>
                                            </p:txEl>
                                          </p:spTgt>
                                        </p:tgtEl>
                                        <p:attrNameLst>
                                          <p:attrName>style.visibility</p:attrName>
                                        </p:attrNameLst>
                                      </p:cBhvr>
                                      <p:to>
                                        <p:strVal val="visible"/>
                                      </p:to>
                                    </p:set>
                                    <p:animEffect transition="in" filter="fade">
                                      <p:cBhvr>
                                        <p:cTn id="23" dur="500"/>
                                        <p:tgtEl>
                                          <p:spTgt spid="17411">
                                            <p:txEl>
                                              <p:pRg st="2" end="2"/>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7411">
                                            <p:txEl>
                                              <p:pRg st="3" end="3"/>
                                            </p:txEl>
                                          </p:spTgt>
                                        </p:tgtEl>
                                        <p:attrNameLst>
                                          <p:attrName>style.visibility</p:attrName>
                                        </p:attrNameLst>
                                      </p:cBhvr>
                                      <p:to>
                                        <p:strVal val="visible"/>
                                      </p:to>
                                    </p:set>
                                    <p:animEffect transition="in" filter="fade">
                                      <p:cBhvr>
                                        <p:cTn id="27" dur="500"/>
                                        <p:tgtEl>
                                          <p:spTgt spid="17411">
                                            <p:txEl>
                                              <p:pRg st="3" end="3"/>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Effect transition="in" filter="fade">
                                      <p:cBhvr>
                                        <p:cTn id="31" dur="500"/>
                                        <p:tgtEl>
                                          <p:spTgt spid="17411">
                                            <p:txEl>
                                              <p:pRg st="4" end="4"/>
                                            </p:txEl>
                                          </p:spTgt>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17411">
                                            <p:txEl>
                                              <p:pRg st="5" end="5"/>
                                            </p:txEl>
                                          </p:spTgt>
                                        </p:tgtEl>
                                        <p:attrNameLst>
                                          <p:attrName>style.visibility</p:attrName>
                                        </p:attrNameLst>
                                      </p:cBhvr>
                                      <p:to>
                                        <p:strVal val="visible"/>
                                      </p:to>
                                    </p:set>
                                    <p:animEffect transition="in" filter="fade">
                                      <p:cBhvr>
                                        <p:cTn id="35" dur="500"/>
                                        <p:tgtEl>
                                          <p:spTgt spid="1741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411">
                                            <p:txEl>
                                              <p:pRg st="6" end="6"/>
                                            </p:txEl>
                                          </p:spTgt>
                                        </p:tgtEl>
                                        <p:attrNameLst>
                                          <p:attrName>style.visibility</p:attrName>
                                        </p:attrNameLst>
                                      </p:cBhvr>
                                      <p:to>
                                        <p:strVal val="visible"/>
                                      </p:to>
                                    </p:set>
                                    <p:animEffect transition="in" filter="fade">
                                      <p:cBhvr>
                                        <p:cTn id="40" dur="500"/>
                                        <p:tgtEl>
                                          <p:spTgt spid="17411">
                                            <p:txEl>
                                              <p:pRg st="6" end="6"/>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7411">
                                            <p:txEl>
                                              <p:pRg st="7" end="7"/>
                                            </p:txEl>
                                          </p:spTgt>
                                        </p:tgtEl>
                                        <p:attrNameLst>
                                          <p:attrName>style.visibility</p:attrName>
                                        </p:attrNameLst>
                                      </p:cBhvr>
                                      <p:to>
                                        <p:strVal val="visible"/>
                                      </p:to>
                                    </p:set>
                                    <p:animEffect transition="in" filter="fade">
                                      <p:cBhvr>
                                        <p:cTn id="44" dur="500"/>
                                        <p:tgtEl>
                                          <p:spTgt spid="17411">
                                            <p:txEl>
                                              <p:pRg st="7" end="7"/>
                                            </p:txEl>
                                          </p:spTgt>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17411">
                                            <p:txEl>
                                              <p:pRg st="8" end="8"/>
                                            </p:txEl>
                                          </p:spTgt>
                                        </p:tgtEl>
                                        <p:attrNameLst>
                                          <p:attrName>style.visibility</p:attrName>
                                        </p:attrNameLst>
                                      </p:cBhvr>
                                      <p:to>
                                        <p:strVal val="visible"/>
                                      </p:to>
                                    </p:set>
                                    <p:animEffect transition="in" filter="fade">
                                      <p:cBhvr>
                                        <p:cTn id="48" dur="500"/>
                                        <p:tgtEl>
                                          <p:spTgt spid="17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SHS template 4 KQ (for bu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DSHS-2018-General-PPT-Template-Letter-size</Template>
  <TotalTime>4100</TotalTime>
  <Words>2502</Words>
  <Application>Microsoft Office PowerPoint</Application>
  <PresentationFormat>On-screen Show (4:3)</PresentationFormat>
  <Paragraphs>611</Paragraphs>
  <Slides>59</Slides>
  <Notes>53</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DSHS template 4 KQ (for build)</vt:lpstr>
      <vt:lpstr>  The Basics of Child Support for Employers  </vt:lpstr>
      <vt:lpstr>PowerPoint Presentation</vt:lpstr>
      <vt:lpstr>Agenda</vt:lpstr>
      <vt:lpstr>Nationwide, child support lifts a million people out of poverty every year.</vt:lpstr>
      <vt:lpstr>PowerPoint Presentation</vt:lpstr>
      <vt:lpstr>Your Responsibilities</vt:lpstr>
      <vt:lpstr>New Hire Reporting</vt:lpstr>
      <vt:lpstr>New Hire Reporting</vt:lpstr>
      <vt:lpstr> What To Report</vt:lpstr>
      <vt:lpstr>How to Report</vt:lpstr>
      <vt:lpstr>PowerPoint Presentation</vt:lpstr>
      <vt:lpstr>Frequently Asked Questions</vt:lpstr>
      <vt:lpstr>I am a Multistate Employer</vt:lpstr>
      <vt:lpstr>I’m Not Sure if I Submitted Everyone</vt:lpstr>
      <vt:lpstr>Oops, I Made a Mistake!</vt:lpstr>
      <vt:lpstr>New Hire Reporting</vt:lpstr>
      <vt:lpstr>PowerPoint Presentation</vt:lpstr>
      <vt:lpstr>PowerPoint Presentation</vt:lpstr>
      <vt:lpstr>Withholding Basics</vt:lpstr>
      <vt:lpstr>Day Labor Withholding Changes</vt:lpstr>
      <vt:lpstr>What About Bonuses and  Other Lump Sums?</vt:lpstr>
      <vt:lpstr>Information to Report</vt:lpstr>
      <vt:lpstr>What Has Changed?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do you know?</vt:lpstr>
      <vt:lpstr> What do you know?</vt:lpstr>
      <vt:lpstr> What do you know?</vt:lpstr>
      <vt:lpstr> What do you know?</vt:lpstr>
      <vt:lpstr> What do you know?</vt:lpstr>
      <vt:lpstr>Medical Support Enforcement</vt:lpstr>
      <vt:lpstr>PowerPoint Presentation</vt:lpstr>
      <vt:lpstr>PowerPoint Presentation</vt:lpstr>
      <vt:lpstr>Part A Employers</vt:lpstr>
      <vt:lpstr>Part B Plan Administrator/Employer</vt:lpstr>
      <vt:lpstr>Income Withholding and the National Medical Support Notice</vt:lpstr>
      <vt:lpstr>Payments</vt:lpstr>
      <vt:lpstr>Mandatory Electronic Payments</vt:lpstr>
      <vt:lpstr>Benefits of Electronic Payments</vt:lpstr>
      <vt:lpstr>PowerPoint Presentation</vt:lpstr>
      <vt:lpstr>PowerPoint Presentation</vt:lpstr>
      <vt:lpstr>Payments FAQ</vt:lpstr>
      <vt:lpstr>Payments FAQ</vt:lpstr>
      <vt:lpstr>Payments FAQ</vt:lpstr>
      <vt:lpstr>Any Questions? </vt:lpstr>
      <vt:lpstr>COVID 19 - FAQ</vt:lpstr>
      <vt:lpstr>COVID 19 - FAQ</vt:lpstr>
      <vt:lpstr>COVID 19 - FAQ</vt:lpstr>
      <vt:lpstr>Support from the Federal OCSE</vt:lpstr>
      <vt:lpstr>PowerPoint Presentation</vt:lpstr>
      <vt:lpstr>Employer Relations Team</vt:lpstr>
      <vt:lpstr>Thank You For Attending</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 Gina Cheney;Mitch Dillard - Division of Child Support</dc:creator>
  <cp:lastModifiedBy>Carlson, Brooke R (DSHS/DCS)</cp:lastModifiedBy>
  <cp:revision>240</cp:revision>
  <cp:lastPrinted>2019-11-19T17:39:33Z</cp:lastPrinted>
  <dcterms:created xsi:type="dcterms:W3CDTF">2014-09-05T22:09:17Z</dcterms:created>
  <dcterms:modified xsi:type="dcterms:W3CDTF">2020-08-25T16:25:59Z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6212735E-9011-40E0-AD2D-83B1EFBC4C5C</vt:lpwstr>
  </property>
  <property fmtid="{D5CDD505-2E9C-101B-9397-08002B2CF9AE}" pid="3" name="ArticulatePath">
    <vt:lpwstr>11-2018EmployerWebinar</vt:lpwstr>
  </property>
</Properties>
</file>