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Default Extension="wmf" ContentType="image/x-wmf"/>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theme/theme4.xml" ContentType="application/vnd.openxmlformats-officedocument.theme+xml"/>
  <Override PartName="/ppt/notesSlides/notesSlide1.xml" ContentType="application/vnd.openxmlformats-officedocument.presentationml.notesSlide+xml"/>
  <Override PartName="/ppt/notesSlides/notesSlide3.xml" ContentType="application/vnd.openxmlformats-officedocument.presentationml.notesSlide+xml"/>
  <Default Extension="bin" ContentType="application/vnd.openxmlformats-officedocument.oleObject"/>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Default Extension="jpeg" ContentType="image/jpeg"/>
  <Override PartName="/ppt/slideLayouts/slideLayout3.xml" ContentType="application/vnd.openxmlformats-officedocument.presentationml.slideLayout+xml"/>
  <Override PartName="/ppt/slideLayouts/slideLayout16.xml" ContentType="application/vnd.openxmlformats-officedocument.presentationml.slideLayout+xml"/>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152" r:id="rId1"/>
    <p:sldMasterId id="2147484164" r:id="rId2"/>
  </p:sldMasterIdLst>
  <p:notesMasterIdLst>
    <p:notesMasterId r:id="rId30"/>
  </p:notesMasterIdLst>
  <p:handoutMasterIdLst>
    <p:handoutMasterId r:id="rId31"/>
  </p:handoutMasterIdLst>
  <p:sldIdLst>
    <p:sldId id="256" r:id="rId3"/>
    <p:sldId id="257" r:id="rId4"/>
    <p:sldId id="259" r:id="rId5"/>
    <p:sldId id="260" r:id="rId6"/>
    <p:sldId id="263" r:id="rId7"/>
    <p:sldId id="265" r:id="rId8"/>
    <p:sldId id="266" r:id="rId9"/>
    <p:sldId id="283" r:id="rId10"/>
    <p:sldId id="264" r:id="rId11"/>
    <p:sldId id="267" r:id="rId12"/>
    <p:sldId id="268" r:id="rId13"/>
    <p:sldId id="270" r:id="rId14"/>
    <p:sldId id="269" r:id="rId15"/>
    <p:sldId id="281" r:id="rId16"/>
    <p:sldId id="284" r:id="rId17"/>
    <p:sldId id="286" r:id="rId18"/>
    <p:sldId id="279" r:id="rId19"/>
    <p:sldId id="273" r:id="rId20"/>
    <p:sldId id="278" r:id="rId21"/>
    <p:sldId id="272" r:id="rId22"/>
    <p:sldId id="285" r:id="rId23"/>
    <p:sldId id="274" r:id="rId24"/>
    <p:sldId id="275" r:id="rId25"/>
    <p:sldId id="271" r:id="rId26"/>
    <p:sldId id="282" r:id="rId27"/>
    <p:sldId id="276" r:id="rId28"/>
    <p:sldId id="277" r:id="rId29"/>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723304"/>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5562" autoAdjust="0"/>
  </p:normalViewPr>
  <p:slideViewPr>
    <p:cSldViewPr>
      <p:cViewPr>
        <p:scale>
          <a:sx n="80" d="100"/>
          <a:sy n="80" d="100"/>
        </p:scale>
        <p:origin x="-216" y="16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handoutMaster" Target="handoutMasters/handout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notesMaster" Target="notesMasters/notesMaster1.xml"/><Relationship Id="rId35"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5.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5138"/>
          </a:xfrm>
          <a:prstGeom prst="rect">
            <a:avLst/>
          </a:prstGeom>
        </p:spPr>
        <p:txBody>
          <a:bodyPr vert="horz" lIns="91440" tIns="45720" rIns="91440" bIns="45720" rtlCol="0"/>
          <a:lstStyle>
            <a:lvl1pPr algn="r">
              <a:defRPr sz="1200"/>
            </a:lvl1pPr>
          </a:lstStyle>
          <a:p>
            <a:fld id="{B1FE097B-6D94-432E-B9F2-BA293FB8A0BA}" type="datetimeFigureOut">
              <a:rPr lang="en-US" smtClean="0"/>
              <a:pPr/>
              <a:t>6/8/2010</a:t>
            </a:fld>
            <a:endParaRPr lang="en-US"/>
          </a:p>
        </p:txBody>
      </p:sp>
      <p:sp>
        <p:nvSpPr>
          <p:cNvPr id="4" name="Footer Placeholder 3"/>
          <p:cNvSpPr>
            <a:spLocks noGrp="1"/>
          </p:cNvSpPr>
          <p:nvPr>
            <p:ph type="ftr" sz="quarter" idx="2"/>
          </p:nvPr>
        </p:nvSpPr>
        <p:spPr>
          <a:xfrm>
            <a:off x="0" y="8829675"/>
            <a:ext cx="3037840" cy="465138"/>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675"/>
            <a:ext cx="3037840" cy="465138"/>
          </a:xfrm>
          <a:prstGeom prst="rect">
            <a:avLst/>
          </a:prstGeom>
        </p:spPr>
        <p:txBody>
          <a:bodyPr vert="horz" lIns="91440" tIns="45720" rIns="91440" bIns="45720" rtlCol="0" anchor="b"/>
          <a:lstStyle>
            <a:lvl1pPr algn="r">
              <a:defRPr sz="1200"/>
            </a:lvl1pPr>
          </a:lstStyle>
          <a:p>
            <a:fld id="{3D36E60F-4FE3-4520-80C1-85DFDDAFC089}"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B3A96F01-E831-4C35-8A07-38457270CA9C}" type="datetimeFigureOut">
              <a:rPr lang="en-US" smtClean="0"/>
              <a:pPr/>
              <a:t>6/8/2010</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B44F61A6-2D2F-45C2-9332-BEBC29AF372B}"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3" Type="http://schemas.openxmlformats.org/officeDocument/2006/relationships/hyperlink" Target="http://caselaw.findlaw.com/scripts/getcase.pl?court=US&amp;vol=415&amp;invol=199" TargetMode="External"/><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Intro’s. Please save questions until the end. </a:t>
            </a:r>
          </a:p>
          <a:p>
            <a:r>
              <a:rPr lang="en-US" dirty="0" smtClean="0"/>
              <a:t> </a:t>
            </a:r>
            <a:endParaRPr lang="en-US" dirty="0"/>
          </a:p>
        </p:txBody>
      </p:sp>
      <p:sp>
        <p:nvSpPr>
          <p:cNvPr id="4" name="Slide Number Placeholder 3"/>
          <p:cNvSpPr>
            <a:spLocks noGrp="1"/>
          </p:cNvSpPr>
          <p:nvPr>
            <p:ph type="sldNum" sz="quarter" idx="10"/>
          </p:nvPr>
        </p:nvSpPr>
        <p:spPr/>
        <p:txBody>
          <a:bodyPr/>
          <a:lstStyle/>
          <a:p>
            <a:fld id="{B44F61A6-2D2F-45C2-9332-BEBC29AF372B}"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44F61A6-2D2F-45C2-9332-BEBC29AF372B}" type="slidenum">
              <a:rPr lang="en-US" smtClean="0"/>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Without looking at your handout materials, I’d like to ask you a few questions. Do any of you know:</a:t>
            </a:r>
          </a:p>
          <a:p>
            <a:pPr>
              <a:buFont typeface="Arial" pitchFamily="34" charset="0"/>
              <a:buChar char="•"/>
            </a:pPr>
            <a:r>
              <a:rPr lang="en-US" dirty="0" smtClean="0"/>
              <a:t>How many Tribes in WA State? </a:t>
            </a:r>
          </a:p>
          <a:p>
            <a:pPr>
              <a:buFont typeface="Arial" pitchFamily="34" charset="0"/>
              <a:buChar char="•"/>
            </a:pPr>
            <a:r>
              <a:rPr lang="en-US" dirty="0" smtClean="0"/>
              <a:t>How many Tribal IVD programs in WA State? Can you name some of them? How many in the Country?</a:t>
            </a:r>
          </a:p>
          <a:p>
            <a:pPr>
              <a:buFont typeface="Arial" pitchFamily="34" charset="0"/>
              <a:buChar char="•"/>
            </a:pPr>
            <a:r>
              <a:rPr lang="en-US" dirty="0" smtClean="0"/>
              <a:t>How many Tribes have TANF programs? Can you name some of them?  How many in the Country?</a:t>
            </a:r>
            <a:endParaRPr lang="en-US" dirty="0"/>
          </a:p>
        </p:txBody>
      </p:sp>
      <p:sp>
        <p:nvSpPr>
          <p:cNvPr id="4" name="Slide Number Placeholder 3"/>
          <p:cNvSpPr>
            <a:spLocks noGrp="1"/>
          </p:cNvSpPr>
          <p:nvPr>
            <p:ph type="sldNum" sz="quarter" idx="10"/>
          </p:nvPr>
        </p:nvSpPr>
        <p:spPr/>
        <p:txBody>
          <a:bodyPr/>
          <a:lstStyle/>
          <a:p>
            <a:fld id="{B44F61A6-2D2F-45C2-9332-BEBC29AF372B}" type="slidenum">
              <a:rPr lang="en-US" smtClean="0"/>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SPIPA TANF- Skokomish, Squaxin Island, </a:t>
            </a:r>
            <a:r>
              <a:rPr lang="en-US" dirty="0" smtClean="0"/>
              <a:t>Nisqually Tribes, and </a:t>
            </a:r>
            <a:r>
              <a:rPr lang="en-US" smtClean="0"/>
              <a:t>Puyallup Tribes.</a:t>
            </a:r>
            <a:endParaRPr lang="en-US" dirty="0"/>
          </a:p>
        </p:txBody>
      </p:sp>
      <p:sp>
        <p:nvSpPr>
          <p:cNvPr id="4" name="Slide Number Placeholder 3"/>
          <p:cNvSpPr>
            <a:spLocks noGrp="1"/>
          </p:cNvSpPr>
          <p:nvPr>
            <p:ph type="sldNum" sz="quarter" idx="10"/>
          </p:nvPr>
        </p:nvSpPr>
        <p:spPr/>
        <p:txBody>
          <a:bodyPr/>
          <a:lstStyle/>
          <a:p>
            <a:fld id="{B44F61A6-2D2F-45C2-9332-BEBC29AF372B}" type="slidenum">
              <a:rPr lang="en-US" smtClean="0"/>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4BA223CC-6023-49C8-9845-CCB96EBB328E}" type="slidenum">
              <a:rPr lang="en-US"/>
              <a:pPr fontAlgn="base">
                <a:spcBef>
                  <a:spcPct val="0"/>
                </a:spcBef>
                <a:spcAft>
                  <a:spcPct val="0"/>
                </a:spcAft>
              </a:pPr>
              <a:t>13</a:t>
            </a:fld>
            <a:endParaRPr lang="en-US"/>
          </a:p>
        </p:txBody>
      </p:sp>
      <p:sp>
        <p:nvSpPr>
          <p:cNvPr id="4099"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4100" name="Rectangle 3"/>
          <p:cNvSpPr>
            <a:spLocks noGrp="1" noChangeArrowheads="1"/>
          </p:cNvSpPr>
          <p:nvPr>
            <p:ph type="body" idx="1"/>
          </p:nvPr>
        </p:nvSpPr>
        <p:spPr bwMode="auto">
          <a:noFill/>
        </p:spPr>
        <p:txBody>
          <a:bodyPr wrap="square" lIns="93160" tIns="46580" rIns="93160" bIns="46580" numCol="1" anchor="t" anchorCtr="0" compatLnSpc="1">
            <a:prstTxWarp prst="textNoShape">
              <a:avLst/>
            </a:prstTxWarp>
          </a:bodyPr>
          <a:lstStyle/>
          <a:p>
            <a:pPr>
              <a:spcBef>
                <a:spcPct val="0"/>
              </a:spcBef>
            </a:pPr>
            <a:r>
              <a:rPr lang="en-US" dirty="0" smtClean="0"/>
              <a:t>29 Tribes in WA State by DSHS Region.</a:t>
            </a: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44F61A6-2D2F-45C2-9332-BEBC29AF372B}" type="slidenum">
              <a:rPr lang="en-US" smtClean="0"/>
              <a:pPr/>
              <a:t>14</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Be aware of Tribes that have Tribal IVD or Tribal TANF programs, or intergovernmental agreements with DCS, as it may mean doing things differently regarding a case referred to you.</a:t>
            </a:r>
          </a:p>
          <a:p>
            <a:endParaRPr lang="en-US" dirty="0" smtClean="0"/>
          </a:p>
          <a:p>
            <a:r>
              <a:rPr lang="en-US" dirty="0" smtClean="0"/>
              <a:t>After a new Tribal program or Agreement is in place, you will need to review some of the cases you are currently working on to determine next steps. Seek mutual agreement with DCS and Tribe regarding:</a:t>
            </a:r>
          </a:p>
          <a:p>
            <a:pPr>
              <a:buFont typeface="Arial" pitchFamily="34" charset="0"/>
              <a:buChar char="•"/>
            </a:pPr>
            <a:r>
              <a:rPr lang="en-US" dirty="0" smtClean="0"/>
              <a:t> Cases just recently referred to you – (Often everyone agrees to return these to DCS)</a:t>
            </a:r>
          </a:p>
          <a:p>
            <a:pPr>
              <a:buFont typeface="Arial" pitchFamily="34" charset="0"/>
              <a:buChar char="•"/>
            </a:pPr>
            <a:r>
              <a:rPr lang="en-US" dirty="0" smtClean="0"/>
              <a:t> Cases where you are about to enter a final order – (Often everyone agrees for you to finish actions on case)</a:t>
            </a:r>
          </a:p>
          <a:p>
            <a:pPr>
              <a:buFont typeface="Arial" pitchFamily="34" charset="0"/>
              <a:buChar char="•"/>
            </a:pPr>
            <a:r>
              <a:rPr lang="en-US" dirty="0" smtClean="0"/>
              <a:t> Cases in-between are often a little harder – (Depends on Tribe, Pros status on case, case specifics)   </a:t>
            </a:r>
          </a:p>
          <a:p>
            <a:endParaRPr lang="en-US" dirty="0"/>
          </a:p>
        </p:txBody>
      </p:sp>
      <p:sp>
        <p:nvSpPr>
          <p:cNvPr id="4" name="Slide Number Placeholder 3"/>
          <p:cNvSpPr>
            <a:spLocks noGrp="1"/>
          </p:cNvSpPr>
          <p:nvPr>
            <p:ph type="sldNum" sz="quarter" idx="10"/>
          </p:nvPr>
        </p:nvSpPr>
        <p:spPr/>
        <p:txBody>
          <a:bodyPr/>
          <a:lstStyle/>
          <a:p>
            <a:fld id="{B44F61A6-2D2F-45C2-9332-BEBC29AF372B}" type="slidenum">
              <a:rPr lang="en-US" smtClean="0"/>
              <a:pPr/>
              <a:t>15</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dirty="0" smtClean="0"/>
              <a:t>L. What does it mean to live "near a reservation"?</a:t>
            </a:r>
          </a:p>
          <a:p>
            <a:pPr lvl="1"/>
            <a:r>
              <a:rPr lang="en-US" dirty="0" smtClean="0"/>
              <a:t>DCS policy uses this term based upon a U.S. Supreme Court Decision, </a:t>
            </a:r>
            <a:r>
              <a:rPr lang="en-US" dirty="0" smtClean="0">
                <a:hlinkClick r:id="rId3"/>
              </a:rPr>
              <a:t>Morton v Ruiz</a:t>
            </a:r>
            <a:r>
              <a:rPr lang="en-US" dirty="0" smtClean="0"/>
              <a:t>, 415 US 199 (1974). </a:t>
            </a:r>
          </a:p>
          <a:p>
            <a:pPr lvl="2"/>
            <a:r>
              <a:rPr lang="en-US" dirty="0" smtClean="0"/>
              <a:t>This case defines an Indian living near a reservation to include an unassimilated Indian living off a reservation who maintains close economic and social ties with that reservation.</a:t>
            </a:r>
          </a:p>
          <a:p>
            <a:endParaRPr lang="en-US" dirty="0"/>
          </a:p>
        </p:txBody>
      </p:sp>
      <p:sp>
        <p:nvSpPr>
          <p:cNvPr id="4" name="Slide Number Placeholder 3"/>
          <p:cNvSpPr>
            <a:spLocks noGrp="1"/>
          </p:cNvSpPr>
          <p:nvPr>
            <p:ph type="sldNum" sz="quarter" idx="10"/>
          </p:nvPr>
        </p:nvSpPr>
        <p:spPr/>
        <p:txBody>
          <a:bodyPr/>
          <a:lstStyle/>
          <a:p>
            <a:fld id="{B44F61A6-2D2F-45C2-9332-BEBC29AF372B}" type="slidenum">
              <a:rPr lang="en-US" smtClean="0"/>
              <a:pPr/>
              <a:t>16</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44F61A6-2D2F-45C2-9332-BEBC29AF372B}" type="slidenum">
              <a:rPr lang="en-US" smtClean="0"/>
              <a:pPr/>
              <a:t>17</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This was a WAPA Survey response.</a:t>
            </a:r>
            <a:endParaRPr lang="en-US" dirty="0"/>
          </a:p>
        </p:txBody>
      </p:sp>
      <p:sp>
        <p:nvSpPr>
          <p:cNvPr id="4" name="Slide Number Placeholder 3"/>
          <p:cNvSpPr>
            <a:spLocks noGrp="1"/>
          </p:cNvSpPr>
          <p:nvPr>
            <p:ph type="sldNum" sz="quarter" idx="10"/>
          </p:nvPr>
        </p:nvSpPr>
        <p:spPr/>
        <p:txBody>
          <a:bodyPr/>
          <a:lstStyle/>
          <a:p>
            <a:fld id="{B44F61A6-2D2F-45C2-9332-BEBC29AF372B}" type="slidenum">
              <a:rPr lang="en-US" smtClean="0"/>
              <a:pPr/>
              <a:t>18</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Font typeface="Arial" pitchFamily="34" charset="0"/>
              <a:buChar char="•"/>
            </a:pPr>
            <a:r>
              <a:rPr lang="en-US" dirty="0" smtClean="0"/>
              <a:t>It is critical for DSHS to improve our ability to correctly identify and code tribal cases. Tribes continue to raise this as a major issue for them, and this is a Strategic Plan Initiative for the DCS Tribal Relations Team. </a:t>
            </a:r>
          </a:p>
          <a:p>
            <a:pPr>
              <a:buFont typeface="Arial" pitchFamily="34" charset="0"/>
              <a:buChar char="•"/>
            </a:pPr>
            <a:r>
              <a:rPr lang="en-US" dirty="0" smtClean="0"/>
              <a:t>We are adding more DCS Tribal Policy and Procedure.</a:t>
            </a:r>
          </a:p>
          <a:p>
            <a:pPr>
              <a:buFont typeface="Arial" pitchFamily="34" charset="0"/>
              <a:buChar char="•"/>
            </a:pPr>
            <a:r>
              <a:rPr lang="en-US" dirty="0" smtClean="0"/>
              <a:t>We worked with CSD and HRSA to develop Tribal PowerPoint slides for DCS Referral Training for CSD staff.</a:t>
            </a:r>
          </a:p>
          <a:p>
            <a:pPr>
              <a:buFont typeface="Arial" pitchFamily="34" charset="0"/>
              <a:buChar char="•"/>
            </a:pPr>
            <a:r>
              <a:rPr lang="en-US" dirty="0" smtClean="0"/>
              <a:t>We are recommending some SEMS changes to make “Tribal indicators” more prominent for staff.</a:t>
            </a:r>
          </a:p>
          <a:p>
            <a:pPr>
              <a:buFont typeface="Arial" pitchFamily="34" charset="0"/>
              <a:buChar char="•"/>
            </a:pPr>
            <a:r>
              <a:rPr lang="en-US" dirty="0" smtClean="0"/>
              <a:t>We are recommending changes to several forms to add tribal information (14-57, 14-001, 9-957, 27-053)</a:t>
            </a:r>
            <a:endParaRPr lang="en-US" dirty="0"/>
          </a:p>
        </p:txBody>
      </p:sp>
      <p:sp>
        <p:nvSpPr>
          <p:cNvPr id="4" name="Slide Number Placeholder 3"/>
          <p:cNvSpPr>
            <a:spLocks noGrp="1"/>
          </p:cNvSpPr>
          <p:nvPr>
            <p:ph type="sldNum" sz="quarter" idx="10"/>
          </p:nvPr>
        </p:nvSpPr>
        <p:spPr/>
        <p:txBody>
          <a:bodyPr/>
          <a:lstStyle/>
          <a:p>
            <a:fld id="{B44F61A6-2D2F-45C2-9332-BEBC29AF372B}" type="slidenum">
              <a:rPr lang="en-US" smtClean="0"/>
              <a:pPr/>
              <a:t>19</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Besides the things outlined, are there other things you hoped to learn from this session?</a:t>
            </a:r>
          </a:p>
          <a:p>
            <a:endParaRPr lang="en-US" dirty="0" smtClean="0"/>
          </a:p>
          <a:p>
            <a:r>
              <a:rPr lang="en-US" dirty="0" smtClean="0"/>
              <a:t>Can anyone think of some of the federal or state reasons why things are sometimes different on Tribal cases, compared to other cases?</a:t>
            </a:r>
            <a:br>
              <a:rPr lang="en-US" dirty="0" smtClean="0"/>
            </a:br>
            <a:endParaRPr lang="en-US" dirty="0" smtClean="0"/>
          </a:p>
          <a:p>
            <a:endParaRPr lang="en-US" dirty="0"/>
          </a:p>
        </p:txBody>
      </p:sp>
      <p:sp>
        <p:nvSpPr>
          <p:cNvPr id="4" name="Slide Number Placeholder 3"/>
          <p:cNvSpPr>
            <a:spLocks noGrp="1"/>
          </p:cNvSpPr>
          <p:nvPr>
            <p:ph type="sldNum" sz="quarter" idx="10"/>
          </p:nvPr>
        </p:nvSpPr>
        <p:spPr/>
        <p:txBody>
          <a:bodyPr/>
          <a:lstStyle/>
          <a:p>
            <a:fld id="{B44F61A6-2D2F-45C2-9332-BEBC29AF372B}" type="slidenum">
              <a:rPr lang="en-US" smtClean="0"/>
              <a:pPr/>
              <a:t>2</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dirty="0" smtClean="0"/>
              <a:t>Ask Denise</a:t>
            </a:r>
            <a:r>
              <a:rPr lang="en-US" dirty="0" smtClean="0"/>
              <a:t>: Do any of you have examples to share of a tribal indicator that was missed or overlooked and how things got resolved? </a:t>
            </a:r>
          </a:p>
          <a:p>
            <a:endParaRPr lang="en-US" b="1" dirty="0" smtClean="0"/>
          </a:p>
          <a:p>
            <a:r>
              <a:rPr lang="en-US" b="1" dirty="0" smtClean="0"/>
              <a:t>Ask Participants: </a:t>
            </a:r>
            <a:r>
              <a:rPr lang="en-US" dirty="0" smtClean="0"/>
              <a:t>Do any of you have any examples you could share about discovering tribal information early in the process compared to late in the process?</a:t>
            </a:r>
          </a:p>
          <a:p>
            <a:endParaRPr lang="en-US" dirty="0" smtClean="0"/>
          </a:p>
          <a:p>
            <a:r>
              <a:rPr lang="en-US" b="1" dirty="0" smtClean="0"/>
              <a:t>Let me share a couple of examples:</a:t>
            </a:r>
          </a:p>
          <a:p>
            <a:pPr marL="228600" indent="-228600">
              <a:buAutoNum type="arabicParenR"/>
            </a:pPr>
            <a:r>
              <a:rPr lang="en-US" dirty="0" smtClean="0"/>
              <a:t>DCS rec’d medical e-referral with incomplete information on the alleged father (NCP), with an abbreviated first name for the NCP and no SSN. NCP has a prominent Tribal surname. DCS set-up a new case (not realizing we have this NCP in our system with a different name) and we refer it to the Pros for paternity. Alleged father contacts his Tribe which has Tribal IVD program. The Tribal IVD program asks that DCS refer the case to them for Pat &amp; CS </a:t>
            </a:r>
            <a:r>
              <a:rPr lang="en-US" dirty="0" err="1" smtClean="0"/>
              <a:t>estbl</a:t>
            </a:r>
            <a:r>
              <a:rPr lang="en-US" dirty="0" smtClean="0"/>
              <a:t> in Tribal </a:t>
            </a:r>
            <a:r>
              <a:rPr lang="en-US" dirty="0" err="1" smtClean="0"/>
              <a:t>Crt</a:t>
            </a:r>
            <a:r>
              <a:rPr lang="en-US" dirty="0" smtClean="0"/>
              <a:t>.   </a:t>
            </a:r>
            <a:br>
              <a:rPr lang="en-US" dirty="0" smtClean="0"/>
            </a:br>
            <a:endParaRPr lang="en-US" dirty="0" smtClean="0"/>
          </a:p>
          <a:p>
            <a:pPr marL="228600" indent="-228600">
              <a:buAutoNum type="arabicParenR"/>
            </a:pPr>
            <a:r>
              <a:rPr lang="en-US" dirty="0" smtClean="0"/>
              <a:t>Similar case where DCS received very little information on the medical-only electronic referral. SEMS auto-generated a 18-632 (Tribal Inquiry letter) to the CP, and CP returns it showing lots of tribal information (she receives Tribal TANF from one Tribe, NCP is a member of a Tribe with a IVD program. Brief Case Comment posted and form was imaged, but no action taken on it. Case was referred to a County Prosecutor (in error) instead of being referred to the Tribal IVD program. Pros enters Default paternity and child support order based on imputed income of both parties. An arrears judgment was ordered to the State of WA (for the Tribal TANF program). Both NCP and CP fail to appear &amp; orders are entered. DCS then discovers the error. Tribal TANF program said they did not send assignment for CS to DCS because under specific circumstances on the case they did not want DCS to pursue CS. Tribal IVD program wants paternity and child support established in their court. Pros agrees to try to rescind/vacate the order. </a:t>
            </a:r>
            <a:br>
              <a:rPr lang="en-US" dirty="0" smtClean="0"/>
            </a:br>
            <a:endParaRPr lang="en-US" dirty="0" smtClean="0"/>
          </a:p>
          <a:p>
            <a:pPr marL="228600" indent="-228600">
              <a:buAutoNum type="arabicParenR"/>
            </a:pPr>
            <a:r>
              <a:rPr lang="en-US" dirty="0" smtClean="0"/>
              <a:t>DCS refers Foster Care case to Pros. Pros serves mom (in treatment) and alleged father (on a reservation with a Tribal IVD program). On the same day that CP and NCP participated in genetic testing, NCP called Tribal IVD program to ask why the state was taking action. Tribe calls DCS to say that this NCP is a member of their Tribe, who lives on their reservation, and has worked for the Tribe in the past.  DCS asked Pros to return case, but Pros declines (wanting to complete the paternity action). </a:t>
            </a:r>
            <a:r>
              <a:rPr lang="en-US" smtClean="0"/>
              <a:t>NCP acknowledges </a:t>
            </a:r>
            <a:r>
              <a:rPr lang="en-US" dirty="0" smtClean="0"/>
              <a:t>paternity, and </a:t>
            </a:r>
            <a:r>
              <a:rPr lang="en-US" smtClean="0"/>
              <a:t>Tribe enters </a:t>
            </a:r>
            <a:r>
              <a:rPr lang="en-US" dirty="0" smtClean="0"/>
              <a:t>a temporary order of support. Two months later the Pros enters a paternity and CS order. We now have two conflicting orders.  Over the past two years, DCS has spent countless hours trying to resolve this case. </a:t>
            </a:r>
            <a:endParaRPr lang="en-US" dirty="0"/>
          </a:p>
        </p:txBody>
      </p:sp>
      <p:sp>
        <p:nvSpPr>
          <p:cNvPr id="4" name="Slide Number Placeholder 3"/>
          <p:cNvSpPr>
            <a:spLocks noGrp="1"/>
          </p:cNvSpPr>
          <p:nvPr>
            <p:ph type="sldNum" sz="quarter" idx="10"/>
          </p:nvPr>
        </p:nvSpPr>
        <p:spPr/>
        <p:txBody>
          <a:bodyPr/>
          <a:lstStyle/>
          <a:p>
            <a:fld id="{B44F61A6-2D2F-45C2-9332-BEBC29AF372B}" type="slidenum">
              <a:rPr lang="en-US" smtClean="0"/>
              <a:pPr/>
              <a:t>20</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44F61A6-2D2F-45C2-9332-BEBC29AF372B}" type="slidenum">
              <a:rPr lang="en-US" smtClean="0"/>
              <a:pPr/>
              <a:t>21</a:t>
            </a:fld>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Questions: </a:t>
            </a:r>
          </a:p>
          <a:p>
            <a:pPr>
              <a:buFont typeface="Arial" pitchFamily="34" charset="0"/>
              <a:buChar char="•"/>
            </a:pPr>
            <a:r>
              <a:rPr lang="en-US" dirty="0" smtClean="0"/>
              <a:t> How many of you know who your DCS Tribal Liaisons are and the Tribes they serve? </a:t>
            </a:r>
          </a:p>
          <a:p>
            <a:pPr>
              <a:buFont typeface="Arial" pitchFamily="34" charset="0"/>
              <a:buChar char="•"/>
            </a:pPr>
            <a:r>
              <a:rPr lang="en-US" dirty="0" smtClean="0"/>
              <a:t> Who can name some other tribal resources that are available to you?</a:t>
            </a:r>
            <a:endParaRPr lang="en-US" dirty="0"/>
          </a:p>
        </p:txBody>
      </p:sp>
      <p:sp>
        <p:nvSpPr>
          <p:cNvPr id="4" name="Slide Number Placeholder 3"/>
          <p:cNvSpPr>
            <a:spLocks noGrp="1"/>
          </p:cNvSpPr>
          <p:nvPr>
            <p:ph type="sldNum" sz="quarter" idx="10"/>
          </p:nvPr>
        </p:nvSpPr>
        <p:spPr/>
        <p:txBody>
          <a:bodyPr/>
          <a:lstStyle/>
          <a:p>
            <a:fld id="{B44F61A6-2D2F-45C2-9332-BEBC29AF372B}" type="slidenum">
              <a:rPr lang="en-US" smtClean="0"/>
              <a:pPr/>
              <a:t>23</a:t>
            </a:fld>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Font typeface="Arial" pitchFamily="34" charset="0"/>
              <a:buChar char="•"/>
            </a:pPr>
            <a:r>
              <a:rPr lang="en-US" dirty="0" smtClean="0"/>
              <a:t> All of these are excellent tribal resources for you. </a:t>
            </a:r>
          </a:p>
          <a:p>
            <a:pPr>
              <a:buFont typeface="Arial" pitchFamily="34" charset="0"/>
              <a:buChar char="•"/>
            </a:pPr>
            <a:r>
              <a:rPr lang="en-US" dirty="0" smtClean="0"/>
              <a:t> Tribal connections on cases are sometimes complicated, so utilize these resources.</a:t>
            </a:r>
          </a:p>
          <a:p>
            <a:pPr>
              <a:buFont typeface="Arial" pitchFamily="34" charset="0"/>
              <a:buChar char="•"/>
            </a:pPr>
            <a:r>
              <a:rPr lang="en-US" dirty="0" smtClean="0"/>
              <a:t> Sometimes DCS will need to perform further research due to various factors of the case (tribal code, tribal membership of parties, any agreements in place, whether a Tribal IVD or TANF program is involved, location of the parties, whether the child was conceived on/off a reservation, tribal court actions, location of NCP’s income/resources, multiple Tribes involved, etc.)   </a:t>
            </a:r>
            <a:endParaRPr lang="en-US" dirty="0"/>
          </a:p>
        </p:txBody>
      </p:sp>
      <p:sp>
        <p:nvSpPr>
          <p:cNvPr id="4" name="Slide Number Placeholder 3"/>
          <p:cNvSpPr>
            <a:spLocks noGrp="1"/>
          </p:cNvSpPr>
          <p:nvPr>
            <p:ph type="sldNum" sz="quarter" idx="10"/>
          </p:nvPr>
        </p:nvSpPr>
        <p:spPr/>
        <p:txBody>
          <a:bodyPr/>
          <a:lstStyle/>
          <a:p>
            <a:fld id="{B44F61A6-2D2F-45C2-9332-BEBC29AF372B}" type="slidenum">
              <a:rPr lang="en-US" smtClean="0"/>
              <a:pPr/>
              <a:t>24</a:t>
            </a:fld>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44F61A6-2D2F-45C2-9332-BEBC29AF372B}" type="slidenum">
              <a:rPr lang="en-US" smtClean="0"/>
              <a:pPr/>
              <a:t>26</a:t>
            </a:fld>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7"/>
          <p:cNvSpPr>
            <a:spLocks noGrp="1" noChangeArrowheads="1"/>
          </p:cNvSpPr>
          <p:nvPr>
            <p:ph type="sldNum" sz="quarter" idx="5"/>
          </p:nvPr>
        </p:nvSpPr>
        <p:spPr>
          <a:noFill/>
        </p:spPr>
        <p:txBody>
          <a:bodyPr/>
          <a:lstStyle/>
          <a:p>
            <a:pPr algn="r" rtl="0" eaLnBrk="0" fontAlgn="base" hangingPunct="0">
              <a:spcBef>
                <a:spcPct val="0"/>
              </a:spcBef>
              <a:spcAft>
                <a:spcPct val="0"/>
              </a:spcAft>
            </a:pPr>
            <a:fld id="{B9011847-9843-444B-A033-BEBF0F30F726}" type="slidenum">
              <a:rPr lang="en-US">
                <a:solidFill>
                  <a:prstClr val="black"/>
                </a:solidFill>
                <a:latin typeface="Arial" charset="0"/>
              </a:rPr>
              <a:pPr algn="r" rtl="0" eaLnBrk="0" fontAlgn="base" hangingPunct="0">
                <a:spcBef>
                  <a:spcPct val="0"/>
                </a:spcBef>
                <a:spcAft>
                  <a:spcPct val="0"/>
                </a:spcAft>
              </a:pPr>
              <a:t>27</a:t>
            </a:fld>
            <a:endParaRPr lang="en-US" dirty="0">
              <a:solidFill>
                <a:prstClr val="black"/>
              </a:solidFill>
              <a:latin typeface="Arial" charset="0"/>
            </a:endParaRPr>
          </a:p>
        </p:txBody>
      </p:sp>
      <p:sp>
        <p:nvSpPr>
          <p:cNvPr id="62467" name="Rectangle 2"/>
          <p:cNvSpPr>
            <a:spLocks noGrp="1" noRot="1" noChangeAspect="1" noChangeArrowheads="1" noTextEdit="1"/>
          </p:cNvSpPr>
          <p:nvPr>
            <p:ph type="sldImg"/>
          </p:nvPr>
        </p:nvSpPr>
        <p:spPr>
          <a:ln/>
        </p:spPr>
      </p:sp>
      <p:sp>
        <p:nvSpPr>
          <p:cNvPr id="62468"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 want to spend a few minutes discussing these to ensure that everyone has a basic understanding of why it is important to do things different on some cases with tribal connections. </a:t>
            </a:r>
            <a:endParaRPr lang="en-US" dirty="0"/>
          </a:p>
        </p:txBody>
      </p:sp>
      <p:sp>
        <p:nvSpPr>
          <p:cNvPr id="4" name="Slide Number Placeholder 3"/>
          <p:cNvSpPr>
            <a:spLocks noGrp="1"/>
          </p:cNvSpPr>
          <p:nvPr>
            <p:ph type="sldNum" sz="quarter" idx="10"/>
          </p:nvPr>
        </p:nvSpPr>
        <p:spPr/>
        <p:txBody>
          <a:bodyPr/>
          <a:lstStyle/>
          <a:p>
            <a:fld id="{B44F61A6-2D2F-45C2-9332-BEBC29AF372B}" type="slidenum">
              <a:rPr lang="en-US" smtClean="0"/>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Terminology.</a:t>
            </a:r>
          </a:p>
          <a:p>
            <a:r>
              <a:rPr lang="en-US" dirty="0" smtClean="0"/>
              <a:t>Similar to other Nations or States, Each Tribe has its own laws (Tribal Codes), Policies, and Procedures.</a:t>
            </a:r>
            <a:endParaRPr lang="en-US" dirty="0"/>
          </a:p>
        </p:txBody>
      </p:sp>
      <p:sp>
        <p:nvSpPr>
          <p:cNvPr id="4" name="Slide Number Placeholder 3"/>
          <p:cNvSpPr>
            <a:spLocks noGrp="1"/>
          </p:cNvSpPr>
          <p:nvPr>
            <p:ph type="sldNum" sz="quarter" idx="10"/>
          </p:nvPr>
        </p:nvSpPr>
        <p:spPr/>
        <p:txBody>
          <a:bodyPr/>
          <a:lstStyle/>
          <a:p>
            <a:fld id="{B44F61A6-2D2F-45C2-9332-BEBC29AF372B}"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44F61A6-2D2F-45C2-9332-BEBC29AF372B}"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44F61A6-2D2F-45C2-9332-BEBC29AF372B}"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44F61A6-2D2F-45C2-9332-BEBC29AF372B}" type="slidenum">
              <a:rPr lang="en-US" smtClean="0"/>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44F61A6-2D2F-45C2-9332-BEBC29AF372B}" type="slidenum">
              <a:rPr lang="en-US" smtClean="0"/>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Signed by Governor Booth Gardner and each Tribal Chair, and reaffirmed by Proclamation by each Governor since that time.</a:t>
            </a:r>
            <a:endParaRPr lang="en-US" dirty="0"/>
          </a:p>
        </p:txBody>
      </p:sp>
      <p:sp>
        <p:nvSpPr>
          <p:cNvPr id="4" name="Slide Number Placeholder 3"/>
          <p:cNvSpPr>
            <a:spLocks noGrp="1"/>
          </p:cNvSpPr>
          <p:nvPr>
            <p:ph type="sldNum" sz="quarter" idx="10"/>
          </p:nvPr>
        </p:nvSpPr>
        <p:spPr/>
        <p:txBody>
          <a:bodyPr/>
          <a:lstStyle/>
          <a:p>
            <a:fld id="{B44F61A6-2D2F-45C2-9332-BEBC29AF372B}" type="slidenum">
              <a:rPr lang="en-US" smtClean="0"/>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8CF23116-4EBC-412C-8A6B-D673B431AA7C}" type="datetimeFigureOut">
              <a:rPr lang="en-US" smtClean="0"/>
              <a:pPr/>
              <a:t>6/8/2010</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B183EE83-4B05-46D7-A50A-F016BD84C240}" type="slidenum">
              <a:rPr lang="en-US" smtClean="0"/>
              <a:pPr/>
              <a:t>‹#›</a:t>
            </a:fld>
            <a:endParaRPr lang="en-US"/>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CF23116-4EBC-412C-8A6B-D673B431AA7C}" type="datetimeFigureOut">
              <a:rPr lang="en-US" smtClean="0"/>
              <a:pPr/>
              <a:t>6/8/2010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183EE83-4B05-46D7-A50A-F016BD84C240}" type="slidenum">
              <a:rPr lang="en-US" smtClean="0"/>
              <a:pPr/>
              <a:t>‹#›</a:t>
            </a:fld>
            <a:endParaRPr lang="en-US"/>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CF23116-4EBC-412C-8A6B-D673B431AA7C}" type="datetimeFigureOut">
              <a:rPr lang="en-US" smtClean="0"/>
              <a:pPr/>
              <a:t>6/8/2010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183EE83-4B05-46D7-A50A-F016BD84C240}" type="slidenum">
              <a:rPr lang="en-US" smtClean="0"/>
              <a:pPr/>
              <a:t>‹#›</a:t>
            </a:fld>
            <a:endParaRPr lang="en-US"/>
          </a:p>
        </p:txBody>
      </p:sp>
    </p:spTree>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Freeform 4"/>
          <p:cNvSpPr>
            <a:spLocks/>
          </p:cNvSpPr>
          <p:nvPr/>
        </p:nvSpPr>
        <p:spPr bwMode="auto">
          <a:xfrm>
            <a:off x="285750" y="2803525"/>
            <a:ext cx="1588" cy="3035300"/>
          </a:xfrm>
          <a:custGeom>
            <a:avLst/>
            <a:gdLst>
              <a:gd name="T0" fmla="*/ 0 h 1912"/>
              <a:gd name="T1" fmla="*/ 6 h 1912"/>
              <a:gd name="T2" fmla="*/ 6 h 1912"/>
              <a:gd name="T3" fmla="*/ 60 h 1912"/>
              <a:gd name="T4" fmla="*/ 1912 h 1912"/>
              <a:gd name="T5" fmla="*/ 1912 h 1912"/>
              <a:gd name="T6" fmla="*/ 0 h 1912"/>
              <a:gd name="T7" fmla="*/ 0 h 1912"/>
            </a:gdLst>
            <a:ahLst/>
            <a:cxnLst>
              <a:cxn ang="0">
                <a:pos x="0" y="T0"/>
              </a:cxn>
              <a:cxn ang="0">
                <a:pos x="0" y="T1"/>
              </a:cxn>
              <a:cxn ang="0">
                <a:pos x="0" y="T2"/>
              </a:cxn>
              <a:cxn ang="0">
                <a:pos x="0" y="T3"/>
              </a:cxn>
              <a:cxn ang="0">
                <a:pos x="0" y="T4"/>
              </a:cxn>
              <a:cxn ang="0">
                <a:pos x="0" y="T5"/>
              </a:cxn>
              <a:cxn ang="0">
                <a:pos x="0" y="T6"/>
              </a:cxn>
              <a:cxn ang="0">
                <a:pos x="0" y="T7"/>
              </a:cxn>
            </a:cxnLst>
            <a:rect l="0" t="0" r="r" b="b"/>
            <a:pathLst>
              <a:path h="1912">
                <a:moveTo>
                  <a:pt x="0" y="0"/>
                </a:moveTo>
                <a:lnTo>
                  <a:pt x="0" y="6"/>
                </a:lnTo>
                <a:lnTo>
                  <a:pt x="0" y="6"/>
                </a:lnTo>
                <a:lnTo>
                  <a:pt x="0" y="60"/>
                </a:lnTo>
                <a:lnTo>
                  <a:pt x="0" y="1912"/>
                </a:lnTo>
                <a:lnTo>
                  <a:pt x="0" y="1912"/>
                </a:lnTo>
                <a:lnTo>
                  <a:pt x="0" y="0"/>
                </a:lnTo>
                <a:lnTo>
                  <a:pt x="0" y="0"/>
                </a:lnTo>
                <a:close/>
              </a:path>
            </a:pathLst>
          </a:custGeom>
          <a:solidFill>
            <a:srgbClr val="6BBA27"/>
          </a:solidFill>
          <a:ln w="9525">
            <a:noFill/>
            <a:round/>
            <a:headEnd/>
            <a:tailEnd/>
          </a:ln>
        </p:spPr>
        <p:txBody>
          <a:bodyPr/>
          <a:lstStyle/>
          <a:p>
            <a:pPr algn="l" rtl="0" eaLnBrk="0" fontAlgn="base" hangingPunct="0">
              <a:spcBef>
                <a:spcPct val="0"/>
              </a:spcBef>
              <a:spcAft>
                <a:spcPct val="0"/>
              </a:spcAft>
              <a:defRPr/>
            </a:pPr>
            <a:endParaRPr lang="en-US" sz="2000" kern="1200">
              <a:solidFill>
                <a:srgbClr val="FFFFFF"/>
              </a:solidFill>
              <a:latin typeface="Arial" charset="0"/>
              <a:ea typeface="+mn-ea"/>
              <a:cs typeface="+mn-cs"/>
            </a:endParaRPr>
          </a:p>
        </p:txBody>
      </p:sp>
      <p:sp>
        <p:nvSpPr>
          <p:cNvPr id="364546" name="Rectangle 2"/>
          <p:cNvSpPr>
            <a:spLocks noGrp="1" noChangeArrowheads="1"/>
          </p:cNvSpPr>
          <p:nvPr>
            <p:ph type="ctrTitle" sz="quarter"/>
          </p:nvPr>
        </p:nvSpPr>
        <p:spPr>
          <a:xfrm>
            <a:off x="685800" y="1997075"/>
            <a:ext cx="7772400" cy="1431925"/>
          </a:xfrm>
        </p:spPr>
        <p:txBody>
          <a:bodyPr anchor="b" anchorCtr="1"/>
          <a:lstStyle>
            <a:lvl1pPr>
              <a:defRPr/>
            </a:lvl1pPr>
          </a:lstStyle>
          <a:p>
            <a:r>
              <a:rPr lang="en-US"/>
              <a:t>Click to edit Master title style</a:t>
            </a:r>
          </a:p>
        </p:txBody>
      </p:sp>
      <p:sp>
        <p:nvSpPr>
          <p:cNvPr id="364547" name="Rectangle 3"/>
          <p:cNvSpPr>
            <a:spLocks noGrp="1" noChangeArrowheads="1"/>
          </p:cNvSpPr>
          <p:nvPr>
            <p:ph type="subTitle" sz="quarter" idx="1"/>
          </p:nvPr>
        </p:nvSpPr>
        <p:spPr>
          <a:xfrm>
            <a:off x="1371600" y="3886200"/>
            <a:ext cx="6400800" cy="1752600"/>
          </a:xfrm>
        </p:spPr>
        <p:txBody>
          <a:bodyPr/>
          <a:lstStyle>
            <a:lvl1pPr marL="0" indent="0" algn="ctr">
              <a:buFontTx/>
              <a:buNone/>
              <a:defRPr/>
            </a:lvl1pPr>
          </a:lstStyle>
          <a:p>
            <a:r>
              <a:rPr lang="en-US"/>
              <a:t>Click to edit Master subtitle style</a:t>
            </a:r>
          </a:p>
        </p:txBody>
      </p:sp>
      <p:sp>
        <p:nvSpPr>
          <p:cNvPr id="5" name="Rectangle 5"/>
          <p:cNvSpPr>
            <a:spLocks noGrp="1" noChangeArrowheads="1"/>
          </p:cNvSpPr>
          <p:nvPr>
            <p:ph type="ftr" sz="quarter" idx="10"/>
          </p:nvPr>
        </p:nvSpPr>
        <p:spPr/>
        <p:txBody>
          <a:bodyPr/>
          <a:lstStyle>
            <a:lvl1pPr>
              <a:defRPr/>
            </a:lvl1pPr>
          </a:lstStyle>
          <a:p>
            <a:pPr algn="ctr" rtl="0" fontAlgn="base">
              <a:spcBef>
                <a:spcPct val="0"/>
              </a:spcBef>
              <a:spcAft>
                <a:spcPct val="0"/>
              </a:spcAft>
              <a:defRPr/>
            </a:pPr>
            <a:endParaRPr lang="en-US" sz="1400" kern="1200">
              <a:solidFill>
                <a:srgbClr val="FFFFFF"/>
              </a:solidFill>
              <a:effectLst>
                <a:outerShdw blurRad="38100" dist="38100" dir="2700000" algn="tl">
                  <a:srgbClr val="000000"/>
                </a:outerShdw>
              </a:effectLst>
              <a:latin typeface="Arial" charset="0"/>
              <a:ea typeface="+mn-ea"/>
              <a:cs typeface="+mn-cs"/>
            </a:endParaRPr>
          </a:p>
        </p:txBody>
      </p:sp>
      <p:sp>
        <p:nvSpPr>
          <p:cNvPr id="6" name="Rectangle 6"/>
          <p:cNvSpPr>
            <a:spLocks noGrp="1" noChangeArrowheads="1"/>
          </p:cNvSpPr>
          <p:nvPr>
            <p:ph type="sldNum" sz="quarter" idx="11"/>
          </p:nvPr>
        </p:nvSpPr>
        <p:spPr/>
        <p:txBody>
          <a:bodyPr/>
          <a:lstStyle>
            <a:lvl1pPr>
              <a:defRPr/>
            </a:lvl1pPr>
          </a:lstStyle>
          <a:p>
            <a:pPr algn="r" rtl="0" fontAlgn="base">
              <a:spcBef>
                <a:spcPct val="0"/>
              </a:spcBef>
              <a:spcAft>
                <a:spcPct val="0"/>
              </a:spcAft>
              <a:defRPr/>
            </a:pPr>
            <a:fld id="{6AB7D334-AD0A-4F3C-AE74-430643649E23}" type="slidenum">
              <a:rPr lang="en-US" sz="1400" kern="1200">
                <a:solidFill>
                  <a:srgbClr val="FFFFFF"/>
                </a:solidFill>
                <a:effectLst>
                  <a:outerShdw blurRad="38100" dist="38100" dir="2700000" algn="tl">
                    <a:srgbClr val="000000"/>
                  </a:outerShdw>
                </a:effectLst>
                <a:latin typeface="Arial" charset="0"/>
                <a:ea typeface="+mn-ea"/>
                <a:cs typeface="+mn-cs"/>
              </a:rPr>
              <a:pPr algn="r" rtl="0" fontAlgn="base">
                <a:spcBef>
                  <a:spcPct val="0"/>
                </a:spcBef>
                <a:spcAft>
                  <a:spcPct val="0"/>
                </a:spcAft>
                <a:defRPr/>
              </a:pPr>
              <a:t>‹#›</a:t>
            </a:fld>
            <a:endParaRPr lang="en-US" sz="1400" kern="1200">
              <a:solidFill>
                <a:srgbClr val="FFFFFF"/>
              </a:solidFill>
              <a:effectLst>
                <a:outerShdw blurRad="38100" dist="38100" dir="2700000" algn="tl">
                  <a:srgbClr val="000000"/>
                </a:outerShdw>
              </a:effectLst>
              <a:latin typeface="Arial" charset="0"/>
              <a:ea typeface="+mn-ea"/>
              <a:cs typeface="+mn-cs"/>
            </a:endParaRPr>
          </a:p>
        </p:txBody>
      </p:sp>
      <p:sp>
        <p:nvSpPr>
          <p:cNvPr id="7" name="Rectangle 7"/>
          <p:cNvSpPr>
            <a:spLocks noGrp="1" noChangeArrowheads="1"/>
          </p:cNvSpPr>
          <p:nvPr>
            <p:ph type="dt" sz="quarter" idx="12"/>
          </p:nvPr>
        </p:nvSpPr>
        <p:spPr/>
        <p:txBody>
          <a:bodyPr/>
          <a:lstStyle>
            <a:lvl1pPr>
              <a:defRPr/>
            </a:lvl1pPr>
          </a:lstStyle>
          <a:p>
            <a:pPr algn="l" rtl="0" fontAlgn="base">
              <a:spcBef>
                <a:spcPct val="0"/>
              </a:spcBef>
              <a:spcAft>
                <a:spcPct val="0"/>
              </a:spcAft>
              <a:defRPr/>
            </a:pPr>
            <a:endParaRPr lang="en-US" sz="1400" kern="1200">
              <a:solidFill>
                <a:srgbClr val="FFFFFF"/>
              </a:solidFill>
              <a:effectLst>
                <a:outerShdw blurRad="38100" dist="38100" dir="2700000" algn="tl">
                  <a:srgbClr val="000000"/>
                </a:outerShdw>
              </a:effectLst>
              <a:latin typeface="Arial" charset="0"/>
              <a:ea typeface="+mn-ea"/>
              <a:cs typeface="+mn-cs"/>
            </a:endParaRPr>
          </a:p>
        </p:txBody>
      </p:sp>
    </p:spTree>
  </p:cSld>
  <p:clrMapOvr>
    <a:masterClrMapping/>
  </p:clrMapOv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lgn="l" rtl="0" fontAlgn="base">
              <a:spcBef>
                <a:spcPct val="0"/>
              </a:spcBef>
              <a:spcAft>
                <a:spcPct val="0"/>
              </a:spcAft>
              <a:defRPr/>
            </a:pPr>
            <a:endParaRPr lang="en-US" sz="1400" kern="1200">
              <a:solidFill>
                <a:srgbClr val="FFFFFF"/>
              </a:solidFill>
              <a:effectLst>
                <a:outerShdw blurRad="38100" dist="38100" dir="2700000" algn="tl">
                  <a:srgbClr val="000000"/>
                </a:outerShdw>
              </a:effectLst>
              <a:latin typeface="Arial" charset="0"/>
              <a:ea typeface="+mn-ea"/>
              <a:cs typeface="+mn-cs"/>
            </a:endParaRPr>
          </a:p>
        </p:txBody>
      </p:sp>
      <p:sp>
        <p:nvSpPr>
          <p:cNvPr id="5" name="Rectangle 5"/>
          <p:cNvSpPr>
            <a:spLocks noGrp="1" noChangeArrowheads="1"/>
          </p:cNvSpPr>
          <p:nvPr>
            <p:ph type="ftr" sz="quarter" idx="11"/>
          </p:nvPr>
        </p:nvSpPr>
        <p:spPr>
          <a:ln/>
        </p:spPr>
        <p:txBody>
          <a:bodyPr/>
          <a:lstStyle>
            <a:lvl1pPr>
              <a:defRPr/>
            </a:lvl1pPr>
          </a:lstStyle>
          <a:p>
            <a:pPr algn="ctr" rtl="0" fontAlgn="base">
              <a:spcBef>
                <a:spcPct val="0"/>
              </a:spcBef>
              <a:spcAft>
                <a:spcPct val="0"/>
              </a:spcAft>
              <a:defRPr/>
            </a:pPr>
            <a:endParaRPr lang="en-US" sz="1400" kern="1200">
              <a:solidFill>
                <a:srgbClr val="FFFFFF"/>
              </a:solidFill>
              <a:effectLst>
                <a:outerShdw blurRad="38100" dist="38100" dir="2700000" algn="tl">
                  <a:srgbClr val="000000"/>
                </a:outerShdw>
              </a:effectLst>
              <a:latin typeface="Arial" charset="0"/>
              <a:ea typeface="+mn-ea"/>
              <a:cs typeface="+mn-cs"/>
            </a:endParaRPr>
          </a:p>
        </p:txBody>
      </p:sp>
      <p:sp>
        <p:nvSpPr>
          <p:cNvPr id="6" name="Rectangle 6"/>
          <p:cNvSpPr>
            <a:spLocks noGrp="1" noChangeArrowheads="1"/>
          </p:cNvSpPr>
          <p:nvPr>
            <p:ph type="sldNum" sz="quarter" idx="12"/>
          </p:nvPr>
        </p:nvSpPr>
        <p:spPr>
          <a:ln/>
        </p:spPr>
        <p:txBody>
          <a:bodyPr/>
          <a:lstStyle>
            <a:lvl1pPr>
              <a:defRPr/>
            </a:lvl1pPr>
          </a:lstStyle>
          <a:p>
            <a:pPr algn="r" rtl="0" fontAlgn="base">
              <a:spcBef>
                <a:spcPct val="0"/>
              </a:spcBef>
              <a:spcAft>
                <a:spcPct val="0"/>
              </a:spcAft>
              <a:defRPr/>
            </a:pPr>
            <a:fld id="{C02A41B3-654E-439F-A3E7-2D5266E82AE7}" type="slidenum">
              <a:rPr lang="en-US" sz="1400" kern="1200">
                <a:solidFill>
                  <a:srgbClr val="FFFFFF"/>
                </a:solidFill>
                <a:effectLst>
                  <a:outerShdw blurRad="38100" dist="38100" dir="2700000" algn="tl">
                    <a:srgbClr val="000000"/>
                  </a:outerShdw>
                </a:effectLst>
                <a:latin typeface="Arial" charset="0"/>
                <a:ea typeface="+mn-ea"/>
                <a:cs typeface="+mn-cs"/>
              </a:rPr>
              <a:pPr algn="r" rtl="0" fontAlgn="base">
                <a:spcBef>
                  <a:spcPct val="0"/>
                </a:spcBef>
                <a:spcAft>
                  <a:spcPct val="0"/>
                </a:spcAft>
                <a:defRPr/>
              </a:pPr>
              <a:t>‹#›</a:t>
            </a:fld>
            <a:endParaRPr lang="en-US" sz="1400" kern="1200">
              <a:solidFill>
                <a:srgbClr val="FFFFFF"/>
              </a:solidFill>
              <a:effectLst>
                <a:outerShdw blurRad="38100" dist="38100" dir="2700000" algn="tl">
                  <a:srgbClr val="000000"/>
                </a:outerShdw>
              </a:effectLst>
              <a:latin typeface="Arial" charset="0"/>
              <a:ea typeface="+mn-ea"/>
              <a:cs typeface="+mn-cs"/>
            </a:endParaRPr>
          </a:p>
        </p:txBody>
      </p:sp>
    </p:spTree>
  </p:cSld>
  <p:clrMapOvr>
    <a:masterClrMapping/>
  </p:clrMapOv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lgn="l" rtl="0" fontAlgn="base">
              <a:spcBef>
                <a:spcPct val="0"/>
              </a:spcBef>
              <a:spcAft>
                <a:spcPct val="0"/>
              </a:spcAft>
              <a:defRPr/>
            </a:pPr>
            <a:endParaRPr lang="en-US" sz="1400" kern="1200">
              <a:solidFill>
                <a:srgbClr val="FFFFFF"/>
              </a:solidFill>
              <a:effectLst>
                <a:outerShdw blurRad="38100" dist="38100" dir="2700000" algn="tl">
                  <a:srgbClr val="000000"/>
                </a:outerShdw>
              </a:effectLst>
              <a:latin typeface="Arial" charset="0"/>
              <a:ea typeface="+mn-ea"/>
              <a:cs typeface="+mn-cs"/>
            </a:endParaRPr>
          </a:p>
        </p:txBody>
      </p:sp>
      <p:sp>
        <p:nvSpPr>
          <p:cNvPr id="5" name="Rectangle 5"/>
          <p:cNvSpPr>
            <a:spLocks noGrp="1" noChangeArrowheads="1"/>
          </p:cNvSpPr>
          <p:nvPr>
            <p:ph type="ftr" sz="quarter" idx="11"/>
          </p:nvPr>
        </p:nvSpPr>
        <p:spPr>
          <a:ln/>
        </p:spPr>
        <p:txBody>
          <a:bodyPr/>
          <a:lstStyle>
            <a:lvl1pPr>
              <a:defRPr/>
            </a:lvl1pPr>
          </a:lstStyle>
          <a:p>
            <a:pPr algn="ctr" rtl="0" fontAlgn="base">
              <a:spcBef>
                <a:spcPct val="0"/>
              </a:spcBef>
              <a:spcAft>
                <a:spcPct val="0"/>
              </a:spcAft>
              <a:defRPr/>
            </a:pPr>
            <a:endParaRPr lang="en-US" sz="1400" kern="1200">
              <a:solidFill>
                <a:srgbClr val="FFFFFF"/>
              </a:solidFill>
              <a:effectLst>
                <a:outerShdw blurRad="38100" dist="38100" dir="2700000" algn="tl">
                  <a:srgbClr val="000000"/>
                </a:outerShdw>
              </a:effectLst>
              <a:latin typeface="Arial" charset="0"/>
              <a:ea typeface="+mn-ea"/>
              <a:cs typeface="+mn-cs"/>
            </a:endParaRPr>
          </a:p>
        </p:txBody>
      </p:sp>
      <p:sp>
        <p:nvSpPr>
          <p:cNvPr id="6" name="Rectangle 6"/>
          <p:cNvSpPr>
            <a:spLocks noGrp="1" noChangeArrowheads="1"/>
          </p:cNvSpPr>
          <p:nvPr>
            <p:ph type="sldNum" sz="quarter" idx="12"/>
          </p:nvPr>
        </p:nvSpPr>
        <p:spPr>
          <a:ln/>
        </p:spPr>
        <p:txBody>
          <a:bodyPr/>
          <a:lstStyle>
            <a:lvl1pPr>
              <a:defRPr/>
            </a:lvl1pPr>
          </a:lstStyle>
          <a:p>
            <a:pPr algn="r" rtl="0" fontAlgn="base">
              <a:spcBef>
                <a:spcPct val="0"/>
              </a:spcBef>
              <a:spcAft>
                <a:spcPct val="0"/>
              </a:spcAft>
              <a:defRPr/>
            </a:pPr>
            <a:fld id="{224B0FC7-E0FE-4DAD-ACB2-504A2E10BEDE}" type="slidenum">
              <a:rPr lang="en-US" sz="1400" kern="1200">
                <a:solidFill>
                  <a:srgbClr val="FFFFFF"/>
                </a:solidFill>
                <a:effectLst>
                  <a:outerShdw blurRad="38100" dist="38100" dir="2700000" algn="tl">
                    <a:srgbClr val="000000"/>
                  </a:outerShdw>
                </a:effectLst>
                <a:latin typeface="Arial" charset="0"/>
                <a:ea typeface="+mn-ea"/>
                <a:cs typeface="+mn-cs"/>
              </a:rPr>
              <a:pPr algn="r" rtl="0" fontAlgn="base">
                <a:spcBef>
                  <a:spcPct val="0"/>
                </a:spcBef>
                <a:spcAft>
                  <a:spcPct val="0"/>
                </a:spcAft>
                <a:defRPr/>
              </a:pPr>
              <a:t>‹#›</a:t>
            </a:fld>
            <a:endParaRPr lang="en-US" sz="1400" kern="1200">
              <a:solidFill>
                <a:srgbClr val="FFFFFF"/>
              </a:solidFill>
              <a:effectLst>
                <a:outerShdw blurRad="38100" dist="38100" dir="2700000" algn="tl">
                  <a:srgbClr val="000000"/>
                </a:outerShdw>
              </a:effectLst>
              <a:latin typeface="Arial" charset="0"/>
              <a:ea typeface="+mn-ea"/>
              <a:cs typeface="+mn-cs"/>
            </a:endParaRPr>
          </a:p>
        </p:txBody>
      </p:sp>
    </p:spTree>
  </p:cSld>
  <p:clrMapOvr>
    <a:masterClrMapping/>
  </p:clrMapOvr>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905000"/>
            <a:ext cx="40386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05000"/>
            <a:ext cx="40386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lgn="l" rtl="0" fontAlgn="base">
              <a:spcBef>
                <a:spcPct val="0"/>
              </a:spcBef>
              <a:spcAft>
                <a:spcPct val="0"/>
              </a:spcAft>
              <a:defRPr/>
            </a:pPr>
            <a:endParaRPr lang="en-US" sz="1400" kern="1200">
              <a:solidFill>
                <a:srgbClr val="FFFFFF"/>
              </a:solidFill>
              <a:effectLst>
                <a:outerShdw blurRad="38100" dist="38100" dir="2700000" algn="tl">
                  <a:srgbClr val="000000"/>
                </a:outerShdw>
              </a:effectLst>
              <a:latin typeface="Arial" charset="0"/>
              <a:ea typeface="+mn-ea"/>
              <a:cs typeface="+mn-cs"/>
            </a:endParaRPr>
          </a:p>
        </p:txBody>
      </p:sp>
      <p:sp>
        <p:nvSpPr>
          <p:cNvPr id="6" name="Rectangle 5"/>
          <p:cNvSpPr>
            <a:spLocks noGrp="1" noChangeArrowheads="1"/>
          </p:cNvSpPr>
          <p:nvPr>
            <p:ph type="ftr" sz="quarter" idx="11"/>
          </p:nvPr>
        </p:nvSpPr>
        <p:spPr>
          <a:ln/>
        </p:spPr>
        <p:txBody>
          <a:bodyPr/>
          <a:lstStyle>
            <a:lvl1pPr>
              <a:defRPr/>
            </a:lvl1pPr>
          </a:lstStyle>
          <a:p>
            <a:pPr algn="ctr" rtl="0" fontAlgn="base">
              <a:spcBef>
                <a:spcPct val="0"/>
              </a:spcBef>
              <a:spcAft>
                <a:spcPct val="0"/>
              </a:spcAft>
              <a:defRPr/>
            </a:pPr>
            <a:endParaRPr lang="en-US" sz="1400" kern="1200">
              <a:solidFill>
                <a:srgbClr val="FFFFFF"/>
              </a:solidFill>
              <a:effectLst>
                <a:outerShdw blurRad="38100" dist="38100" dir="2700000" algn="tl">
                  <a:srgbClr val="000000"/>
                </a:outerShdw>
              </a:effectLst>
              <a:latin typeface="Arial" charset="0"/>
              <a:ea typeface="+mn-ea"/>
              <a:cs typeface="+mn-cs"/>
            </a:endParaRPr>
          </a:p>
        </p:txBody>
      </p:sp>
      <p:sp>
        <p:nvSpPr>
          <p:cNvPr id="7" name="Rectangle 6"/>
          <p:cNvSpPr>
            <a:spLocks noGrp="1" noChangeArrowheads="1"/>
          </p:cNvSpPr>
          <p:nvPr>
            <p:ph type="sldNum" sz="quarter" idx="12"/>
          </p:nvPr>
        </p:nvSpPr>
        <p:spPr>
          <a:ln/>
        </p:spPr>
        <p:txBody>
          <a:bodyPr/>
          <a:lstStyle>
            <a:lvl1pPr>
              <a:defRPr/>
            </a:lvl1pPr>
          </a:lstStyle>
          <a:p>
            <a:pPr algn="r" rtl="0" fontAlgn="base">
              <a:spcBef>
                <a:spcPct val="0"/>
              </a:spcBef>
              <a:spcAft>
                <a:spcPct val="0"/>
              </a:spcAft>
              <a:defRPr/>
            </a:pPr>
            <a:fld id="{A210308B-9CF7-4A31-91E8-DC83795580C2}" type="slidenum">
              <a:rPr lang="en-US" sz="1400" kern="1200">
                <a:solidFill>
                  <a:srgbClr val="FFFFFF"/>
                </a:solidFill>
                <a:effectLst>
                  <a:outerShdw blurRad="38100" dist="38100" dir="2700000" algn="tl">
                    <a:srgbClr val="000000"/>
                  </a:outerShdw>
                </a:effectLst>
                <a:latin typeface="Arial" charset="0"/>
                <a:ea typeface="+mn-ea"/>
                <a:cs typeface="+mn-cs"/>
              </a:rPr>
              <a:pPr algn="r" rtl="0" fontAlgn="base">
                <a:spcBef>
                  <a:spcPct val="0"/>
                </a:spcBef>
                <a:spcAft>
                  <a:spcPct val="0"/>
                </a:spcAft>
                <a:defRPr/>
              </a:pPr>
              <a:t>‹#›</a:t>
            </a:fld>
            <a:endParaRPr lang="en-US" sz="1400" kern="1200">
              <a:solidFill>
                <a:srgbClr val="FFFFFF"/>
              </a:solidFill>
              <a:effectLst>
                <a:outerShdw blurRad="38100" dist="38100" dir="2700000" algn="tl">
                  <a:srgbClr val="000000"/>
                </a:outerShdw>
              </a:effectLst>
              <a:latin typeface="Arial" charset="0"/>
              <a:ea typeface="+mn-ea"/>
              <a:cs typeface="+mn-cs"/>
            </a:endParaRPr>
          </a:p>
        </p:txBody>
      </p:sp>
    </p:spTree>
  </p:cSld>
  <p:clrMapOvr>
    <a:masterClrMapping/>
  </p:clrMapOvr>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lgn="l" rtl="0" fontAlgn="base">
              <a:spcBef>
                <a:spcPct val="0"/>
              </a:spcBef>
              <a:spcAft>
                <a:spcPct val="0"/>
              </a:spcAft>
              <a:defRPr/>
            </a:pPr>
            <a:endParaRPr lang="en-US" sz="1400" kern="1200">
              <a:solidFill>
                <a:srgbClr val="FFFFFF"/>
              </a:solidFill>
              <a:effectLst>
                <a:outerShdw blurRad="38100" dist="38100" dir="2700000" algn="tl">
                  <a:srgbClr val="000000"/>
                </a:outerShdw>
              </a:effectLst>
              <a:latin typeface="Arial" charset="0"/>
              <a:ea typeface="+mn-ea"/>
              <a:cs typeface="+mn-cs"/>
            </a:endParaRPr>
          </a:p>
        </p:txBody>
      </p:sp>
      <p:sp>
        <p:nvSpPr>
          <p:cNvPr id="8" name="Rectangle 5"/>
          <p:cNvSpPr>
            <a:spLocks noGrp="1" noChangeArrowheads="1"/>
          </p:cNvSpPr>
          <p:nvPr>
            <p:ph type="ftr" sz="quarter" idx="11"/>
          </p:nvPr>
        </p:nvSpPr>
        <p:spPr>
          <a:ln/>
        </p:spPr>
        <p:txBody>
          <a:bodyPr/>
          <a:lstStyle>
            <a:lvl1pPr>
              <a:defRPr/>
            </a:lvl1pPr>
          </a:lstStyle>
          <a:p>
            <a:pPr algn="ctr" rtl="0" fontAlgn="base">
              <a:spcBef>
                <a:spcPct val="0"/>
              </a:spcBef>
              <a:spcAft>
                <a:spcPct val="0"/>
              </a:spcAft>
              <a:defRPr/>
            </a:pPr>
            <a:endParaRPr lang="en-US" sz="1400" kern="1200">
              <a:solidFill>
                <a:srgbClr val="FFFFFF"/>
              </a:solidFill>
              <a:effectLst>
                <a:outerShdw blurRad="38100" dist="38100" dir="2700000" algn="tl">
                  <a:srgbClr val="000000"/>
                </a:outerShdw>
              </a:effectLst>
              <a:latin typeface="Arial" charset="0"/>
              <a:ea typeface="+mn-ea"/>
              <a:cs typeface="+mn-cs"/>
            </a:endParaRPr>
          </a:p>
        </p:txBody>
      </p:sp>
      <p:sp>
        <p:nvSpPr>
          <p:cNvPr id="9" name="Rectangle 6"/>
          <p:cNvSpPr>
            <a:spLocks noGrp="1" noChangeArrowheads="1"/>
          </p:cNvSpPr>
          <p:nvPr>
            <p:ph type="sldNum" sz="quarter" idx="12"/>
          </p:nvPr>
        </p:nvSpPr>
        <p:spPr>
          <a:ln/>
        </p:spPr>
        <p:txBody>
          <a:bodyPr/>
          <a:lstStyle>
            <a:lvl1pPr>
              <a:defRPr/>
            </a:lvl1pPr>
          </a:lstStyle>
          <a:p>
            <a:pPr algn="r" rtl="0" fontAlgn="base">
              <a:spcBef>
                <a:spcPct val="0"/>
              </a:spcBef>
              <a:spcAft>
                <a:spcPct val="0"/>
              </a:spcAft>
              <a:defRPr/>
            </a:pPr>
            <a:fld id="{6A209A7B-953D-4501-87B3-212E8221D95E}" type="slidenum">
              <a:rPr lang="en-US" sz="1400" kern="1200">
                <a:solidFill>
                  <a:srgbClr val="FFFFFF"/>
                </a:solidFill>
                <a:effectLst>
                  <a:outerShdw blurRad="38100" dist="38100" dir="2700000" algn="tl">
                    <a:srgbClr val="000000"/>
                  </a:outerShdw>
                </a:effectLst>
                <a:latin typeface="Arial" charset="0"/>
                <a:ea typeface="+mn-ea"/>
                <a:cs typeface="+mn-cs"/>
              </a:rPr>
              <a:pPr algn="r" rtl="0" fontAlgn="base">
                <a:spcBef>
                  <a:spcPct val="0"/>
                </a:spcBef>
                <a:spcAft>
                  <a:spcPct val="0"/>
                </a:spcAft>
                <a:defRPr/>
              </a:pPr>
              <a:t>‹#›</a:t>
            </a:fld>
            <a:endParaRPr lang="en-US" sz="1400" kern="1200">
              <a:solidFill>
                <a:srgbClr val="FFFFFF"/>
              </a:solidFill>
              <a:effectLst>
                <a:outerShdw blurRad="38100" dist="38100" dir="2700000" algn="tl">
                  <a:srgbClr val="000000"/>
                </a:outerShdw>
              </a:effectLst>
              <a:latin typeface="Arial" charset="0"/>
              <a:ea typeface="+mn-ea"/>
              <a:cs typeface="+mn-cs"/>
            </a:endParaRPr>
          </a:p>
        </p:txBody>
      </p:sp>
    </p:spTree>
  </p:cSld>
  <p:clrMapOvr>
    <a:masterClrMapping/>
  </p:clrMapOvr>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lgn="l" rtl="0" fontAlgn="base">
              <a:spcBef>
                <a:spcPct val="0"/>
              </a:spcBef>
              <a:spcAft>
                <a:spcPct val="0"/>
              </a:spcAft>
              <a:defRPr/>
            </a:pPr>
            <a:endParaRPr lang="en-US" sz="1400" kern="1200">
              <a:solidFill>
                <a:srgbClr val="FFFFFF"/>
              </a:solidFill>
              <a:effectLst>
                <a:outerShdw blurRad="38100" dist="38100" dir="2700000" algn="tl">
                  <a:srgbClr val="000000"/>
                </a:outerShdw>
              </a:effectLst>
              <a:latin typeface="Arial" charset="0"/>
              <a:ea typeface="+mn-ea"/>
              <a:cs typeface="+mn-cs"/>
            </a:endParaRPr>
          </a:p>
        </p:txBody>
      </p:sp>
      <p:sp>
        <p:nvSpPr>
          <p:cNvPr id="4" name="Rectangle 5"/>
          <p:cNvSpPr>
            <a:spLocks noGrp="1" noChangeArrowheads="1"/>
          </p:cNvSpPr>
          <p:nvPr>
            <p:ph type="ftr" sz="quarter" idx="11"/>
          </p:nvPr>
        </p:nvSpPr>
        <p:spPr>
          <a:ln/>
        </p:spPr>
        <p:txBody>
          <a:bodyPr/>
          <a:lstStyle>
            <a:lvl1pPr>
              <a:defRPr/>
            </a:lvl1pPr>
          </a:lstStyle>
          <a:p>
            <a:pPr algn="ctr" rtl="0" fontAlgn="base">
              <a:spcBef>
                <a:spcPct val="0"/>
              </a:spcBef>
              <a:spcAft>
                <a:spcPct val="0"/>
              </a:spcAft>
              <a:defRPr/>
            </a:pPr>
            <a:endParaRPr lang="en-US" sz="1400" kern="1200">
              <a:solidFill>
                <a:srgbClr val="FFFFFF"/>
              </a:solidFill>
              <a:effectLst>
                <a:outerShdw blurRad="38100" dist="38100" dir="2700000" algn="tl">
                  <a:srgbClr val="000000"/>
                </a:outerShdw>
              </a:effectLst>
              <a:latin typeface="Arial" charset="0"/>
              <a:ea typeface="+mn-ea"/>
              <a:cs typeface="+mn-cs"/>
            </a:endParaRPr>
          </a:p>
        </p:txBody>
      </p:sp>
      <p:sp>
        <p:nvSpPr>
          <p:cNvPr id="5" name="Rectangle 6"/>
          <p:cNvSpPr>
            <a:spLocks noGrp="1" noChangeArrowheads="1"/>
          </p:cNvSpPr>
          <p:nvPr>
            <p:ph type="sldNum" sz="quarter" idx="12"/>
          </p:nvPr>
        </p:nvSpPr>
        <p:spPr>
          <a:ln/>
        </p:spPr>
        <p:txBody>
          <a:bodyPr/>
          <a:lstStyle>
            <a:lvl1pPr>
              <a:defRPr/>
            </a:lvl1pPr>
          </a:lstStyle>
          <a:p>
            <a:pPr algn="r" rtl="0" fontAlgn="base">
              <a:spcBef>
                <a:spcPct val="0"/>
              </a:spcBef>
              <a:spcAft>
                <a:spcPct val="0"/>
              </a:spcAft>
              <a:defRPr/>
            </a:pPr>
            <a:fld id="{ACDE4A11-47BF-4F60-8D24-BF5D0B632FA3}" type="slidenum">
              <a:rPr lang="en-US" sz="1400" kern="1200">
                <a:solidFill>
                  <a:srgbClr val="FFFFFF"/>
                </a:solidFill>
                <a:effectLst>
                  <a:outerShdw blurRad="38100" dist="38100" dir="2700000" algn="tl">
                    <a:srgbClr val="000000"/>
                  </a:outerShdw>
                </a:effectLst>
                <a:latin typeface="Arial" charset="0"/>
                <a:ea typeface="+mn-ea"/>
                <a:cs typeface="+mn-cs"/>
              </a:rPr>
              <a:pPr algn="r" rtl="0" fontAlgn="base">
                <a:spcBef>
                  <a:spcPct val="0"/>
                </a:spcBef>
                <a:spcAft>
                  <a:spcPct val="0"/>
                </a:spcAft>
                <a:defRPr/>
              </a:pPr>
              <a:t>‹#›</a:t>
            </a:fld>
            <a:endParaRPr lang="en-US" sz="1400" kern="1200">
              <a:solidFill>
                <a:srgbClr val="FFFFFF"/>
              </a:solidFill>
              <a:effectLst>
                <a:outerShdw blurRad="38100" dist="38100" dir="2700000" algn="tl">
                  <a:srgbClr val="000000"/>
                </a:outerShdw>
              </a:effectLst>
              <a:latin typeface="Arial" charset="0"/>
              <a:ea typeface="+mn-ea"/>
              <a:cs typeface="+mn-cs"/>
            </a:endParaRPr>
          </a:p>
        </p:txBody>
      </p:sp>
    </p:spTree>
  </p:cSld>
  <p:clrMapOvr>
    <a:masterClrMapping/>
  </p:clrMapOvr>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lgn="l" rtl="0" fontAlgn="base">
              <a:spcBef>
                <a:spcPct val="0"/>
              </a:spcBef>
              <a:spcAft>
                <a:spcPct val="0"/>
              </a:spcAft>
              <a:defRPr/>
            </a:pPr>
            <a:endParaRPr lang="en-US" sz="1400" kern="1200">
              <a:solidFill>
                <a:srgbClr val="FFFFFF"/>
              </a:solidFill>
              <a:effectLst>
                <a:outerShdw blurRad="38100" dist="38100" dir="2700000" algn="tl">
                  <a:srgbClr val="000000"/>
                </a:outerShdw>
              </a:effectLst>
              <a:latin typeface="Arial" charset="0"/>
              <a:ea typeface="+mn-ea"/>
              <a:cs typeface="+mn-cs"/>
            </a:endParaRPr>
          </a:p>
        </p:txBody>
      </p:sp>
      <p:sp>
        <p:nvSpPr>
          <p:cNvPr id="3" name="Rectangle 5"/>
          <p:cNvSpPr>
            <a:spLocks noGrp="1" noChangeArrowheads="1"/>
          </p:cNvSpPr>
          <p:nvPr>
            <p:ph type="ftr" sz="quarter" idx="11"/>
          </p:nvPr>
        </p:nvSpPr>
        <p:spPr>
          <a:ln/>
        </p:spPr>
        <p:txBody>
          <a:bodyPr/>
          <a:lstStyle>
            <a:lvl1pPr>
              <a:defRPr/>
            </a:lvl1pPr>
          </a:lstStyle>
          <a:p>
            <a:pPr algn="ctr" rtl="0" fontAlgn="base">
              <a:spcBef>
                <a:spcPct val="0"/>
              </a:spcBef>
              <a:spcAft>
                <a:spcPct val="0"/>
              </a:spcAft>
              <a:defRPr/>
            </a:pPr>
            <a:endParaRPr lang="en-US" sz="1400" kern="1200">
              <a:solidFill>
                <a:srgbClr val="FFFFFF"/>
              </a:solidFill>
              <a:effectLst>
                <a:outerShdw blurRad="38100" dist="38100" dir="2700000" algn="tl">
                  <a:srgbClr val="000000"/>
                </a:outerShdw>
              </a:effectLst>
              <a:latin typeface="Arial" charset="0"/>
              <a:ea typeface="+mn-ea"/>
              <a:cs typeface="+mn-cs"/>
            </a:endParaRPr>
          </a:p>
        </p:txBody>
      </p:sp>
      <p:sp>
        <p:nvSpPr>
          <p:cNvPr id="4" name="Rectangle 6"/>
          <p:cNvSpPr>
            <a:spLocks noGrp="1" noChangeArrowheads="1"/>
          </p:cNvSpPr>
          <p:nvPr>
            <p:ph type="sldNum" sz="quarter" idx="12"/>
          </p:nvPr>
        </p:nvSpPr>
        <p:spPr>
          <a:ln/>
        </p:spPr>
        <p:txBody>
          <a:bodyPr/>
          <a:lstStyle>
            <a:lvl1pPr>
              <a:defRPr/>
            </a:lvl1pPr>
          </a:lstStyle>
          <a:p>
            <a:pPr algn="r" rtl="0" fontAlgn="base">
              <a:spcBef>
                <a:spcPct val="0"/>
              </a:spcBef>
              <a:spcAft>
                <a:spcPct val="0"/>
              </a:spcAft>
              <a:defRPr/>
            </a:pPr>
            <a:fld id="{075FC31D-0EA9-40DD-AE22-059177485DE0}" type="slidenum">
              <a:rPr lang="en-US" sz="1400" kern="1200">
                <a:solidFill>
                  <a:srgbClr val="FFFFFF"/>
                </a:solidFill>
                <a:effectLst>
                  <a:outerShdw blurRad="38100" dist="38100" dir="2700000" algn="tl">
                    <a:srgbClr val="000000"/>
                  </a:outerShdw>
                </a:effectLst>
                <a:latin typeface="Arial" charset="0"/>
                <a:ea typeface="+mn-ea"/>
                <a:cs typeface="+mn-cs"/>
              </a:rPr>
              <a:pPr algn="r" rtl="0" fontAlgn="base">
                <a:spcBef>
                  <a:spcPct val="0"/>
                </a:spcBef>
                <a:spcAft>
                  <a:spcPct val="0"/>
                </a:spcAft>
                <a:defRPr/>
              </a:pPr>
              <a:t>‹#›</a:t>
            </a:fld>
            <a:endParaRPr lang="en-US" sz="1400" kern="1200">
              <a:solidFill>
                <a:srgbClr val="FFFFFF"/>
              </a:solidFill>
              <a:effectLst>
                <a:outerShdw blurRad="38100" dist="38100" dir="2700000" algn="tl">
                  <a:srgbClr val="000000"/>
                </a:outerShdw>
              </a:effectLst>
              <a:latin typeface="Arial" charset="0"/>
              <a:ea typeface="+mn-ea"/>
              <a:cs typeface="+mn-cs"/>
            </a:endParaRPr>
          </a:p>
        </p:txBody>
      </p:sp>
    </p:spTree>
  </p:cSld>
  <p:clrMapOvr>
    <a:masterClrMapping/>
  </p:clrMapOvr>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lgn="l" rtl="0" fontAlgn="base">
              <a:spcBef>
                <a:spcPct val="0"/>
              </a:spcBef>
              <a:spcAft>
                <a:spcPct val="0"/>
              </a:spcAft>
              <a:defRPr/>
            </a:pPr>
            <a:endParaRPr lang="en-US" sz="1400" kern="1200">
              <a:solidFill>
                <a:srgbClr val="FFFFFF"/>
              </a:solidFill>
              <a:effectLst>
                <a:outerShdw blurRad="38100" dist="38100" dir="2700000" algn="tl">
                  <a:srgbClr val="000000"/>
                </a:outerShdw>
              </a:effectLst>
              <a:latin typeface="Arial" charset="0"/>
              <a:ea typeface="+mn-ea"/>
              <a:cs typeface="+mn-cs"/>
            </a:endParaRPr>
          </a:p>
        </p:txBody>
      </p:sp>
      <p:sp>
        <p:nvSpPr>
          <p:cNvPr id="6" name="Rectangle 5"/>
          <p:cNvSpPr>
            <a:spLocks noGrp="1" noChangeArrowheads="1"/>
          </p:cNvSpPr>
          <p:nvPr>
            <p:ph type="ftr" sz="quarter" idx="11"/>
          </p:nvPr>
        </p:nvSpPr>
        <p:spPr>
          <a:ln/>
        </p:spPr>
        <p:txBody>
          <a:bodyPr/>
          <a:lstStyle>
            <a:lvl1pPr>
              <a:defRPr/>
            </a:lvl1pPr>
          </a:lstStyle>
          <a:p>
            <a:pPr algn="ctr" rtl="0" fontAlgn="base">
              <a:spcBef>
                <a:spcPct val="0"/>
              </a:spcBef>
              <a:spcAft>
                <a:spcPct val="0"/>
              </a:spcAft>
              <a:defRPr/>
            </a:pPr>
            <a:endParaRPr lang="en-US" sz="1400" kern="1200">
              <a:solidFill>
                <a:srgbClr val="FFFFFF"/>
              </a:solidFill>
              <a:effectLst>
                <a:outerShdw blurRad="38100" dist="38100" dir="2700000" algn="tl">
                  <a:srgbClr val="000000"/>
                </a:outerShdw>
              </a:effectLst>
              <a:latin typeface="Arial" charset="0"/>
              <a:ea typeface="+mn-ea"/>
              <a:cs typeface="+mn-cs"/>
            </a:endParaRPr>
          </a:p>
        </p:txBody>
      </p:sp>
      <p:sp>
        <p:nvSpPr>
          <p:cNvPr id="7" name="Rectangle 6"/>
          <p:cNvSpPr>
            <a:spLocks noGrp="1" noChangeArrowheads="1"/>
          </p:cNvSpPr>
          <p:nvPr>
            <p:ph type="sldNum" sz="quarter" idx="12"/>
          </p:nvPr>
        </p:nvSpPr>
        <p:spPr>
          <a:ln/>
        </p:spPr>
        <p:txBody>
          <a:bodyPr/>
          <a:lstStyle>
            <a:lvl1pPr>
              <a:defRPr/>
            </a:lvl1pPr>
          </a:lstStyle>
          <a:p>
            <a:pPr algn="r" rtl="0" fontAlgn="base">
              <a:spcBef>
                <a:spcPct val="0"/>
              </a:spcBef>
              <a:spcAft>
                <a:spcPct val="0"/>
              </a:spcAft>
              <a:defRPr/>
            </a:pPr>
            <a:fld id="{0ABEE797-7745-419A-A70D-D2857512562C}" type="slidenum">
              <a:rPr lang="en-US" sz="1400" kern="1200">
                <a:solidFill>
                  <a:srgbClr val="FFFFFF"/>
                </a:solidFill>
                <a:effectLst>
                  <a:outerShdw blurRad="38100" dist="38100" dir="2700000" algn="tl">
                    <a:srgbClr val="000000"/>
                  </a:outerShdw>
                </a:effectLst>
                <a:latin typeface="Arial" charset="0"/>
                <a:ea typeface="+mn-ea"/>
                <a:cs typeface="+mn-cs"/>
              </a:rPr>
              <a:pPr algn="r" rtl="0" fontAlgn="base">
                <a:spcBef>
                  <a:spcPct val="0"/>
                </a:spcBef>
                <a:spcAft>
                  <a:spcPct val="0"/>
                </a:spcAft>
                <a:defRPr/>
              </a:pPr>
              <a:t>‹#›</a:t>
            </a:fld>
            <a:endParaRPr lang="en-US" sz="1400" kern="1200">
              <a:solidFill>
                <a:srgbClr val="FFFFFF"/>
              </a:solidFill>
              <a:effectLst>
                <a:outerShdw blurRad="38100" dist="38100" dir="2700000" algn="tl">
                  <a:srgbClr val="000000"/>
                </a:outerShdw>
              </a:effectLst>
              <a:latin typeface="Arial" charset="0"/>
              <a:ea typeface="+mn-ea"/>
              <a:cs typeface="+mn-cs"/>
            </a:endParaRPr>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CF23116-4EBC-412C-8A6B-D673B431AA7C}" type="datetimeFigureOut">
              <a:rPr lang="en-US" smtClean="0"/>
              <a:pPr/>
              <a:t>6/8/2010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183EE83-4B05-46D7-A50A-F016BD84C240}" type="slidenum">
              <a:rPr lang="en-US" smtClean="0"/>
              <a:pPr/>
              <a:t>‹#›</a:t>
            </a:fld>
            <a:endParaRPr lang="en-US"/>
          </a:p>
        </p:txBody>
      </p:sp>
    </p:spTree>
  </p:cSld>
  <p:clrMapOvr>
    <a:masterClrMapping/>
  </p:clrMapOvr>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lgn="l" rtl="0" fontAlgn="base">
              <a:spcBef>
                <a:spcPct val="0"/>
              </a:spcBef>
              <a:spcAft>
                <a:spcPct val="0"/>
              </a:spcAft>
              <a:defRPr/>
            </a:pPr>
            <a:endParaRPr lang="en-US" sz="1400" kern="1200">
              <a:solidFill>
                <a:srgbClr val="FFFFFF"/>
              </a:solidFill>
              <a:effectLst>
                <a:outerShdw blurRad="38100" dist="38100" dir="2700000" algn="tl">
                  <a:srgbClr val="000000"/>
                </a:outerShdw>
              </a:effectLst>
              <a:latin typeface="Arial" charset="0"/>
              <a:ea typeface="+mn-ea"/>
              <a:cs typeface="+mn-cs"/>
            </a:endParaRPr>
          </a:p>
        </p:txBody>
      </p:sp>
      <p:sp>
        <p:nvSpPr>
          <p:cNvPr id="6" name="Rectangle 5"/>
          <p:cNvSpPr>
            <a:spLocks noGrp="1" noChangeArrowheads="1"/>
          </p:cNvSpPr>
          <p:nvPr>
            <p:ph type="ftr" sz="quarter" idx="11"/>
          </p:nvPr>
        </p:nvSpPr>
        <p:spPr>
          <a:ln/>
        </p:spPr>
        <p:txBody>
          <a:bodyPr/>
          <a:lstStyle>
            <a:lvl1pPr>
              <a:defRPr/>
            </a:lvl1pPr>
          </a:lstStyle>
          <a:p>
            <a:pPr algn="ctr" rtl="0" fontAlgn="base">
              <a:spcBef>
                <a:spcPct val="0"/>
              </a:spcBef>
              <a:spcAft>
                <a:spcPct val="0"/>
              </a:spcAft>
              <a:defRPr/>
            </a:pPr>
            <a:endParaRPr lang="en-US" sz="1400" kern="1200">
              <a:solidFill>
                <a:srgbClr val="FFFFFF"/>
              </a:solidFill>
              <a:effectLst>
                <a:outerShdw blurRad="38100" dist="38100" dir="2700000" algn="tl">
                  <a:srgbClr val="000000"/>
                </a:outerShdw>
              </a:effectLst>
              <a:latin typeface="Arial" charset="0"/>
              <a:ea typeface="+mn-ea"/>
              <a:cs typeface="+mn-cs"/>
            </a:endParaRPr>
          </a:p>
        </p:txBody>
      </p:sp>
      <p:sp>
        <p:nvSpPr>
          <p:cNvPr id="7" name="Rectangle 6"/>
          <p:cNvSpPr>
            <a:spLocks noGrp="1" noChangeArrowheads="1"/>
          </p:cNvSpPr>
          <p:nvPr>
            <p:ph type="sldNum" sz="quarter" idx="12"/>
          </p:nvPr>
        </p:nvSpPr>
        <p:spPr>
          <a:ln/>
        </p:spPr>
        <p:txBody>
          <a:bodyPr/>
          <a:lstStyle>
            <a:lvl1pPr>
              <a:defRPr/>
            </a:lvl1pPr>
          </a:lstStyle>
          <a:p>
            <a:pPr algn="r" rtl="0" fontAlgn="base">
              <a:spcBef>
                <a:spcPct val="0"/>
              </a:spcBef>
              <a:spcAft>
                <a:spcPct val="0"/>
              </a:spcAft>
              <a:defRPr/>
            </a:pPr>
            <a:fld id="{DF8A2157-00A2-4F6B-ADA6-990186FF04F3}" type="slidenum">
              <a:rPr lang="en-US" sz="1400" kern="1200">
                <a:solidFill>
                  <a:srgbClr val="FFFFFF"/>
                </a:solidFill>
                <a:effectLst>
                  <a:outerShdw blurRad="38100" dist="38100" dir="2700000" algn="tl">
                    <a:srgbClr val="000000"/>
                  </a:outerShdw>
                </a:effectLst>
                <a:latin typeface="Arial" charset="0"/>
                <a:ea typeface="+mn-ea"/>
                <a:cs typeface="+mn-cs"/>
              </a:rPr>
              <a:pPr algn="r" rtl="0" fontAlgn="base">
                <a:spcBef>
                  <a:spcPct val="0"/>
                </a:spcBef>
                <a:spcAft>
                  <a:spcPct val="0"/>
                </a:spcAft>
                <a:defRPr/>
              </a:pPr>
              <a:t>‹#›</a:t>
            </a:fld>
            <a:endParaRPr lang="en-US" sz="1400" kern="1200">
              <a:solidFill>
                <a:srgbClr val="FFFFFF"/>
              </a:solidFill>
              <a:effectLst>
                <a:outerShdw blurRad="38100" dist="38100" dir="2700000" algn="tl">
                  <a:srgbClr val="000000"/>
                </a:outerShdw>
              </a:effectLst>
              <a:latin typeface="Arial" charset="0"/>
              <a:ea typeface="+mn-ea"/>
              <a:cs typeface="+mn-cs"/>
            </a:endParaRPr>
          </a:p>
        </p:txBody>
      </p:sp>
    </p:spTree>
  </p:cSld>
  <p:clrMapOvr>
    <a:masterClrMapping/>
  </p:clrMapOvr>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lgn="l" rtl="0" fontAlgn="base">
              <a:spcBef>
                <a:spcPct val="0"/>
              </a:spcBef>
              <a:spcAft>
                <a:spcPct val="0"/>
              </a:spcAft>
              <a:defRPr/>
            </a:pPr>
            <a:endParaRPr lang="en-US" sz="1400" kern="1200">
              <a:solidFill>
                <a:srgbClr val="FFFFFF"/>
              </a:solidFill>
              <a:effectLst>
                <a:outerShdw blurRad="38100" dist="38100" dir="2700000" algn="tl">
                  <a:srgbClr val="000000"/>
                </a:outerShdw>
              </a:effectLst>
              <a:latin typeface="Arial" charset="0"/>
              <a:ea typeface="+mn-ea"/>
              <a:cs typeface="+mn-cs"/>
            </a:endParaRPr>
          </a:p>
        </p:txBody>
      </p:sp>
      <p:sp>
        <p:nvSpPr>
          <p:cNvPr id="5" name="Rectangle 5"/>
          <p:cNvSpPr>
            <a:spLocks noGrp="1" noChangeArrowheads="1"/>
          </p:cNvSpPr>
          <p:nvPr>
            <p:ph type="ftr" sz="quarter" idx="11"/>
          </p:nvPr>
        </p:nvSpPr>
        <p:spPr>
          <a:ln/>
        </p:spPr>
        <p:txBody>
          <a:bodyPr/>
          <a:lstStyle>
            <a:lvl1pPr>
              <a:defRPr/>
            </a:lvl1pPr>
          </a:lstStyle>
          <a:p>
            <a:pPr algn="ctr" rtl="0" fontAlgn="base">
              <a:spcBef>
                <a:spcPct val="0"/>
              </a:spcBef>
              <a:spcAft>
                <a:spcPct val="0"/>
              </a:spcAft>
              <a:defRPr/>
            </a:pPr>
            <a:endParaRPr lang="en-US" sz="1400" kern="1200">
              <a:solidFill>
                <a:srgbClr val="FFFFFF"/>
              </a:solidFill>
              <a:effectLst>
                <a:outerShdw blurRad="38100" dist="38100" dir="2700000" algn="tl">
                  <a:srgbClr val="000000"/>
                </a:outerShdw>
              </a:effectLst>
              <a:latin typeface="Arial" charset="0"/>
              <a:ea typeface="+mn-ea"/>
              <a:cs typeface="+mn-cs"/>
            </a:endParaRPr>
          </a:p>
        </p:txBody>
      </p:sp>
      <p:sp>
        <p:nvSpPr>
          <p:cNvPr id="6" name="Rectangle 6"/>
          <p:cNvSpPr>
            <a:spLocks noGrp="1" noChangeArrowheads="1"/>
          </p:cNvSpPr>
          <p:nvPr>
            <p:ph type="sldNum" sz="quarter" idx="12"/>
          </p:nvPr>
        </p:nvSpPr>
        <p:spPr>
          <a:ln/>
        </p:spPr>
        <p:txBody>
          <a:bodyPr/>
          <a:lstStyle>
            <a:lvl1pPr>
              <a:defRPr/>
            </a:lvl1pPr>
          </a:lstStyle>
          <a:p>
            <a:pPr algn="r" rtl="0" fontAlgn="base">
              <a:spcBef>
                <a:spcPct val="0"/>
              </a:spcBef>
              <a:spcAft>
                <a:spcPct val="0"/>
              </a:spcAft>
              <a:defRPr/>
            </a:pPr>
            <a:fld id="{DFD0ACD2-A385-4075-990E-FAE6901C9DDE}" type="slidenum">
              <a:rPr lang="en-US" sz="1400" kern="1200">
                <a:solidFill>
                  <a:srgbClr val="FFFFFF"/>
                </a:solidFill>
                <a:effectLst>
                  <a:outerShdw blurRad="38100" dist="38100" dir="2700000" algn="tl">
                    <a:srgbClr val="000000"/>
                  </a:outerShdw>
                </a:effectLst>
                <a:latin typeface="Arial" charset="0"/>
                <a:ea typeface="+mn-ea"/>
                <a:cs typeface="+mn-cs"/>
              </a:rPr>
              <a:pPr algn="r" rtl="0" fontAlgn="base">
                <a:spcBef>
                  <a:spcPct val="0"/>
                </a:spcBef>
                <a:spcAft>
                  <a:spcPct val="0"/>
                </a:spcAft>
                <a:defRPr/>
              </a:pPr>
              <a:t>‹#›</a:t>
            </a:fld>
            <a:endParaRPr lang="en-US" sz="1400" kern="1200">
              <a:solidFill>
                <a:srgbClr val="FFFFFF"/>
              </a:solidFill>
              <a:effectLst>
                <a:outerShdw blurRad="38100" dist="38100" dir="2700000" algn="tl">
                  <a:srgbClr val="000000"/>
                </a:outerShdw>
              </a:effectLst>
              <a:latin typeface="Arial" charset="0"/>
              <a:ea typeface="+mn-ea"/>
              <a:cs typeface="+mn-cs"/>
            </a:endParaRPr>
          </a:p>
        </p:txBody>
      </p:sp>
    </p:spTree>
  </p:cSld>
  <p:clrMapOvr>
    <a:masterClrMapping/>
  </p:clrMapOvr>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92100"/>
            <a:ext cx="2057400" cy="57277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92100"/>
            <a:ext cx="6019800" cy="57277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lgn="l" rtl="0" fontAlgn="base">
              <a:spcBef>
                <a:spcPct val="0"/>
              </a:spcBef>
              <a:spcAft>
                <a:spcPct val="0"/>
              </a:spcAft>
              <a:defRPr/>
            </a:pPr>
            <a:endParaRPr lang="en-US" sz="1400" kern="1200">
              <a:solidFill>
                <a:srgbClr val="FFFFFF"/>
              </a:solidFill>
              <a:effectLst>
                <a:outerShdw blurRad="38100" dist="38100" dir="2700000" algn="tl">
                  <a:srgbClr val="000000"/>
                </a:outerShdw>
              </a:effectLst>
              <a:latin typeface="Arial" charset="0"/>
              <a:ea typeface="+mn-ea"/>
              <a:cs typeface="+mn-cs"/>
            </a:endParaRPr>
          </a:p>
        </p:txBody>
      </p:sp>
      <p:sp>
        <p:nvSpPr>
          <p:cNvPr id="5" name="Rectangle 5"/>
          <p:cNvSpPr>
            <a:spLocks noGrp="1" noChangeArrowheads="1"/>
          </p:cNvSpPr>
          <p:nvPr>
            <p:ph type="ftr" sz="quarter" idx="11"/>
          </p:nvPr>
        </p:nvSpPr>
        <p:spPr>
          <a:ln/>
        </p:spPr>
        <p:txBody>
          <a:bodyPr/>
          <a:lstStyle>
            <a:lvl1pPr>
              <a:defRPr/>
            </a:lvl1pPr>
          </a:lstStyle>
          <a:p>
            <a:pPr algn="ctr" rtl="0" fontAlgn="base">
              <a:spcBef>
                <a:spcPct val="0"/>
              </a:spcBef>
              <a:spcAft>
                <a:spcPct val="0"/>
              </a:spcAft>
              <a:defRPr/>
            </a:pPr>
            <a:endParaRPr lang="en-US" sz="1400" kern="1200">
              <a:solidFill>
                <a:srgbClr val="FFFFFF"/>
              </a:solidFill>
              <a:effectLst>
                <a:outerShdw blurRad="38100" dist="38100" dir="2700000" algn="tl">
                  <a:srgbClr val="000000"/>
                </a:outerShdw>
              </a:effectLst>
              <a:latin typeface="Arial" charset="0"/>
              <a:ea typeface="+mn-ea"/>
              <a:cs typeface="+mn-cs"/>
            </a:endParaRPr>
          </a:p>
        </p:txBody>
      </p:sp>
      <p:sp>
        <p:nvSpPr>
          <p:cNvPr id="6" name="Rectangle 6"/>
          <p:cNvSpPr>
            <a:spLocks noGrp="1" noChangeArrowheads="1"/>
          </p:cNvSpPr>
          <p:nvPr>
            <p:ph type="sldNum" sz="quarter" idx="12"/>
          </p:nvPr>
        </p:nvSpPr>
        <p:spPr>
          <a:ln/>
        </p:spPr>
        <p:txBody>
          <a:bodyPr/>
          <a:lstStyle>
            <a:lvl1pPr>
              <a:defRPr/>
            </a:lvl1pPr>
          </a:lstStyle>
          <a:p>
            <a:pPr algn="r" rtl="0" fontAlgn="base">
              <a:spcBef>
                <a:spcPct val="0"/>
              </a:spcBef>
              <a:spcAft>
                <a:spcPct val="0"/>
              </a:spcAft>
              <a:defRPr/>
            </a:pPr>
            <a:fld id="{2BAD055A-5266-44A9-8F20-38E16CFEF170}" type="slidenum">
              <a:rPr lang="en-US" sz="1400" kern="1200">
                <a:solidFill>
                  <a:srgbClr val="FFFFFF"/>
                </a:solidFill>
                <a:effectLst>
                  <a:outerShdw blurRad="38100" dist="38100" dir="2700000" algn="tl">
                    <a:srgbClr val="000000"/>
                  </a:outerShdw>
                </a:effectLst>
                <a:latin typeface="Arial" charset="0"/>
                <a:ea typeface="+mn-ea"/>
                <a:cs typeface="+mn-cs"/>
              </a:rPr>
              <a:pPr algn="r" rtl="0" fontAlgn="base">
                <a:spcBef>
                  <a:spcPct val="0"/>
                </a:spcBef>
                <a:spcAft>
                  <a:spcPct val="0"/>
                </a:spcAft>
                <a:defRPr/>
              </a:pPr>
              <a:t>‹#›</a:t>
            </a:fld>
            <a:endParaRPr lang="en-US" sz="1400" kern="1200">
              <a:solidFill>
                <a:srgbClr val="FFFFFF"/>
              </a:solidFill>
              <a:effectLst>
                <a:outerShdw blurRad="38100" dist="38100" dir="2700000" algn="tl">
                  <a:srgbClr val="000000"/>
                </a:outerShdw>
              </a:effectLst>
              <a:latin typeface="Arial" charset="0"/>
              <a:ea typeface="+mn-ea"/>
              <a:cs typeface="+mn-cs"/>
            </a:endParaRPr>
          </a:p>
        </p:txBody>
      </p:sp>
    </p:spTree>
  </p:cSld>
  <p:clrMapOvr>
    <a:masterClrMapping/>
  </p:clrMapOvr>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type="txAndClipArt" preserve="1">
  <p:cSld name="Title, Text and Clip 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92100"/>
            <a:ext cx="8229600" cy="13843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905000"/>
            <a:ext cx="40386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lipArt Placeholder 3"/>
          <p:cNvSpPr>
            <a:spLocks noGrp="1"/>
          </p:cNvSpPr>
          <p:nvPr>
            <p:ph type="clipArt" sz="half" idx="2"/>
          </p:nvPr>
        </p:nvSpPr>
        <p:spPr>
          <a:xfrm>
            <a:off x="4648200" y="1905000"/>
            <a:ext cx="4038600" cy="4114800"/>
          </a:xfrm>
        </p:spPr>
        <p:txBody>
          <a:bodyPr/>
          <a:lstStyle/>
          <a:p>
            <a:pPr lvl="0"/>
            <a:endParaRPr lang="en-US" noProof="0" smtClean="0"/>
          </a:p>
        </p:txBody>
      </p:sp>
      <p:sp>
        <p:nvSpPr>
          <p:cNvPr id="5" name="Rectangle 4"/>
          <p:cNvSpPr>
            <a:spLocks noGrp="1" noChangeArrowheads="1"/>
          </p:cNvSpPr>
          <p:nvPr>
            <p:ph type="dt" sz="half" idx="10"/>
          </p:nvPr>
        </p:nvSpPr>
        <p:spPr>
          <a:ln/>
        </p:spPr>
        <p:txBody>
          <a:bodyPr/>
          <a:lstStyle>
            <a:lvl1pPr>
              <a:defRPr/>
            </a:lvl1pPr>
          </a:lstStyle>
          <a:p>
            <a:pPr algn="l" rtl="0" fontAlgn="base">
              <a:spcBef>
                <a:spcPct val="0"/>
              </a:spcBef>
              <a:spcAft>
                <a:spcPct val="0"/>
              </a:spcAft>
              <a:defRPr/>
            </a:pPr>
            <a:endParaRPr lang="en-US" sz="1400" kern="1200">
              <a:solidFill>
                <a:srgbClr val="FFFFFF"/>
              </a:solidFill>
              <a:effectLst>
                <a:outerShdw blurRad="38100" dist="38100" dir="2700000" algn="tl">
                  <a:srgbClr val="000000"/>
                </a:outerShdw>
              </a:effectLst>
              <a:latin typeface="Arial" charset="0"/>
              <a:ea typeface="+mn-ea"/>
              <a:cs typeface="+mn-cs"/>
            </a:endParaRPr>
          </a:p>
        </p:txBody>
      </p:sp>
      <p:sp>
        <p:nvSpPr>
          <p:cNvPr id="6" name="Rectangle 5"/>
          <p:cNvSpPr>
            <a:spLocks noGrp="1" noChangeArrowheads="1"/>
          </p:cNvSpPr>
          <p:nvPr>
            <p:ph type="ftr" sz="quarter" idx="11"/>
          </p:nvPr>
        </p:nvSpPr>
        <p:spPr>
          <a:ln/>
        </p:spPr>
        <p:txBody>
          <a:bodyPr/>
          <a:lstStyle>
            <a:lvl1pPr>
              <a:defRPr/>
            </a:lvl1pPr>
          </a:lstStyle>
          <a:p>
            <a:pPr algn="ctr" rtl="0" fontAlgn="base">
              <a:spcBef>
                <a:spcPct val="0"/>
              </a:spcBef>
              <a:spcAft>
                <a:spcPct val="0"/>
              </a:spcAft>
              <a:defRPr/>
            </a:pPr>
            <a:endParaRPr lang="en-US" sz="1400" kern="1200">
              <a:solidFill>
                <a:srgbClr val="FFFFFF"/>
              </a:solidFill>
              <a:effectLst>
                <a:outerShdw blurRad="38100" dist="38100" dir="2700000" algn="tl">
                  <a:srgbClr val="000000"/>
                </a:outerShdw>
              </a:effectLst>
              <a:latin typeface="Arial" charset="0"/>
              <a:ea typeface="+mn-ea"/>
              <a:cs typeface="+mn-cs"/>
            </a:endParaRPr>
          </a:p>
        </p:txBody>
      </p:sp>
      <p:sp>
        <p:nvSpPr>
          <p:cNvPr id="7" name="Rectangle 6"/>
          <p:cNvSpPr>
            <a:spLocks noGrp="1" noChangeArrowheads="1"/>
          </p:cNvSpPr>
          <p:nvPr>
            <p:ph type="sldNum" sz="quarter" idx="12"/>
          </p:nvPr>
        </p:nvSpPr>
        <p:spPr>
          <a:ln/>
        </p:spPr>
        <p:txBody>
          <a:bodyPr/>
          <a:lstStyle>
            <a:lvl1pPr>
              <a:defRPr/>
            </a:lvl1pPr>
          </a:lstStyle>
          <a:p>
            <a:pPr algn="r" rtl="0" fontAlgn="base">
              <a:spcBef>
                <a:spcPct val="0"/>
              </a:spcBef>
              <a:spcAft>
                <a:spcPct val="0"/>
              </a:spcAft>
              <a:defRPr/>
            </a:pPr>
            <a:fld id="{3725280F-827E-4B00-BCA1-085A61AC8875}" type="slidenum">
              <a:rPr lang="en-US" sz="1400" kern="1200">
                <a:solidFill>
                  <a:srgbClr val="FFFFFF"/>
                </a:solidFill>
                <a:effectLst>
                  <a:outerShdw blurRad="38100" dist="38100" dir="2700000" algn="tl">
                    <a:srgbClr val="000000"/>
                  </a:outerShdw>
                </a:effectLst>
                <a:latin typeface="Arial" charset="0"/>
                <a:ea typeface="+mn-ea"/>
                <a:cs typeface="+mn-cs"/>
              </a:rPr>
              <a:pPr algn="r" rtl="0" fontAlgn="base">
                <a:spcBef>
                  <a:spcPct val="0"/>
                </a:spcBef>
                <a:spcAft>
                  <a:spcPct val="0"/>
                </a:spcAft>
                <a:defRPr/>
              </a:pPr>
              <a:t>‹#›</a:t>
            </a:fld>
            <a:endParaRPr lang="en-US" sz="1400" kern="1200">
              <a:solidFill>
                <a:srgbClr val="FFFFFF"/>
              </a:solidFill>
              <a:effectLst>
                <a:outerShdw blurRad="38100" dist="38100" dir="2700000" algn="tl">
                  <a:srgbClr val="000000"/>
                </a:outerShdw>
              </a:effectLst>
              <a:latin typeface="Arial" charset="0"/>
              <a:ea typeface="+mn-ea"/>
              <a:cs typeface="+mn-cs"/>
            </a:endParaRPr>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8CF23116-4EBC-412C-8A6B-D673B431AA7C}" type="datetimeFigureOut">
              <a:rPr lang="en-US" smtClean="0"/>
              <a:pPr/>
              <a:t>6/8/2010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183EE83-4B05-46D7-A50A-F016BD84C240}" type="slidenum">
              <a:rPr lang="en-US" smtClean="0"/>
              <a:pPr/>
              <a:t>‹#›</a:t>
            </a:fld>
            <a:endParaRPr lang="en-US"/>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8CF23116-4EBC-412C-8A6B-D673B431AA7C}" type="datetimeFigureOut">
              <a:rPr lang="en-US" smtClean="0"/>
              <a:pPr/>
              <a:t>6/8/2010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183EE83-4B05-46D7-A50A-F016BD84C240}" type="slidenum">
              <a:rPr lang="en-US" smtClean="0"/>
              <a:pPr/>
              <a:t>‹#›</a:t>
            </a:fld>
            <a:endParaRPr lang="en-US"/>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8CF23116-4EBC-412C-8A6B-D673B431AA7C}" type="datetimeFigureOut">
              <a:rPr lang="en-US" smtClean="0"/>
              <a:pPr/>
              <a:t>6/8/2010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183EE83-4B05-46D7-A50A-F016BD84C240}" type="slidenum">
              <a:rPr lang="en-US" smtClean="0"/>
              <a:pPr/>
              <a:t>‹#›</a:t>
            </a:fld>
            <a:endParaRPr lang="en-US"/>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8CF23116-4EBC-412C-8A6B-D673B431AA7C}" type="datetimeFigureOut">
              <a:rPr lang="en-US" smtClean="0"/>
              <a:pPr/>
              <a:t>6/8/2010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183EE83-4B05-46D7-A50A-F016BD84C240}" type="slidenum">
              <a:rPr lang="en-US" smtClean="0"/>
              <a:pPr/>
              <a:t>‹#›</a:t>
            </a:fld>
            <a:endParaRPr lang="en-US"/>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CF23116-4EBC-412C-8A6B-D673B431AA7C}" type="datetimeFigureOut">
              <a:rPr lang="en-US" smtClean="0"/>
              <a:pPr/>
              <a:t>6/8/2010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183EE83-4B05-46D7-A50A-F016BD84C240}" type="slidenum">
              <a:rPr lang="en-US" smtClean="0"/>
              <a:pPr/>
              <a:t>‹#›</a:t>
            </a:fld>
            <a:endParaRPr lang="en-US"/>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8CF23116-4EBC-412C-8A6B-D673B431AA7C}" type="datetimeFigureOut">
              <a:rPr lang="en-US" smtClean="0"/>
              <a:pPr/>
              <a:t>6/8/2010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183EE83-4B05-46D7-A50A-F016BD84C240}" type="slidenum">
              <a:rPr lang="en-US" smtClean="0"/>
              <a:pPr/>
              <a:t>‹#›</a:t>
            </a:fld>
            <a:endParaRPr lang="en-US"/>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8CF23116-4EBC-412C-8A6B-D673B431AA7C}" type="datetimeFigureOut">
              <a:rPr lang="en-US" smtClean="0"/>
              <a:pPr/>
              <a:t>6/8/2010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B183EE83-4B05-46D7-A50A-F016BD84C240}"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8CF23116-4EBC-412C-8A6B-D673B431AA7C}" type="datetimeFigureOut">
              <a:rPr lang="en-US" smtClean="0"/>
              <a:pPr/>
              <a:t>6/8/2010</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B183EE83-4B05-46D7-A50A-F016BD84C240}"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4153" r:id="rId1"/>
    <p:sldLayoutId id="2147484154" r:id="rId2"/>
    <p:sldLayoutId id="2147484155" r:id="rId3"/>
    <p:sldLayoutId id="2147484156" r:id="rId4"/>
    <p:sldLayoutId id="2147484157" r:id="rId5"/>
    <p:sldLayoutId id="2147484158" r:id="rId6"/>
    <p:sldLayoutId id="2147484159" r:id="rId7"/>
    <p:sldLayoutId id="2147484160" r:id="rId8"/>
    <p:sldLayoutId id="2147484161" r:id="rId9"/>
    <p:sldLayoutId id="2147484162" r:id="rId10"/>
    <p:sldLayoutId id="2147484163" r:id="rId11"/>
  </p:sldLayoutIdLst>
  <p:transition/>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0">
          <a:blip r:embed="rId14" cstate="print">
            <a:duotone>
              <a:schemeClr val="bg1"/>
              <a:srgbClr val="FFFFFF"/>
            </a:duotone>
          </a:blip>
          <a:srcRect/>
          <a:stretch>
            <a:fillRect/>
          </a:stretch>
        </a:blipFill>
        <a:effectLst/>
      </p:bgPr>
    </p:bg>
    <p:spTree>
      <p:nvGrpSpPr>
        <p:cNvPr id="1" name=""/>
        <p:cNvGrpSpPr/>
        <p:nvPr/>
      </p:nvGrpSpPr>
      <p:grpSpPr>
        <a:xfrm>
          <a:off x="0" y="0"/>
          <a:ext cx="0" cy="0"/>
          <a:chOff x="0" y="0"/>
          <a:chExt cx="0" cy="0"/>
        </a:xfrm>
      </p:grpSpPr>
      <p:sp>
        <p:nvSpPr>
          <p:cNvPr id="363522" name="Rectangle 2"/>
          <p:cNvSpPr>
            <a:spLocks noGrp="1" noChangeArrowheads="1"/>
          </p:cNvSpPr>
          <p:nvPr>
            <p:ph type="title"/>
          </p:nvPr>
        </p:nvSpPr>
        <p:spPr bwMode="auto">
          <a:xfrm>
            <a:off x="457200" y="292100"/>
            <a:ext cx="8229600" cy="13843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363523" name="Rectangle 3"/>
          <p:cNvSpPr>
            <a:spLocks noGrp="1" noChangeArrowheads="1"/>
          </p:cNvSpPr>
          <p:nvPr>
            <p:ph type="body" idx="1"/>
          </p:nvPr>
        </p:nvSpPr>
        <p:spPr bwMode="auto">
          <a:xfrm>
            <a:off x="457200" y="1905000"/>
            <a:ext cx="82296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363524"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400">
                <a:effectLst>
                  <a:outerShdw blurRad="38100" dist="38100" dir="2700000" algn="tl">
                    <a:srgbClr val="000000"/>
                  </a:outerShdw>
                </a:effectLst>
              </a:defRPr>
            </a:lvl1pPr>
          </a:lstStyle>
          <a:p>
            <a:pPr algn="l" rtl="0" fontAlgn="base">
              <a:spcBef>
                <a:spcPct val="0"/>
              </a:spcBef>
              <a:spcAft>
                <a:spcPct val="0"/>
              </a:spcAft>
              <a:defRPr/>
            </a:pPr>
            <a:endParaRPr lang="en-US" kern="1200">
              <a:solidFill>
                <a:srgbClr val="FFFFFF"/>
              </a:solidFill>
              <a:latin typeface="Arial" charset="0"/>
              <a:ea typeface="+mn-ea"/>
              <a:cs typeface="+mn-cs"/>
            </a:endParaRPr>
          </a:p>
        </p:txBody>
      </p:sp>
      <p:sp>
        <p:nvSpPr>
          <p:cNvPr id="363525"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1" hangingPunct="1">
              <a:defRPr sz="1400">
                <a:effectLst>
                  <a:outerShdw blurRad="38100" dist="38100" dir="2700000" algn="tl">
                    <a:srgbClr val="000000"/>
                  </a:outerShdw>
                </a:effectLst>
              </a:defRPr>
            </a:lvl1pPr>
          </a:lstStyle>
          <a:p>
            <a:pPr rtl="0" fontAlgn="base">
              <a:spcBef>
                <a:spcPct val="0"/>
              </a:spcBef>
              <a:spcAft>
                <a:spcPct val="0"/>
              </a:spcAft>
              <a:defRPr/>
            </a:pPr>
            <a:endParaRPr lang="en-US" kern="1200">
              <a:solidFill>
                <a:srgbClr val="FFFFFF"/>
              </a:solidFill>
              <a:latin typeface="Arial" charset="0"/>
              <a:ea typeface="+mn-ea"/>
              <a:cs typeface="+mn-cs"/>
            </a:endParaRPr>
          </a:p>
        </p:txBody>
      </p:sp>
      <p:sp>
        <p:nvSpPr>
          <p:cNvPr id="363526"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400">
                <a:effectLst>
                  <a:outerShdw blurRad="38100" dist="38100" dir="2700000" algn="tl">
                    <a:srgbClr val="000000"/>
                  </a:outerShdw>
                </a:effectLst>
              </a:defRPr>
            </a:lvl1pPr>
          </a:lstStyle>
          <a:p>
            <a:pPr rtl="0" fontAlgn="base">
              <a:spcBef>
                <a:spcPct val="0"/>
              </a:spcBef>
              <a:spcAft>
                <a:spcPct val="0"/>
              </a:spcAft>
              <a:defRPr/>
            </a:pPr>
            <a:fld id="{14F97B30-2228-4CF2-B481-2DC3958F83C3}" type="slidenum">
              <a:rPr lang="en-US" kern="1200">
                <a:solidFill>
                  <a:srgbClr val="FFFFFF"/>
                </a:solidFill>
                <a:latin typeface="Arial" charset="0"/>
                <a:ea typeface="+mn-ea"/>
                <a:cs typeface="+mn-cs"/>
              </a:rPr>
              <a:pPr rtl="0" fontAlgn="base">
                <a:spcBef>
                  <a:spcPct val="0"/>
                </a:spcBef>
                <a:spcAft>
                  <a:spcPct val="0"/>
                </a:spcAft>
                <a:defRPr/>
              </a:pPr>
              <a:t>‹#›</a:t>
            </a:fld>
            <a:endParaRPr lang="en-US" kern="1200">
              <a:solidFill>
                <a:srgbClr val="FFFFFF"/>
              </a:solidFill>
              <a:latin typeface="Arial" charset="0"/>
              <a:ea typeface="+mn-ea"/>
              <a:cs typeface="+mn-cs"/>
            </a:endParaRPr>
          </a:p>
        </p:txBody>
      </p:sp>
    </p:spTree>
  </p:cSld>
  <p:clrMap bg1="dk2" tx1="lt1" bg2="dk1" tx2="lt2" accent1="accent1" accent2="accent2" accent3="accent3" accent4="accent4" accent5="accent5" accent6="accent6" hlink="hlink" folHlink="folHlink"/>
  <p:sldLayoutIdLst>
    <p:sldLayoutId id="2147484165" r:id="rId1"/>
    <p:sldLayoutId id="2147484166" r:id="rId2"/>
    <p:sldLayoutId id="2147484167" r:id="rId3"/>
    <p:sldLayoutId id="2147484168" r:id="rId4"/>
    <p:sldLayoutId id="2147484169" r:id="rId5"/>
    <p:sldLayoutId id="2147484170" r:id="rId6"/>
    <p:sldLayoutId id="2147484171" r:id="rId7"/>
    <p:sldLayoutId id="2147484172" r:id="rId8"/>
    <p:sldLayoutId id="2147484173" r:id="rId9"/>
    <p:sldLayoutId id="2147484174" r:id="rId10"/>
    <p:sldLayoutId id="2147484175" r:id="rId11"/>
    <p:sldLayoutId id="2147484176" r:id="rId12"/>
  </p:sldLayoutIdLst>
  <p:transition/>
  <p:txStyles>
    <p:titleStyle>
      <a:lvl1pPr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charset="0"/>
        </a:defRPr>
      </a:lvl2pPr>
      <a:lvl3pPr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charset="0"/>
        </a:defRPr>
      </a:lvl3pPr>
      <a:lvl4pPr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charset="0"/>
        </a:defRPr>
      </a:lvl4pPr>
      <a:lvl5pPr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charset="0"/>
        </a:defRPr>
      </a:lvl5pPr>
      <a:lvl6pPr marL="457200" algn="l" rtl="0" fontAlgn="base">
        <a:spcBef>
          <a:spcPct val="0"/>
        </a:spcBef>
        <a:spcAft>
          <a:spcPct val="0"/>
        </a:spcAft>
        <a:defRPr sz="4400">
          <a:solidFill>
            <a:schemeClr val="tx2"/>
          </a:solidFill>
          <a:effectLst>
            <a:outerShdw blurRad="38100" dist="38100" dir="2700000" algn="tl">
              <a:srgbClr val="000000"/>
            </a:outerShdw>
          </a:effectLst>
          <a:latin typeface="Tahoma" charset="0"/>
        </a:defRPr>
      </a:lvl6pPr>
      <a:lvl7pPr marL="914400" algn="l" rtl="0" fontAlgn="base">
        <a:spcBef>
          <a:spcPct val="0"/>
        </a:spcBef>
        <a:spcAft>
          <a:spcPct val="0"/>
        </a:spcAft>
        <a:defRPr sz="4400">
          <a:solidFill>
            <a:schemeClr val="tx2"/>
          </a:solidFill>
          <a:effectLst>
            <a:outerShdw blurRad="38100" dist="38100" dir="2700000" algn="tl">
              <a:srgbClr val="000000"/>
            </a:outerShdw>
          </a:effectLst>
          <a:latin typeface="Tahoma" charset="0"/>
        </a:defRPr>
      </a:lvl7pPr>
      <a:lvl8pPr marL="1371600" algn="l" rtl="0" fontAlgn="base">
        <a:spcBef>
          <a:spcPct val="0"/>
        </a:spcBef>
        <a:spcAft>
          <a:spcPct val="0"/>
        </a:spcAft>
        <a:defRPr sz="4400">
          <a:solidFill>
            <a:schemeClr val="tx2"/>
          </a:solidFill>
          <a:effectLst>
            <a:outerShdw blurRad="38100" dist="38100" dir="2700000" algn="tl">
              <a:srgbClr val="000000"/>
            </a:outerShdw>
          </a:effectLst>
          <a:latin typeface="Tahoma" charset="0"/>
        </a:defRPr>
      </a:lvl8pPr>
      <a:lvl9pPr marL="1828800" algn="l" rtl="0" fontAlgn="base">
        <a:spcBef>
          <a:spcPct val="0"/>
        </a:spcBef>
        <a:spcAft>
          <a:spcPct val="0"/>
        </a:spcAft>
        <a:defRPr sz="4400">
          <a:solidFill>
            <a:schemeClr val="tx2"/>
          </a:solidFill>
          <a:effectLst>
            <a:outerShdw blurRad="38100" dist="38100" dir="2700000" algn="tl">
              <a:srgbClr val="000000"/>
            </a:outerShdw>
          </a:effectLst>
          <a:latin typeface="Tahoma" charset="0"/>
        </a:defRPr>
      </a:lvl9pPr>
    </p:titleStyle>
    <p:bodyStyle>
      <a:lvl1pPr marL="342900" indent="-342900" algn="l" rtl="0" eaLnBrk="0" fontAlgn="base" hangingPunct="0">
        <a:spcBef>
          <a:spcPct val="20000"/>
        </a:spcBef>
        <a:spcAft>
          <a:spcPct val="0"/>
        </a:spcAft>
        <a:buClr>
          <a:srgbClr val="FFFF99"/>
        </a:buClr>
        <a:buSzPct val="120000"/>
        <a:buChar char="•"/>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Font typeface="Tahoma" pitchFamily="34" charset="0"/>
        <a:buChar char="–"/>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rgbClr val="FFFF99"/>
        </a:buClr>
        <a:buChar char="•"/>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lr>
          <a:srgbClr val="FFFF99"/>
        </a:buClr>
        <a:buFont typeface="Tahoma" pitchFamily="34" charset="0"/>
        <a:buChar char="–"/>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rgbClr val="FFFF99"/>
        </a:buClr>
        <a:buFont typeface="Wingdings" pitchFamily="2" charset="2"/>
        <a:buChar char="v"/>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rgbClr val="FFFF99"/>
        </a:buClr>
        <a:buFont typeface="Wingdings" pitchFamily="2" charset="2"/>
        <a:buChar char="v"/>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rgbClr val="FFFF99"/>
        </a:buClr>
        <a:buFont typeface="Wingdings" pitchFamily="2" charset="2"/>
        <a:buChar char="v"/>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rgbClr val="FFFF99"/>
        </a:buClr>
        <a:buFont typeface="Wingdings" pitchFamily="2" charset="2"/>
        <a:buChar char="v"/>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rgbClr val="FFFF99"/>
        </a:buClr>
        <a:buFont typeface="Wingdings" pitchFamily="2" charset="2"/>
        <a:buChar char="v"/>
        <a:defRPr sz="2000">
          <a:solidFill>
            <a:schemeClr val="tx1"/>
          </a:solidFill>
          <a:effectLst>
            <a:outerShdw blurRad="38100" dist="38100" dir="2700000" algn="tl">
              <a:srgbClr val="000000"/>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www.dshs.wa.gov/pdf/esa/dcs/tribal/tanfIVDstatus.pdf" TargetMode="External"/><Relationship Id="rId2" Type="http://schemas.openxmlformats.org/officeDocument/2006/relationships/notesSlide" Target="../notesSlides/notesSlide12.xm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3" Type="http://schemas.openxmlformats.org/officeDocument/2006/relationships/hyperlink" Target="http://www.dshs.wa.gov/dcs/tribal/csagreements.asp"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www.dcs.dshs.wa.gov/dcs/hb/chapter13/"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20.xml"/><Relationship Id="rId1" Type="http://schemas.openxmlformats.org/officeDocument/2006/relationships/slideLayout" Target="../slideLayouts/slideLayout2.xml"/><Relationship Id="rId4" Type="http://schemas.openxmlformats.org/officeDocument/2006/relationships/image" Target="../media/image8.jpeg"/></Relationships>
</file>

<file path=ppt/slides/_rels/slide21.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21.xml"/><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22.xml"/><Relationship Id="rId1" Type="http://schemas.openxmlformats.org/officeDocument/2006/relationships/slideLayout" Target="../slideLayouts/slideLayout8.xml"/><Relationship Id="rId4" Type="http://schemas.openxmlformats.org/officeDocument/2006/relationships/hyperlink" Target="http://www.dshs.wa.gov/dcs/tribal" TargetMode="External"/></Relationships>
</file>

<file path=ppt/slides/_rels/slide24.xml.rels><?xml version="1.0" encoding="UTF-8" standalone="yes"?>
<Relationships xmlns="http://schemas.openxmlformats.org/package/2006/relationships"><Relationship Id="rId8" Type="http://schemas.openxmlformats.org/officeDocument/2006/relationships/hyperlink" Target="http://www1.dshs.wa.gov/dcs/Tribal/default.asp" TargetMode="External"/><Relationship Id="rId3" Type="http://schemas.openxmlformats.org/officeDocument/2006/relationships/hyperlink" Target="http://www1.dshs.wa.gov/pdf/esa/dcs/tribal/team.pdf" TargetMode="External"/><Relationship Id="rId7" Type="http://schemas.openxmlformats.org/officeDocument/2006/relationships/hyperlink" Target="http://www.dcs.dshs.wa.gov/dcs/handbook/#chapter13" TargetMode="External"/><Relationship Id="rId2" Type="http://schemas.openxmlformats.org/officeDocument/2006/relationships/notesSlide" Target="../notesSlides/notesSlide23.xml"/><Relationship Id="rId1" Type="http://schemas.openxmlformats.org/officeDocument/2006/relationships/slideLayout" Target="../slideLayouts/slideLayout2.xml"/><Relationship Id="rId6" Type="http://schemas.openxmlformats.org/officeDocument/2006/relationships/hyperlink" Target="mailto:jford@wapa-sep.wa.gov" TargetMode="External"/><Relationship Id="rId5" Type="http://schemas.openxmlformats.org/officeDocument/2006/relationships/hyperlink" Target="http://www.dshs.wa.gov/word/esa/dcs/tribal/OCSEList.doc" TargetMode="External"/><Relationship Id="rId10" Type="http://schemas.openxmlformats.org/officeDocument/2006/relationships/hyperlink" Target="http://www.acf.dhhs.gov/programs/cse/pol/AT/2004/at-04-01a.pdf" TargetMode="External"/><Relationship Id="rId4" Type="http://schemas.openxmlformats.org/officeDocument/2006/relationships/hyperlink" Target="http://www1.dshs.wa.gov/dcs/tribal/contact.asp" TargetMode="External"/><Relationship Id="rId9" Type="http://schemas.openxmlformats.org/officeDocument/2006/relationships/hyperlink" Target="http://www4.law.cornell.edu/uscode/42/655.html" TargetMode="Externa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3" Type="http://schemas.openxmlformats.org/officeDocument/2006/relationships/hyperlink" Target="mailto:brady.rossnagle@dshs.wa.gov" TargetMode="External"/><Relationship Id="rId2" Type="http://schemas.openxmlformats.org/officeDocument/2006/relationships/notesSlide" Target="../notesSlides/notesSlide24.xml"/><Relationship Id="rId1" Type="http://schemas.openxmlformats.org/officeDocument/2006/relationships/slideLayout" Target="../slideLayouts/slideLayout4.xml"/><Relationship Id="rId4" Type="http://schemas.openxmlformats.org/officeDocument/2006/relationships/hyperlink" Target="mailto:ddelorme@wapa-sep.wa.gov" TargetMode="External"/></Relationships>
</file>

<file path=ppt/slides/_rels/slide27.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25.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8" Type="http://schemas.openxmlformats.org/officeDocument/2006/relationships/hyperlink" Target="http://www.dshs.wa.gov/dcs/tribal/tribes.asp" TargetMode="External"/><Relationship Id="rId3" Type="http://schemas.openxmlformats.org/officeDocument/2006/relationships/hyperlink" Target="http://www.airpi.org/pubs/indinsov.html" TargetMode="External"/><Relationship Id="rId7" Type="http://schemas.openxmlformats.org/officeDocument/2006/relationships/hyperlink" Target="http://www.dshs.wa.gov/dcs/tribal/federalpolicy.asp" TargetMode="External"/><Relationship Id="rId2" Type="http://schemas.openxmlformats.org/officeDocument/2006/relationships/notesSlide" Target="../notesSlides/notesSlide3.xml"/><Relationship Id="rId1" Type="http://schemas.openxmlformats.org/officeDocument/2006/relationships/slideLayout" Target="../slideLayouts/slideLayout4.xml"/><Relationship Id="rId6" Type="http://schemas.openxmlformats.org/officeDocument/2006/relationships/hyperlink" Target="http://www.dshs.wa.gov/pdf/esa/dcs/tribal/caselaw.pdf" TargetMode="External"/><Relationship Id="rId11" Type="http://schemas.openxmlformats.org/officeDocument/2006/relationships/hyperlink" Target="http://search.leg.wa.gov/wslrcw/rcw%20%2026%20%20title/rcw%20%2026%20.%2025%20%20chapter/rcw%20%2026%20.%2025%20%20chapter.htm" TargetMode="External"/><Relationship Id="rId5" Type="http://schemas.openxmlformats.org/officeDocument/2006/relationships/hyperlink" Target="http://www.dshs.wa.gov/pdf/esa/dcs/tribal/treatybgd.pdf" TargetMode="External"/><Relationship Id="rId10" Type="http://schemas.openxmlformats.org/officeDocument/2006/relationships/hyperlink" Target="http://asd.dshs.wa.gov/RPAU/documents/Admin-Policy/07-01.htm" TargetMode="External"/><Relationship Id="rId4" Type="http://schemas.openxmlformats.org/officeDocument/2006/relationships/hyperlink" Target="http://web.archive.org/web/20061001100455/www.epa.gov/indian/resource/chap2.htm" TargetMode="External"/><Relationship Id="rId9" Type="http://schemas.openxmlformats.org/officeDocument/2006/relationships/hyperlink" Target="http://www.goia.wa.gov/Government-to-Government/Data/CentennialAccord.htm"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www.dshs.wa.gov/pdf/esa/dcs/tribal/constitution.pdf"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oleObject1.bin"/></Relationships>
</file>

<file path=ppt/slides/_rels/slide8.xml.rels><?xml version="1.0" encoding="UTF-8" standalone="yes"?>
<Relationships xmlns="http://schemas.openxmlformats.org/package/2006/relationships"><Relationship Id="rId3" Type="http://schemas.openxmlformats.org/officeDocument/2006/relationships/hyperlink" Target="http://www4.law.cornell.edu/uscode/28/1738B.html"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hyperlink" Target="http://edocket.access.gpo.gov/2004/pdf/04-6457.pdf" TargetMode="External"/><Relationship Id="rId4" Type="http://schemas.openxmlformats.org/officeDocument/2006/relationships/hyperlink" Target="http://www4.law.cornell.edu/uscode/42/654.html" TargetMode="Externa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457200"/>
            <a:ext cx="7851648" cy="1828800"/>
          </a:xfrm>
        </p:spPr>
        <p:txBody>
          <a:bodyPr>
            <a:normAutofit fontScale="90000"/>
          </a:bodyPr>
          <a:lstStyle/>
          <a:p>
            <a:r>
              <a:rPr lang="en-US" dirty="0" smtClean="0"/>
              <a:t/>
            </a:r>
            <a:br>
              <a:rPr lang="en-US" dirty="0" smtClean="0"/>
            </a:br>
            <a:r>
              <a:rPr lang="en-US" sz="2000" dirty="0" smtClean="0"/>
              <a:t>WAPA Support Staff Conference, May 5, 2010</a:t>
            </a:r>
            <a:br>
              <a:rPr lang="en-US" sz="2000" dirty="0" smtClean="0"/>
            </a:br>
            <a:r>
              <a:rPr lang="en-US" dirty="0" smtClean="0"/>
              <a:t>TRIBAL, LEGAL AND YOU</a:t>
            </a:r>
            <a:endParaRPr lang="en-US" dirty="0"/>
          </a:p>
        </p:txBody>
      </p:sp>
      <p:sp>
        <p:nvSpPr>
          <p:cNvPr id="3" name="Subtitle 2"/>
          <p:cNvSpPr>
            <a:spLocks noGrp="1"/>
          </p:cNvSpPr>
          <p:nvPr>
            <p:ph type="subTitle" idx="1"/>
          </p:nvPr>
        </p:nvSpPr>
        <p:spPr>
          <a:xfrm>
            <a:off x="762000" y="2819400"/>
            <a:ext cx="7854696" cy="3810000"/>
          </a:xfrm>
        </p:spPr>
        <p:txBody>
          <a:bodyPr>
            <a:normAutofit/>
          </a:bodyPr>
          <a:lstStyle/>
          <a:p>
            <a:pPr algn="ctr"/>
            <a:r>
              <a:rPr lang="en-US" dirty="0" smtClean="0"/>
              <a:t>How County Prosecutors and DCS </a:t>
            </a:r>
            <a:br>
              <a:rPr lang="en-US" dirty="0" smtClean="0"/>
            </a:br>
            <a:r>
              <a:rPr lang="en-US" i="1" dirty="0" smtClean="0"/>
              <a:t>Together </a:t>
            </a:r>
            <a:r>
              <a:rPr lang="en-US" dirty="0" smtClean="0"/>
              <a:t/>
            </a:r>
            <a:br>
              <a:rPr lang="en-US" dirty="0" smtClean="0"/>
            </a:br>
            <a:r>
              <a:rPr lang="en-US" dirty="0" smtClean="0"/>
              <a:t>Make a Difference</a:t>
            </a:r>
          </a:p>
          <a:p>
            <a:pPr algn="ctr"/>
            <a:endParaRPr lang="en-US" sz="1100" dirty="0" smtClean="0"/>
          </a:p>
          <a:p>
            <a:pPr algn="ctr"/>
            <a:endParaRPr lang="en-US" dirty="0" smtClean="0"/>
          </a:p>
          <a:p>
            <a:r>
              <a:rPr lang="en-US" sz="1600" dirty="0" smtClean="0"/>
              <a:t>Brady Rossnagle, Tribal Relations Team Manager </a:t>
            </a:r>
          </a:p>
          <a:p>
            <a:r>
              <a:rPr lang="en-US" sz="1600" dirty="0" smtClean="0"/>
              <a:t>Department of Social and Health Services</a:t>
            </a:r>
          </a:p>
          <a:p>
            <a:r>
              <a:rPr lang="en-US" sz="1600" dirty="0" smtClean="0"/>
              <a:t>Division of Child Support</a:t>
            </a:r>
          </a:p>
          <a:p>
            <a:endParaRPr lang="en-US" sz="1600" dirty="0" smtClean="0"/>
          </a:p>
          <a:p>
            <a:r>
              <a:rPr lang="en-US" sz="1600" dirty="0" smtClean="0"/>
              <a:t>Denise Delorme, Paralegal</a:t>
            </a:r>
          </a:p>
          <a:p>
            <a:r>
              <a:rPr lang="en-US" sz="1600" dirty="0" smtClean="0"/>
              <a:t>Spokane County Prosecutors Office</a:t>
            </a:r>
          </a:p>
          <a:p>
            <a:pPr algn="ctr"/>
            <a:endParaRPr lang="en-US" sz="1600" dirty="0"/>
          </a:p>
        </p:txBody>
      </p:sp>
      <p:pic>
        <p:nvPicPr>
          <p:cNvPr id="1026" name="WordPictureWatermark3452502" descr="Picture1"/>
          <p:cNvPicPr>
            <a:picLocks noChangeAspect="1" noChangeArrowheads="1"/>
          </p:cNvPicPr>
          <p:nvPr/>
        </p:nvPicPr>
        <p:blipFill>
          <a:blip r:embed="rId3" cstate="print"/>
          <a:srcRect l="7715" t="41142" r="6000" b="41142"/>
          <a:stretch>
            <a:fillRect/>
          </a:stretch>
        </p:blipFill>
        <p:spPr bwMode="auto">
          <a:xfrm>
            <a:off x="0" y="5334000"/>
            <a:ext cx="5329387" cy="838200"/>
          </a:xfrm>
          <a:prstGeom prst="rect">
            <a:avLst/>
          </a:prstGeom>
          <a:noFill/>
          <a:ln w="19050">
            <a:noFill/>
            <a:miter lim="800000"/>
            <a:headEnd/>
            <a:tailEnd/>
          </a:ln>
          <a:effectLst>
            <a:outerShdw dist="53882" dir="2700000" algn="ctr" rotWithShape="0">
              <a:srgbClr val="808080"/>
            </a:outerShdw>
          </a:effectLst>
        </p:spPr>
      </p:pic>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normAutofit fontScale="90000"/>
          </a:bodyPr>
          <a:lstStyle/>
          <a:p>
            <a:r>
              <a:rPr lang="en-US" dirty="0" smtClean="0"/>
              <a:t>DSHS Administrative Policy 7.01:</a:t>
            </a:r>
            <a:endParaRPr lang="en-US" dirty="0"/>
          </a:p>
        </p:txBody>
      </p:sp>
      <p:sp>
        <p:nvSpPr>
          <p:cNvPr id="8" name="Content Placeholder 7"/>
          <p:cNvSpPr>
            <a:spLocks noGrp="1"/>
          </p:cNvSpPr>
          <p:nvPr>
            <p:ph idx="1"/>
          </p:nvPr>
        </p:nvSpPr>
        <p:spPr>
          <a:xfrm>
            <a:off x="457200" y="1752600"/>
            <a:ext cx="8229600" cy="4389120"/>
          </a:xfrm>
        </p:spPr>
        <p:txBody>
          <a:bodyPr/>
          <a:lstStyle/>
          <a:p>
            <a:pPr algn="ctr">
              <a:lnSpc>
                <a:spcPct val="80000"/>
              </a:lnSpc>
              <a:buClr>
                <a:schemeClr val="tx1"/>
              </a:buClr>
              <a:buNone/>
              <a:defRPr/>
            </a:pPr>
            <a:r>
              <a:rPr lang="en-US" dirty="0" smtClean="0"/>
              <a:t/>
            </a:r>
            <a:br>
              <a:rPr lang="en-US" dirty="0" smtClean="0"/>
            </a:br>
            <a:endParaRPr lang="en-US" dirty="0" smtClean="0"/>
          </a:p>
          <a:p>
            <a:pPr>
              <a:lnSpc>
                <a:spcPct val="80000"/>
              </a:lnSpc>
              <a:buClr>
                <a:srgbClr val="C00000"/>
              </a:buClr>
              <a:defRPr/>
            </a:pPr>
            <a:r>
              <a:rPr lang="en-US" sz="2400" dirty="0" smtClean="0"/>
              <a:t>Defines the Department’s commitment to consultation with Tribes in planning DSHS services, and ensuring quality and comprehensive service delivery to American Indians in Washington.</a:t>
            </a:r>
          </a:p>
          <a:p>
            <a:pPr>
              <a:lnSpc>
                <a:spcPct val="80000"/>
              </a:lnSpc>
              <a:buClr>
                <a:schemeClr val="tx1"/>
              </a:buClr>
              <a:defRPr/>
            </a:pPr>
            <a:endParaRPr lang="en-US" sz="2400" dirty="0" smtClean="0"/>
          </a:p>
          <a:p>
            <a:pPr>
              <a:lnSpc>
                <a:spcPct val="80000"/>
              </a:lnSpc>
              <a:buClr>
                <a:srgbClr val="C00000"/>
              </a:buClr>
              <a:defRPr/>
            </a:pPr>
            <a:r>
              <a:rPr lang="en-US" sz="2400" dirty="0" smtClean="0"/>
              <a:t>Requires the appointment of Tribal Liaisons.</a:t>
            </a:r>
            <a:br>
              <a:rPr lang="en-US" sz="2400" dirty="0" smtClean="0"/>
            </a:br>
            <a:endParaRPr lang="en-US" sz="2400" dirty="0" smtClean="0"/>
          </a:p>
          <a:p>
            <a:pPr>
              <a:lnSpc>
                <a:spcPct val="80000"/>
              </a:lnSpc>
              <a:buClr>
                <a:srgbClr val="C00000"/>
              </a:buClr>
              <a:defRPr/>
            </a:pPr>
            <a:r>
              <a:rPr lang="en-US" sz="2400" dirty="0" smtClean="0"/>
              <a:t>Requires completion of yearly implementation plans and progress reports.</a:t>
            </a:r>
          </a:p>
          <a:p>
            <a:pPr>
              <a:lnSpc>
                <a:spcPct val="80000"/>
              </a:lnSpc>
              <a:buClr>
                <a:schemeClr val="tx1"/>
              </a:buClr>
              <a:defRPr/>
            </a:pPr>
            <a:endParaRPr lang="en-US" sz="2400" dirty="0" smtClean="0"/>
          </a:p>
          <a:p>
            <a:endParaRPr lang="en-US" dirty="0"/>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914400"/>
            <a:ext cx="8229600" cy="1143000"/>
          </a:xfrm>
        </p:spPr>
        <p:txBody>
          <a:bodyPr>
            <a:normAutofit fontScale="90000"/>
          </a:bodyPr>
          <a:lstStyle/>
          <a:p>
            <a:pPr algn="ctr"/>
            <a:r>
              <a:rPr lang="en-US" dirty="0" smtClean="0"/>
              <a:t>RCW 26.25 – Cooperative Agreements with Indian Tribes</a:t>
            </a:r>
            <a:endParaRPr lang="en-US" dirty="0"/>
          </a:p>
        </p:txBody>
      </p:sp>
      <p:sp>
        <p:nvSpPr>
          <p:cNvPr id="3" name="Content Placeholder 2"/>
          <p:cNvSpPr>
            <a:spLocks noGrp="1"/>
          </p:cNvSpPr>
          <p:nvPr>
            <p:ph idx="1"/>
          </p:nvPr>
        </p:nvSpPr>
        <p:spPr>
          <a:xfrm>
            <a:off x="533400" y="1752600"/>
            <a:ext cx="8229600" cy="4160520"/>
          </a:xfrm>
        </p:spPr>
        <p:txBody>
          <a:bodyPr/>
          <a:lstStyle/>
          <a:p>
            <a:pPr algn="ctr">
              <a:buClr>
                <a:schemeClr val="tx1"/>
              </a:buClr>
              <a:buNone/>
              <a:defRPr/>
            </a:pPr>
            <a:r>
              <a:rPr lang="en-US" sz="3200" dirty="0" smtClean="0">
                <a:latin typeface="Impact" pitchFamily="34" charset="0"/>
              </a:rPr>
              <a:t/>
            </a:r>
            <a:br>
              <a:rPr lang="en-US" sz="3200" dirty="0" smtClean="0">
                <a:latin typeface="Impact" pitchFamily="34" charset="0"/>
              </a:rPr>
            </a:br>
            <a:endParaRPr lang="en-US" sz="3200" dirty="0" smtClean="0">
              <a:latin typeface="Impact" pitchFamily="34" charset="0"/>
            </a:endParaRPr>
          </a:p>
          <a:p>
            <a:pPr>
              <a:buClr>
                <a:srgbClr val="C00000"/>
              </a:buClr>
              <a:defRPr/>
            </a:pPr>
            <a:r>
              <a:rPr lang="en-US" sz="2400" dirty="0" smtClean="0"/>
              <a:t>Encourages DCS and Indian tribes to enter into cooperative child support agreements.</a:t>
            </a:r>
          </a:p>
          <a:p>
            <a:pPr>
              <a:buClr>
                <a:srgbClr val="C00000"/>
              </a:buClr>
              <a:defRPr/>
            </a:pPr>
            <a:r>
              <a:rPr lang="en-US" sz="2400" dirty="0" smtClean="0"/>
              <a:t>A cooperative agreement is the preferred method for handling tribal cases so that appropriate cases are referred to the Tribe for processing in Tribal Court.</a:t>
            </a:r>
          </a:p>
          <a:p>
            <a:pPr>
              <a:buClr>
                <a:srgbClr val="C00000"/>
              </a:buClr>
              <a:defRPr/>
            </a:pPr>
            <a:r>
              <a:rPr lang="en-US" sz="2400" dirty="0" smtClean="0"/>
              <a:t>Cooperative agreements serve the best interests of the children.</a:t>
            </a:r>
          </a:p>
          <a:p>
            <a:endParaRPr lang="en-US" dirty="0"/>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743712"/>
          </a:xfrm>
        </p:spPr>
        <p:txBody>
          <a:bodyPr>
            <a:normAutofit fontScale="90000"/>
          </a:bodyPr>
          <a:lstStyle/>
          <a:p>
            <a:pPr algn="ctr"/>
            <a:r>
              <a:rPr lang="en-US" dirty="0" smtClean="0">
                <a:hlinkClick r:id="rId3"/>
              </a:rPr>
              <a:t>Tribal IV-D and TANF Programs</a:t>
            </a:r>
            <a:endParaRPr lang="en-US" dirty="0"/>
          </a:p>
        </p:txBody>
      </p:sp>
      <p:sp>
        <p:nvSpPr>
          <p:cNvPr id="3" name="Text Placeholder 2"/>
          <p:cNvSpPr>
            <a:spLocks noGrp="1"/>
          </p:cNvSpPr>
          <p:nvPr>
            <p:ph type="body" idx="1"/>
          </p:nvPr>
        </p:nvSpPr>
        <p:spPr>
          <a:xfrm>
            <a:off x="304800" y="1524000"/>
            <a:ext cx="4040188" cy="659352"/>
          </a:xfrm>
        </p:spPr>
        <p:txBody>
          <a:bodyPr/>
          <a:lstStyle/>
          <a:p>
            <a:r>
              <a:rPr lang="en-US" dirty="0" smtClean="0"/>
              <a:t>IV-D Programs</a:t>
            </a:r>
            <a:endParaRPr lang="en-US" dirty="0"/>
          </a:p>
        </p:txBody>
      </p:sp>
      <p:sp>
        <p:nvSpPr>
          <p:cNvPr id="4" name="Text Placeholder 3"/>
          <p:cNvSpPr>
            <a:spLocks noGrp="1"/>
          </p:cNvSpPr>
          <p:nvPr>
            <p:ph type="body" sz="half" idx="3"/>
          </p:nvPr>
        </p:nvSpPr>
        <p:spPr>
          <a:xfrm>
            <a:off x="4495800" y="1524000"/>
            <a:ext cx="4041775" cy="654843"/>
          </a:xfrm>
        </p:spPr>
        <p:txBody>
          <a:bodyPr/>
          <a:lstStyle/>
          <a:p>
            <a:r>
              <a:rPr lang="en-US" dirty="0" smtClean="0"/>
              <a:t>TANF Programs </a:t>
            </a:r>
            <a:endParaRPr lang="en-US" dirty="0"/>
          </a:p>
        </p:txBody>
      </p:sp>
      <p:sp>
        <p:nvSpPr>
          <p:cNvPr id="5" name="Content Placeholder 4"/>
          <p:cNvSpPr>
            <a:spLocks noGrp="1"/>
          </p:cNvSpPr>
          <p:nvPr>
            <p:ph sz="quarter" idx="2"/>
          </p:nvPr>
        </p:nvSpPr>
        <p:spPr>
          <a:xfrm>
            <a:off x="152400" y="2209800"/>
            <a:ext cx="4040188" cy="4343400"/>
          </a:xfrm>
        </p:spPr>
        <p:txBody>
          <a:bodyPr>
            <a:normAutofit/>
          </a:bodyPr>
          <a:lstStyle/>
          <a:p>
            <a:pPr>
              <a:buNone/>
            </a:pPr>
            <a:r>
              <a:rPr lang="en-US" dirty="0" smtClean="0">
                <a:solidFill>
                  <a:srgbClr val="C00000"/>
                </a:solidFill>
              </a:rPr>
              <a:t>	Colville Confederated Tribes</a:t>
            </a:r>
            <a:br>
              <a:rPr lang="en-US" dirty="0" smtClean="0">
                <a:solidFill>
                  <a:srgbClr val="C00000"/>
                </a:solidFill>
              </a:rPr>
            </a:br>
            <a:r>
              <a:rPr lang="en-US" dirty="0" smtClean="0">
                <a:solidFill>
                  <a:srgbClr val="C00000"/>
                </a:solidFill>
              </a:rPr>
              <a:t>Lummi Nation</a:t>
            </a:r>
            <a:br>
              <a:rPr lang="en-US" dirty="0" smtClean="0">
                <a:solidFill>
                  <a:srgbClr val="C00000"/>
                </a:solidFill>
              </a:rPr>
            </a:br>
            <a:r>
              <a:rPr lang="en-US" dirty="0" smtClean="0">
                <a:solidFill>
                  <a:srgbClr val="C00000"/>
                </a:solidFill>
              </a:rPr>
              <a:t>Nooksack Tribe</a:t>
            </a:r>
            <a:br>
              <a:rPr lang="en-US" dirty="0" smtClean="0">
                <a:solidFill>
                  <a:srgbClr val="C00000"/>
                </a:solidFill>
              </a:rPr>
            </a:br>
            <a:r>
              <a:rPr lang="en-US" dirty="0" smtClean="0">
                <a:solidFill>
                  <a:srgbClr val="C00000"/>
                </a:solidFill>
              </a:rPr>
              <a:t>Port Gamble S’Klallam</a:t>
            </a:r>
            <a:br>
              <a:rPr lang="en-US" dirty="0" smtClean="0">
                <a:solidFill>
                  <a:srgbClr val="C00000"/>
                </a:solidFill>
              </a:rPr>
            </a:br>
            <a:r>
              <a:rPr lang="en-US" dirty="0" smtClean="0"/>
              <a:t>Puyallup Tribe</a:t>
            </a:r>
            <a:br>
              <a:rPr lang="en-US" dirty="0" smtClean="0"/>
            </a:br>
            <a:r>
              <a:rPr lang="en-US" dirty="0" smtClean="0">
                <a:solidFill>
                  <a:srgbClr val="C00000"/>
                </a:solidFill>
              </a:rPr>
              <a:t>Quinault Nation</a:t>
            </a:r>
            <a:br>
              <a:rPr lang="en-US" dirty="0" smtClean="0">
                <a:solidFill>
                  <a:srgbClr val="C00000"/>
                </a:solidFill>
              </a:rPr>
            </a:br>
            <a:r>
              <a:rPr lang="en-US" dirty="0" smtClean="0">
                <a:solidFill>
                  <a:srgbClr val="C00000"/>
                </a:solidFill>
              </a:rPr>
              <a:t>Tulalip Tribes </a:t>
            </a:r>
            <a:br>
              <a:rPr lang="en-US" dirty="0" smtClean="0">
                <a:solidFill>
                  <a:srgbClr val="C00000"/>
                </a:solidFill>
              </a:rPr>
            </a:br>
            <a:endParaRPr lang="en-US" dirty="0" smtClean="0">
              <a:solidFill>
                <a:srgbClr val="C00000"/>
              </a:solidFill>
            </a:endParaRPr>
          </a:p>
          <a:p>
            <a:pPr>
              <a:buNone/>
            </a:pPr>
            <a:r>
              <a:rPr lang="en-US" sz="2400" b="1" dirty="0" smtClean="0">
                <a:solidFill>
                  <a:schemeClr val="tx2"/>
                </a:solidFill>
              </a:rPr>
              <a:t>Start-Up IV-D Program</a:t>
            </a:r>
            <a:br>
              <a:rPr lang="en-US" sz="2400" b="1" dirty="0" smtClean="0">
                <a:solidFill>
                  <a:schemeClr val="tx2"/>
                </a:solidFill>
              </a:rPr>
            </a:br>
            <a:r>
              <a:rPr lang="en-US" dirty="0" smtClean="0"/>
              <a:t>Suquamish Tribe</a:t>
            </a:r>
            <a:endParaRPr lang="en-US" dirty="0"/>
          </a:p>
        </p:txBody>
      </p:sp>
      <p:sp>
        <p:nvSpPr>
          <p:cNvPr id="6" name="Content Placeholder 5"/>
          <p:cNvSpPr>
            <a:spLocks noGrp="1"/>
          </p:cNvSpPr>
          <p:nvPr>
            <p:ph sz="quarter" idx="4"/>
          </p:nvPr>
        </p:nvSpPr>
        <p:spPr>
          <a:xfrm>
            <a:off x="4343400" y="2209800"/>
            <a:ext cx="4041775" cy="4343400"/>
          </a:xfrm>
        </p:spPr>
        <p:txBody>
          <a:bodyPr>
            <a:normAutofit/>
          </a:bodyPr>
          <a:lstStyle/>
          <a:p>
            <a:pPr>
              <a:buNone/>
            </a:pPr>
            <a:r>
              <a:rPr lang="en-US" dirty="0" smtClean="0">
                <a:solidFill>
                  <a:srgbClr val="C00000"/>
                </a:solidFill>
              </a:rPr>
              <a:t>	Colville Confederated Tribes</a:t>
            </a:r>
            <a:br>
              <a:rPr lang="en-US" dirty="0" smtClean="0">
                <a:solidFill>
                  <a:srgbClr val="C00000"/>
                </a:solidFill>
              </a:rPr>
            </a:br>
            <a:r>
              <a:rPr lang="en-US" dirty="0" smtClean="0"/>
              <a:t>Lower Elwha Klallam</a:t>
            </a:r>
            <a:br>
              <a:rPr lang="en-US" dirty="0" smtClean="0"/>
            </a:br>
            <a:r>
              <a:rPr lang="en-US" dirty="0" smtClean="0">
                <a:solidFill>
                  <a:srgbClr val="C00000"/>
                </a:solidFill>
              </a:rPr>
              <a:t>Lummi Nation</a:t>
            </a:r>
            <a:br>
              <a:rPr lang="en-US" dirty="0" smtClean="0">
                <a:solidFill>
                  <a:srgbClr val="C00000"/>
                </a:solidFill>
              </a:rPr>
            </a:br>
            <a:r>
              <a:rPr lang="en-US" dirty="0" smtClean="0">
                <a:solidFill>
                  <a:srgbClr val="C00000"/>
                </a:solidFill>
              </a:rPr>
              <a:t>Nooksack Tribe</a:t>
            </a:r>
            <a:br>
              <a:rPr lang="en-US" dirty="0" smtClean="0">
                <a:solidFill>
                  <a:srgbClr val="C00000"/>
                </a:solidFill>
              </a:rPr>
            </a:br>
            <a:r>
              <a:rPr lang="en-US" dirty="0" smtClean="0">
                <a:solidFill>
                  <a:srgbClr val="C00000"/>
                </a:solidFill>
              </a:rPr>
              <a:t>Port Gamble S’Klallam</a:t>
            </a:r>
            <a:br>
              <a:rPr lang="en-US" dirty="0" smtClean="0">
                <a:solidFill>
                  <a:srgbClr val="C00000"/>
                </a:solidFill>
              </a:rPr>
            </a:br>
            <a:r>
              <a:rPr lang="en-US" dirty="0" smtClean="0"/>
              <a:t>Quileute Tribe</a:t>
            </a:r>
            <a:br>
              <a:rPr lang="en-US" dirty="0" smtClean="0"/>
            </a:br>
            <a:r>
              <a:rPr lang="en-US" dirty="0" smtClean="0">
                <a:solidFill>
                  <a:srgbClr val="C00000"/>
                </a:solidFill>
              </a:rPr>
              <a:t>Quinault Nation</a:t>
            </a:r>
            <a:br>
              <a:rPr lang="en-US" dirty="0" smtClean="0">
                <a:solidFill>
                  <a:srgbClr val="C00000"/>
                </a:solidFill>
              </a:rPr>
            </a:br>
            <a:r>
              <a:rPr lang="en-US" dirty="0" smtClean="0"/>
              <a:t>SPIPA (S. Puget Intertribal Planning Agency)</a:t>
            </a:r>
            <a:br>
              <a:rPr lang="en-US" dirty="0" smtClean="0"/>
            </a:br>
            <a:r>
              <a:rPr lang="en-US" dirty="0" smtClean="0"/>
              <a:t>Spokane Tribe</a:t>
            </a:r>
            <a:br>
              <a:rPr lang="en-US" dirty="0" smtClean="0"/>
            </a:br>
            <a:r>
              <a:rPr lang="en-US" dirty="0" smtClean="0">
                <a:solidFill>
                  <a:srgbClr val="C00000"/>
                </a:solidFill>
              </a:rPr>
              <a:t>Tulalip Tribes</a:t>
            </a:r>
            <a:br>
              <a:rPr lang="en-US" dirty="0" smtClean="0">
                <a:solidFill>
                  <a:srgbClr val="C00000"/>
                </a:solidFill>
              </a:rPr>
            </a:br>
            <a:r>
              <a:rPr lang="en-US" dirty="0" smtClean="0"/>
              <a:t>Upper Skagit Tribe</a:t>
            </a:r>
            <a:endParaRPr lang="en-US" dirty="0"/>
          </a:p>
        </p:txBody>
      </p:sp>
      <p:sp>
        <p:nvSpPr>
          <p:cNvPr id="7" name="TextBox 6"/>
          <p:cNvSpPr txBox="1"/>
          <p:nvPr/>
        </p:nvSpPr>
        <p:spPr>
          <a:xfrm>
            <a:off x="381000" y="6019800"/>
            <a:ext cx="3810000" cy="646331"/>
          </a:xfrm>
          <a:prstGeom prst="rect">
            <a:avLst/>
          </a:prstGeom>
          <a:noFill/>
        </p:spPr>
        <p:txBody>
          <a:bodyPr wrap="square" rtlCol="0">
            <a:spAutoFit/>
          </a:bodyPr>
          <a:lstStyle/>
          <a:p>
            <a:r>
              <a:rPr lang="en-US" u="sng" dirty="0" smtClean="0"/>
              <a:t>Note</a:t>
            </a:r>
            <a:r>
              <a:rPr lang="en-US" dirty="0" smtClean="0"/>
              <a:t>: Tribes highlighted in </a:t>
            </a:r>
            <a:r>
              <a:rPr lang="en-US" dirty="0" smtClean="0">
                <a:solidFill>
                  <a:srgbClr val="FF0000"/>
                </a:solidFill>
              </a:rPr>
              <a:t>Red</a:t>
            </a:r>
            <a:r>
              <a:rPr lang="en-US" dirty="0" smtClean="0"/>
              <a:t> have both a IV-D and TANF program.</a:t>
            </a:r>
            <a:endParaRPr lang="en-US"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5" descr="Map of Federally Recognized Tribes of Washington State by DSHS Region"/>
          <p:cNvPicPr>
            <a:picLocks noChangeAspect="1" noChangeArrowheads="1"/>
          </p:cNvPicPr>
          <p:nvPr/>
        </p:nvPicPr>
        <p:blipFill>
          <a:blip r:embed="rId3" cstate="print"/>
          <a:srcRect/>
          <a:stretch>
            <a:fillRect/>
          </a:stretch>
        </p:blipFill>
        <p:spPr bwMode="auto">
          <a:xfrm>
            <a:off x="-304800" y="-228600"/>
            <a:ext cx="9753600" cy="7258050"/>
          </a:xfrm>
          <a:prstGeom prst="rect">
            <a:avLst/>
          </a:prstGeom>
          <a:noFill/>
          <a:ln w="9525">
            <a:noFill/>
            <a:miter lim="800000"/>
            <a:headEnd/>
            <a:tailEnd/>
          </a:ln>
        </p:spPr>
      </p:pic>
      <p:sp>
        <p:nvSpPr>
          <p:cNvPr id="52239" name="AutoShape 15"/>
          <p:cNvSpPr>
            <a:spLocks noChangeArrowheads="1"/>
          </p:cNvSpPr>
          <p:nvPr/>
        </p:nvSpPr>
        <p:spPr bwMode="auto">
          <a:xfrm>
            <a:off x="7467600" y="2514600"/>
            <a:ext cx="304800" cy="304800"/>
          </a:xfrm>
          <a:custGeom>
            <a:avLst/>
            <a:gdLst>
              <a:gd name="T0" fmla="*/ 2438400 w 152400"/>
              <a:gd name="T1" fmla="*/ 0 h 152400"/>
              <a:gd name="T2" fmla="*/ 0 w 152400"/>
              <a:gd name="T3" fmla="*/ 1862752 h 152400"/>
              <a:gd name="T4" fmla="*/ 931392 w 152400"/>
              <a:gd name="T5" fmla="*/ 4876768 h 152400"/>
              <a:gd name="T6" fmla="*/ 3945407 w 152400"/>
              <a:gd name="T7" fmla="*/ 4876768 h 152400"/>
              <a:gd name="T8" fmla="*/ 4876800 w 152400"/>
              <a:gd name="T9" fmla="*/ 1862752 h 152400"/>
              <a:gd name="T10" fmla="*/ 17694720 60000 65536"/>
              <a:gd name="T11" fmla="*/ 11796480 60000 65536"/>
              <a:gd name="T12" fmla="*/ 5898240 60000 65536"/>
              <a:gd name="T13" fmla="*/ 5898240 60000 65536"/>
              <a:gd name="T14" fmla="*/ 0 60000 65536"/>
              <a:gd name="T15" fmla="*/ 47095 w 152400"/>
              <a:gd name="T16" fmla="*/ 58212 h 152400"/>
              <a:gd name="T17" fmla="*/ 105305 w 152400"/>
              <a:gd name="T18" fmla="*/ 116422 h 152400"/>
            </a:gdLst>
            <a:ahLst/>
            <a:cxnLst>
              <a:cxn ang="T10">
                <a:pos x="T0" y="T1"/>
              </a:cxn>
              <a:cxn ang="T11">
                <a:pos x="T2" y="T3"/>
              </a:cxn>
              <a:cxn ang="T12">
                <a:pos x="T4" y="T5"/>
              </a:cxn>
              <a:cxn ang="T13">
                <a:pos x="T6" y="T7"/>
              </a:cxn>
              <a:cxn ang="T14">
                <a:pos x="T8" y="T9"/>
              </a:cxn>
            </a:cxnLst>
            <a:rect l="T15" t="T16" r="T17" b="T18"/>
            <a:pathLst>
              <a:path w="152400" h="152400">
                <a:moveTo>
                  <a:pt x="0" y="58211"/>
                </a:moveTo>
                <a:lnTo>
                  <a:pt x="58212" y="58212"/>
                </a:lnTo>
                <a:lnTo>
                  <a:pt x="76200" y="0"/>
                </a:lnTo>
                <a:lnTo>
                  <a:pt x="94188" y="58212"/>
                </a:lnTo>
                <a:lnTo>
                  <a:pt x="152400" y="58211"/>
                </a:lnTo>
                <a:lnTo>
                  <a:pt x="105305" y="94188"/>
                </a:lnTo>
                <a:lnTo>
                  <a:pt x="123294" y="152399"/>
                </a:lnTo>
                <a:lnTo>
                  <a:pt x="76200" y="116422"/>
                </a:lnTo>
                <a:lnTo>
                  <a:pt x="29106" y="152399"/>
                </a:lnTo>
                <a:lnTo>
                  <a:pt x="47095" y="94188"/>
                </a:lnTo>
                <a:close/>
              </a:path>
            </a:pathLst>
          </a:custGeom>
          <a:solidFill>
            <a:srgbClr val="FF0066"/>
          </a:solidFill>
          <a:ln w="9525">
            <a:solidFill>
              <a:schemeClr val="tx1"/>
            </a:solidFill>
            <a:miter lim="800000"/>
            <a:headEnd/>
            <a:tailEnd/>
          </a:ln>
        </p:spPr>
        <p:txBody>
          <a:bodyPr wrap="none" anchor="ctr"/>
          <a:lstStyle/>
          <a:p>
            <a:endParaRPr lang="en-US">
              <a:latin typeface="Calibri" pitchFamily="34" charset="0"/>
            </a:endParaRPr>
          </a:p>
        </p:txBody>
      </p:sp>
      <p:sp>
        <p:nvSpPr>
          <p:cNvPr id="52240" name="AutoShape 16"/>
          <p:cNvSpPr>
            <a:spLocks noChangeArrowheads="1"/>
          </p:cNvSpPr>
          <p:nvPr/>
        </p:nvSpPr>
        <p:spPr bwMode="auto">
          <a:xfrm>
            <a:off x="2895600" y="914400"/>
            <a:ext cx="304800" cy="304800"/>
          </a:xfrm>
          <a:custGeom>
            <a:avLst/>
            <a:gdLst>
              <a:gd name="T0" fmla="*/ 2438400 w 152400"/>
              <a:gd name="T1" fmla="*/ 0 h 152400"/>
              <a:gd name="T2" fmla="*/ 0 w 152400"/>
              <a:gd name="T3" fmla="*/ 1862752 h 152400"/>
              <a:gd name="T4" fmla="*/ 931392 w 152400"/>
              <a:gd name="T5" fmla="*/ 4876768 h 152400"/>
              <a:gd name="T6" fmla="*/ 3945407 w 152400"/>
              <a:gd name="T7" fmla="*/ 4876768 h 152400"/>
              <a:gd name="T8" fmla="*/ 4876800 w 152400"/>
              <a:gd name="T9" fmla="*/ 1862752 h 152400"/>
              <a:gd name="T10" fmla="*/ 17694720 60000 65536"/>
              <a:gd name="T11" fmla="*/ 11796480 60000 65536"/>
              <a:gd name="T12" fmla="*/ 5898240 60000 65536"/>
              <a:gd name="T13" fmla="*/ 5898240 60000 65536"/>
              <a:gd name="T14" fmla="*/ 0 60000 65536"/>
              <a:gd name="T15" fmla="*/ 47095 w 152400"/>
              <a:gd name="T16" fmla="*/ 58212 h 152400"/>
              <a:gd name="T17" fmla="*/ 105305 w 152400"/>
              <a:gd name="T18" fmla="*/ 116422 h 152400"/>
            </a:gdLst>
            <a:ahLst/>
            <a:cxnLst>
              <a:cxn ang="T10">
                <a:pos x="T0" y="T1"/>
              </a:cxn>
              <a:cxn ang="T11">
                <a:pos x="T2" y="T3"/>
              </a:cxn>
              <a:cxn ang="T12">
                <a:pos x="T4" y="T5"/>
              </a:cxn>
              <a:cxn ang="T13">
                <a:pos x="T6" y="T7"/>
              </a:cxn>
              <a:cxn ang="T14">
                <a:pos x="T8" y="T9"/>
              </a:cxn>
            </a:cxnLst>
            <a:rect l="T15" t="T16" r="T17" b="T18"/>
            <a:pathLst>
              <a:path w="152400" h="152400">
                <a:moveTo>
                  <a:pt x="0" y="58211"/>
                </a:moveTo>
                <a:lnTo>
                  <a:pt x="58212" y="58212"/>
                </a:lnTo>
                <a:lnTo>
                  <a:pt x="76200" y="0"/>
                </a:lnTo>
                <a:lnTo>
                  <a:pt x="94188" y="58212"/>
                </a:lnTo>
                <a:lnTo>
                  <a:pt x="152400" y="58211"/>
                </a:lnTo>
                <a:lnTo>
                  <a:pt x="105305" y="94188"/>
                </a:lnTo>
                <a:lnTo>
                  <a:pt x="123294" y="152399"/>
                </a:lnTo>
                <a:lnTo>
                  <a:pt x="76200" y="116422"/>
                </a:lnTo>
                <a:lnTo>
                  <a:pt x="29106" y="152399"/>
                </a:lnTo>
                <a:lnTo>
                  <a:pt x="47095" y="94188"/>
                </a:lnTo>
                <a:close/>
              </a:path>
            </a:pathLst>
          </a:custGeom>
          <a:solidFill>
            <a:srgbClr val="FF0066"/>
          </a:solidFill>
          <a:ln w="9525">
            <a:solidFill>
              <a:schemeClr val="tx1"/>
            </a:solidFill>
            <a:miter lim="800000"/>
            <a:headEnd/>
            <a:tailEnd/>
          </a:ln>
        </p:spPr>
        <p:txBody>
          <a:bodyPr wrap="none" anchor="ctr"/>
          <a:lstStyle/>
          <a:p>
            <a:endParaRPr lang="en-US">
              <a:latin typeface="Calibri" pitchFamily="34" charset="0"/>
            </a:endParaRPr>
          </a:p>
        </p:txBody>
      </p:sp>
      <p:sp>
        <p:nvSpPr>
          <p:cNvPr id="52241" name="AutoShape 17"/>
          <p:cNvSpPr>
            <a:spLocks noChangeArrowheads="1"/>
          </p:cNvSpPr>
          <p:nvPr/>
        </p:nvSpPr>
        <p:spPr bwMode="auto">
          <a:xfrm>
            <a:off x="2362200" y="1143000"/>
            <a:ext cx="304800" cy="304800"/>
          </a:xfrm>
          <a:custGeom>
            <a:avLst/>
            <a:gdLst>
              <a:gd name="T0" fmla="*/ 2438400 w 152400"/>
              <a:gd name="T1" fmla="*/ 0 h 152400"/>
              <a:gd name="T2" fmla="*/ 0 w 152400"/>
              <a:gd name="T3" fmla="*/ 1862752 h 152400"/>
              <a:gd name="T4" fmla="*/ 931392 w 152400"/>
              <a:gd name="T5" fmla="*/ 4876768 h 152400"/>
              <a:gd name="T6" fmla="*/ 3945407 w 152400"/>
              <a:gd name="T7" fmla="*/ 4876768 h 152400"/>
              <a:gd name="T8" fmla="*/ 4876800 w 152400"/>
              <a:gd name="T9" fmla="*/ 1862752 h 152400"/>
              <a:gd name="T10" fmla="*/ 17694720 60000 65536"/>
              <a:gd name="T11" fmla="*/ 11796480 60000 65536"/>
              <a:gd name="T12" fmla="*/ 5898240 60000 65536"/>
              <a:gd name="T13" fmla="*/ 5898240 60000 65536"/>
              <a:gd name="T14" fmla="*/ 0 60000 65536"/>
              <a:gd name="T15" fmla="*/ 47095 w 152400"/>
              <a:gd name="T16" fmla="*/ 58212 h 152400"/>
              <a:gd name="T17" fmla="*/ 105305 w 152400"/>
              <a:gd name="T18" fmla="*/ 116422 h 152400"/>
            </a:gdLst>
            <a:ahLst/>
            <a:cxnLst>
              <a:cxn ang="T10">
                <a:pos x="T0" y="T1"/>
              </a:cxn>
              <a:cxn ang="T11">
                <a:pos x="T2" y="T3"/>
              </a:cxn>
              <a:cxn ang="T12">
                <a:pos x="T4" y="T5"/>
              </a:cxn>
              <a:cxn ang="T13">
                <a:pos x="T6" y="T7"/>
              </a:cxn>
              <a:cxn ang="T14">
                <a:pos x="T8" y="T9"/>
              </a:cxn>
            </a:cxnLst>
            <a:rect l="T15" t="T16" r="T17" b="T18"/>
            <a:pathLst>
              <a:path w="152400" h="152400">
                <a:moveTo>
                  <a:pt x="0" y="58211"/>
                </a:moveTo>
                <a:lnTo>
                  <a:pt x="58212" y="58212"/>
                </a:lnTo>
                <a:lnTo>
                  <a:pt x="76200" y="0"/>
                </a:lnTo>
                <a:lnTo>
                  <a:pt x="94188" y="58212"/>
                </a:lnTo>
                <a:lnTo>
                  <a:pt x="152400" y="58211"/>
                </a:lnTo>
                <a:lnTo>
                  <a:pt x="105305" y="94188"/>
                </a:lnTo>
                <a:lnTo>
                  <a:pt x="123294" y="152399"/>
                </a:lnTo>
                <a:lnTo>
                  <a:pt x="76200" y="116422"/>
                </a:lnTo>
                <a:lnTo>
                  <a:pt x="29106" y="152399"/>
                </a:lnTo>
                <a:lnTo>
                  <a:pt x="47095" y="94188"/>
                </a:lnTo>
                <a:close/>
              </a:path>
            </a:pathLst>
          </a:custGeom>
          <a:solidFill>
            <a:srgbClr val="FF0066"/>
          </a:solidFill>
          <a:ln w="9525">
            <a:solidFill>
              <a:schemeClr val="tx1"/>
            </a:solidFill>
            <a:miter lim="800000"/>
            <a:headEnd/>
            <a:tailEnd/>
          </a:ln>
        </p:spPr>
        <p:txBody>
          <a:bodyPr wrap="none" anchor="ctr"/>
          <a:lstStyle/>
          <a:p>
            <a:endParaRPr lang="en-US">
              <a:latin typeface="Calibri" pitchFamily="34" charset="0"/>
            </a:endParaRPr>
          </a:p>
        </p:txBody>
      </p:sp>
      <p:sp>
        <p:nvSpPr>
          <p:cNvPr id="52242" name="AutoShape 18"/>
          <p:cNvSpPr>
            <a:spLocks noChangeArrowheads="1"/>
          </p:cNvSpPr>
          <p:nvPr/>
        </p:nvSpPr>
        <p:spPr bwMode="auto">
          <a:xfrm>
            <a:off x="1295400" y="2057400"/>
            <a:ext cx="304800" cy="304800"/>
          </a:xfrm>
          <a:custGeom>
            <a:avLst/>
            <a:gdLst>
              <a:gd name="T0" fmla="*/ 2438400 w 152400"/>
              <a:gd name="T1" fmla="*/ 0 h 152400"/>
              <a:gd name="T2" fmla="*/ 0 w 152400"/>
              <a:gd name="T3" fmla="*/ 1862752 h 152400"/>
              <a:gd name="T4" fmla="*/ 931392 w 152400"/>
              <a:gd name="T5" fmla="*/ 4876768 h 152400"/>
              <a:gd name="T6" fmla="*/ 3945407 w 152400"/>
              <a:gd name="T7" fmla="*/ 4876768 h 152400"/>
              <a:gd name="T8" fmla="*/ 4876800 w 152400"/>
              <a:gd name="T9" fmla="*/ 1862752 h 152400"/>
              <a:gd name="T10" fmla="*/ 17694720 60000 65536"/>
              <a:gd name="T11" fmla="*/ 11796480 60000 65536"/>
              <a:gd name="T12" fmla="*/ 5898240 60000 65536"/>
              <a:gd name="T13" fmla="*/ 5898240 60000 65536"/>
              <a:gd name="T14" fmla="*/ 0 60000 65536"/>
              <a:gd name="T15" fmla="*/ 47095 w 152400"/>
              <a:gd name="T16" fmla="*/ 58212 h 152400"/>
              <a:gd name="T17" fmla="*/ 105305 w 152400"/>
              <a:gd name="T18" fmla="*/ 116422 h 152400"/>
            </a:gdLst>
            <a:ahLst/>
            <a:cxnLst>
              <a:cxn ang="T10">
                <a:pos x="T0" y="T1"/>
              </a:cxn>
              <a:cxn ang="T11">
                <a:pos x="T2" y="T3"/>
              </a:cxn>
              <a:cxn ang="T12">
                <a:pos x="T4" y="T5"/>
              </a:cxn>
              <a:cxn ang="T13">
                <a:pos x="T6" y="T7"/>
              </a:cxn>
              <a:cxn ang="T14">
                <a:pos x="T8" y="T9"/>
              </a:cxn>
            </a:cxnLst>
            <a:rect l="T15" t="T16" r="T17" b="T18"/>
            <a:pathLst>
              <a:path w="152400" h="152400">
                <a:moveTo>
                  <a:pt x="0" y="58211"/>
                </a:moveTo>
                <a:lnTo>
                  <a:pt x="58212" y="58212"/>
                </a:lnTo>
                <a:lnTo>
                  <a:pt x="76200" y="0"/>
                </a:lnTo>
                <a:lnTo>
                  <a:pt x="94188" y="58212"/>
                </a:lnTo>
                <a:lnTo>
                  <a:pt x="152400" y="58211"/>
                </a:lnTo>
                <a:lnTo>
                  <a:pt x="105305" y="94188"/>
                </a:lnTo>
                <a:lnTo>
                  <a:pt x="123294" y="152399"/>
                </a:lnTo>
                <a:lnTo>
                  <a:pt x="76200" y="116422"/>
                </a:lnTo>
                <a:lnTo>
                  <a:pt x="29106" y="152399"/>
                </a:lnTo>
                <a:lnTo>
                  <a:pt x="47095" y="94188"/>
                </a:lnTo>
                <a:close/>
              </a:path>
            </a:pathLst>
          </a:custGeom>
          <a:solidFill>
            <a:srgbClr val="FF0066"/>
          </a:solidFill>
          <a:ln w="9525">
            <a:solidFill>
              <a:schemeClr val="tx1"/>
            </a:solidFill>
            <a:miter lim="800000"/>
            <a:headEnd/>
            <a:tailEnd/>
          </a:ln>
        </p:spPr>
        <p:txBody>
          <a:bodyPr wrap="none" anchor="ctr"/>
          <a:lstStyle/>
          <a:p>
            <a:endParaRPr lang="en-US">
              <a:latin typeface="Calibri" pitchFamily="34" charset="0"/>
            </a:endParaRPr>
          </a:p>
        </p:txBody>
      </p:sp>
      <p:sp>
        <p:nvSpPr>
          <p:cNvPr id="52243" name="AutoShape 19"/>
          <p:cNvSpPr>
            <a:spLocks noChangeArrowheads="1"/>
          </p:cNvSpPr>
          <p:nvPr/>
        </p:nvSpPr>
        <p:spPr bwMode="auto">
          <a:xfrm>
            <a:off x="6477000" y="2133600"/>
            <a:ext cx="304800" cy="304800"/>
          </a:xfrm>
          <a:custGeom>
            <a:avLst/>
            <a:gdLst>
              <a:gd name="T0" fmla="*/ 2438400 w 152400"/>
              <a:gd name="T1" fmla="*/ 0 h 152400"/>
              <a:gd name="T2" fmla="*/ 0 w 152400"/>
              <a:gd name="T3" fmla="*/ 1862752 h 152400"/>
              <a:gd name="T4" fmla="*/ 931392 w 152400"/>
              <a:gd name="T5" fmla="*/ 4876768 h 152400"/>
              <a:gd name="T6" fmla="*/ 3945407 w 152400"/>
              <a:gd name="T7" fmla="*/ 4876768 h 152400"/>
              <a:gd name="T8" fmla="*/ 4876800 w 152400"/>
              <a:gd name="T9" fmla="*/ 1862752 h 152400"/>
              <a:gd name="T10" fmla="*/ 17694720 60000 65536"/>
              <a:gd name="T11" fmla="*/ 11796480 60000 65536"/>
              <a:gd name="T12" fmla="*/ 5898240 60000 65536"/>
              <a:gd name="T13" fmla="*/ 5898240 60000 65536"/>
              <a:gd name="T14" fmla="*/ 0 60000 65536"/>
              <a:gd name="T15" fmla="*/ 47095 w 152400"/>
              <a:gd name="T16" fmla="*/ 58212 h 152400"/>
              <a:gd name="T17" fmla="*/ 105305 w 152400"/>
              <a:gd name="T18" fmla="*/ 116422 h 152400"/>
            </a:gdLst>
            <a:ahLst/>
            <a:cxnLst>
              <a:cxn ang="T10">
                <a:pos x="T0" y="T1"/>
              </a:cxn>
              <a:cxn ang="T11">
                <a:pos x="T2" y="T3"/>
              </a:cxn>
              <a:cxn ang="T12">
                <a:pos x="T4" y="T5"/>
              </a:cxn>
              <a:cxn ang="T13">
                <a:pos x="T6" y="T7"/>
              </a:cxn>
              <a:cxn ang="T14">
                <a:pos x="T8" y="T9"/>
              </a:cxn>
            </a:cxnLst>
            <a:rect l="T15" t="T16" r="T17" b="T18"/>
            <a:pathLst>
              <a:path w="152400" h="152400">
                <a:moveTo>
                  <a:pt x="0" y="58211"/>
                </a:moveTo>
                <a:lnTo>
                  <a:pt x="58212" y="58212"/>
                </a:lnTo>
                <a:lnTo>
                  <a:pt x="76200" y="0"/>
                </a:lnTo>
                <a:lnTo>
                  <a:pt x="94188" y="58212"/>
                </a:lnTo>
                <a:lnTo>
                  <a:pt x="152400" y="58211"/>
                </a:lnTo>
                <a:lnTo>
                  <a:pt x="105305" y="94188"/>
                </a:lnTo>
                <a:lnTo>
                  <a:pt x="123294" y="152399"/>
                </a:lnTo>
                <a:lnTo>
                  <a:pt x="76200" y="116422"/>
                </a:lnTo>
                <a:lnTo>
                  <a:pt x="29106" y="152399"/>
                </a:lnTo>
                <a:lnTo>
                  <a:pt x="47095" y="94188"/>
                </a:lnTo>
                <a:close/>
              </a:path>
            </a:pathLst>
          </a:custGeom>
          <a:solidFill>
            <a:srgbClr val="FF0066"/>
          </a:solidFill>
          <a:ln w="9525">
            <a:solidFill>
              <a:schemeClr val="tx1"/>
            </a:solidFill>
            <a:miter lim="800000"/>
            <a:headEnd/>
            <a:tailEnd/>
          </a:ln>
        </p:spPr>
        <p:txBody>
          <a:bodyPr wrap="none" anchor="ctr"/>
          <a:lstStyle/>
          <a:p>
            <a:endParaRPr lang="en-US">
              <a:latin typeface="Calibri" pitchFamily="34" charset="0"/>
            </a:endParaRPr>
          </a:p>
        </p:txBody>
      </p:sp>
      <p:sp>
        <p:nvSpPr>
          <p:cNvPr id="52247" name="AutoShape 23"/>
          <p:cNvSpPr>
            <a:spLocks noChangeArrowheads="1"/>
          </p:cNvSpPr>
          <p:nvPr/>
        </p:nvSpPr>
        <p:spPr bwMode="auto">
          <a:xfrm>
            <a:off x="1524000" y="3886200"/>
            <a:ext cx="304800" cy="304800"/>
          </a:xfrm>
          <a:custGeom>
            <a:avLst/>
            <a:gdLst>
              <a:gd name="T0" fmla="*/ 2438400 w 152400"/>
              <a:gd name="T1" fmla="*/ 0 h 152400"/>
              <a:gd name="T2" fmla="*/ 0 w 152400"/>
              <a:gd name="T3" fmla="*/ 1862752 h 152400"/>
              <a:gd name="T4" fmla="*/ 931392 w 152400"/>
              <a:gd name="T5" fmla="*/ 4876768 h 152400"/>
              <a:gd name="T6" fmla="*/ 3945407 w 152400"/>
              <a:gd name="T7" fmla="*/ 4876768 h 152400"/>
              <a:gd name="T8" fmla="*/ 4876800 w 152400"/>
              <a:gd name="T9" fmla="*/ 1862752 h 152400"/>
              <a:gd name="T10" fmla="*/ 17694720 60000 65536"/>
              <a:gd name="T11" fmla="*/ 11796480 60000 65536"/>
              <a:gd name="T12" fmla="*/ 5898240 60000 65536"/>
              <a:gd name="T13" fmla="*/ 5898240 60000 65536"/>
              <a:gd name="T14" fmla="*/ 0 60000 65536"/>
              <a:gd name="T15" fmla="*/ 47095 w 152400"/>
              <a:gd name="T16" fmla="*/ 58212 h 152400"/>
              <a:gd name="T17" fmla="*/ 105305 w 152400"/>
              <a:gd name="T18" fmla="*/ 116422 h 152400"/>
            </a:gdLst>
            <a:ahLst/>
            <a:cxnLst>
              <a:cxn ang="T10">
                <a:pos x="T0" y="T1"/>
              </a:cxn>
              <a:cxn ang="T11">
                <a:pos x="T2" y="T3"/>
              </a:cxn>
              <a:cxn ang="T12">
                <a:pos x="T4" y="T5"/>
              </a:cxn>
              <a:cxn ang="T13">
                <a:pos x="T6" y="T7"/>
              </a:cxn>
              <a:cxn ang="T14">
                <a:pos x="T8" y="T9"/>
              </a:cxn>
            </a:cxnLst>
            <a:rect l="T15" t="T16" r="T17" b="T18"/>
            <a:pathLst>
              <a:path w="152400" h="152400">
                <a:moveTo>
                  <a:pt x="0" y="58211"/>
                </a:moveTo>
                <a:lnTo>
                  <a:pt x="58212" y="58212"/>
                </a:lnTo>
                <a:lnTo>
                  <a:pt x="76200" y="0"/>
                </a:lnTo>
                <a:lnTo>
                  <a:pt x="94188" y="58212"/>
                </a:lnTo>
                <a:lnTo>
                  <a:pt x="152400" y="58211"/>
                </a:lnTo>
                <a:lnTo>
                  <a:pt x="105305" y="94188"/>
                </a:lnTo>
                <a:lnTo>
                  <a:pt x="123294" y="152399"/>
                </a:lnTo>
                <a:lnTo>
                  <a:pt x="76200" y="116422"/>
                </a:lnTo>
                <a:lnTo>
                  <a:pt x="29106" y="152399"/>
                </a:lnTo>
                <a:lnTo>
                  <a:pt x="47095" y="94188"/>
                </a:lnTo>
                <a:close/>
              </a:path>
            </a:pathLst>
          </a:custGeom>
          <a:solidFill>
            <a:srgbClr val="FF0066"/>
          </a:solidFill>
          <a:ln w="9525">
            <a:solidFill>
              <a:schemeClr val="tx1"/>
            </a:solidFill>
            <a:miter lim="800000"/>
            <a:headEnd/>
            <a:tailEnd/>
          </a:ln>
        </p:spPr>
        <p:txBody>
          <a:bodyPr wrap="none" anchor="ctr"/>
          <a:lstStyle/>
          <a:p>
            <a:endParaRPr lang="en-US">
              <a:latin typeface="Calibri" pitchFamily="34" charset="0"/>
            </a:endParaRPr>
          </a:p>
        </p:txBody>
      </p:sp>
      <p:sp>
        <p:nvSpPr>
          <p:cNvPr id="52248" name="AutoShape 24"/>
          <p:cNvSpPr>
            <a:spLocks noChangeArrowheads="1"/>
          </p:cNvSpPr>
          <p:nvPr/>
        </p:nvSpPr>
        <p:spPr bwMode="auto">
          <a:xfrm>
            <a:off x="2743200" y="2286000"/>
            <a:ext cx="304800" cy="304800"/>
          </a:xfrm>
          <a:custGeom>
            <a:avLst/>
            <a:gdLst>
              <a:gd name="T0" fmla="*/ 2438400 w 152400"/>
              <a:gd name="T1" fmla="*/ 0 h 152400"/>
              <a:gd name="T2" fmla="*/ 0 w 152400"/>
              <a:gd name="T3" fmla="*/ 1862752 h 152400"/>
              <a:gd name="T4" fmla="*/ 931392 w 152400"/>
              <a:gd name="T5" fmla="*/ 4876768 h 152400"/>
              <a:gd name="T6" fmla="*/ 3945407 w 152400"/>
              <a:gd name="T7" fmla="*/ 4876768 h 152400"/>
              <a:gd name="T8" fmla="*/ 4876800 w 152400"/>
              <a:gd name="T9" fmla="*/ 1862752 h 152400"/>
              <a:gd name="T10" fmla="*/ 17694720 60000 65536"/>
              <a:gd name="T11" fmla="*/ 11796480 60000 65536"/>
              <a:gd name="T12" fmla="*/ 5898240 60000 65536"/>
              <a:gd name="T13" fmla="*/ 5898240 60000 65536"/>
              <a:gd name="T14" fmla="*/ 0 60000 65536"/>
              <a:gd name="T15" fmla="*/ 47095 w 152400"/>
              <a:gd name="T16" fmla="*/ 58212 h 152400"/>
              <a:gd name="T17" fmla="*/ 105305 w 152400"/>
              <a:gd name="T18" fmla="*/ 116422 h 152400"/>
            </a:gdLst>
            <a:ahLst/>
            <a:cxnLst>
              <a:cxn ang="T10">
                <a:pos x="T0" y="T1"/>
              </a:cxn>
              <a:cxn ang="T11">
                <a:pos x="T2" y="T3"/>
              </a:cxn>
              <a:cxn ang="T12">
                <a:pos x="T4" y="T5"/>
              </a:cxn>
              <a:cxn ang="T13">
                <a:pos x="T6" y="T7"/>
              </a:cxn>
              <a:cxn ang="T14">
                <a:pos x="T8" y="T9"/>
              </a:cxn>
            </a:cxnLst>
            <a:rect l="T15" t="T16" r="T17" b="T18"/>
            <a:pathLst>
              <a:path w="152400" h="152400">
                <a:moveTo>
                  <a:pt x="0" y="58211"/>
                </a:moveTo>
                <a:lnTo>
                  <a:pt x="58212" y="58212"/>
                </a:lnTo>
                <a:lnTo>
                  <a:pt x="76200" y="0"/>
                </a:lnTo>
                <a:lnTo>
                  <a:pt x="94188" y="58212"/>
                </a:lnTo>
                <a:lnTo>
                  <a:pt x="152400" y="58211"/>
                </a:lnTo>
                <a:lnTo>
                  <a:pt x="105305" y="94188"/>
                </a:lnTo>
                <a:lnTo>
                  <a:pt x="123294" y="152399"/>
                </a:lnTo>
                <a:lnTo>
                  <a:pt x="76200" y="116422"/>
                </a:lnTo>
                <a:lnTo>
                  <a:pt x="29106" y="152399"/>
                </a:lnTo>
                <a:lnTo>
                  <a:pt x="47095" y="94188"/>
                </a:lnTo>
                <a:close/>
              </a:path>
            </a:pathLst>
          </a:custGeom>
          <a:solidFill>
            <a:srgbClr val="FF0066"/>
          </a:solidFill>
          <a:ln w="9525">
            <a:solidFill>
              <a:schemeClr val="tx1"/>
            </a:solidFill>
            <a:miter lim="800000"/>
            <a:headEnd/>
            <a:tailEnd/>
          </a:ln>
        </p:spPr>
        <p:txBody>
          <a:bodyPr wrap="none" anchor="ctr"/>
          <a:lstStyle/>
          <a:p>
            <a:endParaRPr lang="en-US">
              <a:latin typeface="Calibri" pitchFamily="34" charset="0"/>
            </a:endParaRPr>
          </a:p>
        </p:txBody>
      </p:sp>
      <p:sp>
        <p:nvSpPr>
          <p:cNvPr id="52249" name="AutoShape 25"/>
          <p:cNvSpPr>
            <a:spLocks noChangeArrowheads="1"/>
          </p:cNvSpPr>
          <p:nvPr/>
        </p:nvSpPr>
        <p:spPr bwMode="auto">
          <a:xfrm>
            <a:off x="2895600" y="1295400"/>
            <a:ext cx="304800" cy="304800"/>
          </a:xfrm>
          <a:custGeom>
            <a:avLst/>
            <a:gdLst>
              <a:gd name="T0" fmla="*/ 2438400 w 152400"/>
              <a:gd name="T1" fmla="*/ 0 h 152400"/>
              <a:gd name="T2" fmla="*/ 0 w 152400"/>
              <a:gd name="T3" fmla="*/ 1862752 h 152400"/>
              <a:gd name="T4" fmla="*/ 931392 w 152400"/>
              <a:gd name="T5" fmla="*/ 4876768 h 152400"/>
              <a:gd name="T6" fmla="*/ 3945407 w 152400"/>
              <a:gd name="T7" fmla="*/ 4876768 h 152400"/>
              <a:gd name="T8" fmla="*/ 4876800 w 152400"/>
              <a:gd name="T9" fmla="*/ 1862752 h 152400"/>
              <a:gd name="T10" fmla="*/ 17694720 60000 65536"/>
              <a:gd name="T11" fmla="*/ 11796480 60000 65536"/>
              <a:gd name="T12" fmla="*/ 5898240 60000 65536"/>
              <a:gd name="T13" fmla="*/ 5898240 60000 65536"/>
              <a:gd name="T14" fmla="*/ 0 60000 65536"/>
              <a:gd name="T15" fmla="*/ 47095 w 152400"/>
              <a:gd name="T16" fmla="*/ 58212 h 152400"/>
              <a:gd name="T17" fmla="*/ 105305 w 152400"/>
              <a:gd name="T18" fmla="*/ 116422 h 152400"/>
            </a:gdLst>
            <a:ahLst/>
            <a:cxnLst>
              <a:cxn ang="T10">
                <a:pos x="T0" y="T1"/>
              </a:cxn>
              <a:cxn ang="T11">
                <a:pos x="T2" y="T3"/>
              </a:cxn>
              <a:cxn ang="T12">
                <a:pos x="T4" y="T5"/>
              </a:cxn>
              <a:cxn ang="T13">
                <a:pos x="T6" y="T7"/>
              </a:cxn>
              <a:cxn ang="T14">
                <a:pos x="T8" y="T9"/>
              </a:cxn>
            </a:cxnLst>
            <a:rect l="T15" t="T16" r="T17" b="T18"/>
            <a:pathLst>
              <a:path w="152400" h="152400">
                <a:moveTo>
                  <a:pt x="0" y="58211"/>
                </a:moveTo>
                <a:lnTo>
                  <a:pt x="58212" y="58212"/>
                </a:lnTo>
                <a:lnTo>
                  <a:pt x="76200" y="0"/>
                </a:lnTo>
                <a:lnTo>
                  <a:pt x="94188" y="58212"/>
                </a:lnTo>
                <a:lnTo>
                  <a:pt x="152400" y="58211"/>
                </a:lnTo>
                <a:lnTo>
                  <a:pt x="105305" y="94188"/>
                </a:lnTo>
                <a:lnTo>
                  <a:pt x="123294" y="152399"/>
                </a:lnTo>
                <a:lnTo>
                  <a:pt x="76200" y="116422"/>
                </a:lnTo>
                <a:lnTo>
                  <a:pt x="29106" y="152399"/>
                </a:lnTo>
                <a:lnTo>
                  <a:pt x="47095" y="94188"/>
                </a:lnTo>
                <a:close/>
              </a:path>
            </a:pathLst>
          </a:custGeom>
          <a:solidFill>
            <a:srgbClr val="FF0066"/>
          </a:solidFill>
          <a:ln w="9525">
            <a:solidFill>
              <a:schemeClr val="tx1"/>
            </a:solidFill>
            <a:miter lim="800000"/>
            <a:headEnd/>
            <a:tailEnd/>
          </a:ln>
        </p:spPr>
        <p:txBody>
          <a:bodyPr wrap="none" anchor="ctr"/>
          <a:lstStyle/>
          <a:p>
            <a:endParaRPr lang="en-US">
              <a:latin typeface="Calibri" pitchFamily="34" charset="0"/>
            </a:endParaRPr>
          </a:p>
        </p:txBody>
      </p:sp>
      <p:sp>
        <p:nvSpPr>
          <p:cNvPr id="52265" name="AutoShape 41"/>
          <p:cNvSpPr>
            <a:spLocks noChangeArrowheads="1"/>
          </p:cNvSpPr>
          <p:nvPr/>
        </p:nvSpPr>
        <p:spPr bwMode="auto">
          <a:xfrm>
            <a:off x="2286000" y="2438400"/>
            <a:ext cx="304800" cy="304800"/>
          </a:xfrm>
          <a:custGeom>
            <a:avLst/>
            <a:gdLst>
              <a:gd name="T0" fmla="*/ 2438400 w 152400"/>
              <a:gd name="T1" fmla="*/ 0 h 152400"/>
              <a:gd name="T2" fmla="*/ 0 w 152400"/>
              <a:gd name="T3" fmla="*/ 1862752 h 152400"/>
              <a:gd name="T4" fmla="*/ 931392 w 152400"/>
              <a:gd name="T5" fmla="*/ 4876768 h 152400"/>
              <a:gd name="T6" fmla="*/ 3945407 w 152400"/>
              <a:gd name="T7" fmla="*/ 4876768 h 152400"/>
              <a:gd name="T8" fmla="*/ 4876800 w 152400"/>
              <a:gd name="T9" fmla="*/ 1862752 h 152400"/>
              <a:gd name="T10" fmla="*/ 17694720 60000 65536"/>
              <a:gd name="T11" fmla="*/ 11796480 60000 65536"/>
              <a:gd name="T12" fmla="*/ 5898240 60000 65536"/>
              <a:gd name="T13" fmla="*/ 5898240 60000 65536"/>
              <a:gd name="T14" fmla="*/ 0 60000 65536"/>
              <a:gd name="T15" fmla="*/ 47095 w 152400"/>
              <a:gd name="T16" fmla="*/ 58212 h 152400"/>
              <a:gd name="T17" fmla="*/ 105305 w 152400"/>
              <a:gd name="T18" fmla="*/ 116422 h 152400"/>
            </a:gdLst>
            <a:ahLst/>
            <a:cxnLst>
              <a:cxn ang="T10">
                <a:pos x="T0" y="T1"/>
              </a:cxn>
              <a:cxn ang="T11">
                <a:pos x="T2" y="T3"/>
              </a:cxn>
              <a:cxn ang="T12">
                <a:pos x="T4" y="T5"/>
              </a:cxn>
              <a:cxn ang="T13">
                <a:pos x="T6" y="T7"/>
              </a:cxn>
              <a:cxn ang="T14">
                <a:pos x="T8" y="T9"/>
              </a:cxn>
            </a:cxnLst>
            <a:rect l="T15" t="T16" r="T17" b="T18"/>
            <a:pathLst>
              <a:path w="152400" h="152400">
                <a:moveTo>
                  <a:pt x="0" y="58211"/>
                </a:moveTo>
                <a:lnTo>
                  <a:pt x="58212" y="58212"/>
                </a:lnTo>
                <a:lnTo>
                  <a:pt x="76200" y="0"/>
                </a:lnTo>
                <a:lnTo>
                  <a:pt x="94188" y="58212"/>
                </a:lnTo>
                <a:lnTo>
                  <a:pt x="152400" y="58211"/>
                </a:lnTo>
                <a:lnTo>
                  <a:pt x="105305" y="94188"/>
                </a:lnTo>
                <a:lnTo>
                  <a:pt x="123294" y="152399"/>
                </a:lnTo>
                <a:lnTo>
                  <a:pt x="76200" y="116422"/>
                </a:lnTo>
                <a:lnTo>
                  <a:pt x="29106" y="152399"/>
                </a:lnTo>
                <a:lnTo>
                  <a:pt x="47095" y="94188"/>
                </a:lnTo>
                <a:close/>
              </a:path>
            </a:pathLst>
          </a:custGeom>
          <a:solidFill>
            <a:srgbClr val="FF0066"/>
          </a:solidFill>
          <a:ln w="9525">
            <a:solidFill>
              <a:schemeClr val="tx1"/>
            </a:solidFill>
            <a:miter lim="800000"/>
            <a:headEnd/>
            <a:tailEnd/>
          </a:ln>
        </p:spPr>
        <p:txBody>
          <a:bodyPr wrap="none" anchor="ctr"/>
          <a:lstStyle/>
          <a:p>
            <a:endParaRPr lang="en-US">
              <a:latin typeface="Calibri" pitchFamily="34" charset="0"/>
            </a:endParaRPr>
          </a:p>
        </p:txBody>
      </p:sp>
      <p:sp>
        <p:nvSpPr>
          <p:cNvPr id="52266" name="AutoShape 42"/>
          <p:cNvSpPr>
            <a:spLocks noChangeArrowheads="1"/>
          </p:cNvSpPr>
          <p:nvPr/>
        </p:nvSpPr>
        <p:spPr bwMode="auto">
          <a:xfrm>
            <a:off x="228600" y="2286000"/>
            <a:ext cx="304800" cy="304800"/>
          </a:xfrm>
          <a:custGeom>
            <a:avLst/>
            <a:gdLst>
              <a:gd name="T0" fmla="*/ 2438400 w 152400"/>
              <a:gd name="T1" fmla="*/ 0 h 152400"/>
              <a:gd name="T2" fmla="*/ 0 w 152400"/>
              <a:gd name="T3" fmla="*/ 1862752 h 152400"/>
              <a:gd name="T4" fmla="*/ 931392 w 152400"/>
              <a:gd name="T5" fmla="*/ 4876768 h 152400"/>
              <a:gd name="T6" fmla="*/ 3945407 w 152400"/>
              <a:gd name="T7" fmla="*/ 4876768 h 152400"/>
              <a:gd name="T8" fmla="*/ 4876800 w 152400"/>
              <a:gd name="T9" fmla="*/ 1862752 h 152400"/>
              <a:gd name="T10" fmla="*/ 17694720 60000 65536"/>
              <a:gd name="T11" fmla="*/ 11796480 60000 65536"/>
              <a:gd name="T12" fmla="*/ 5898240 60000 65536"/>
              <a:gd name="T13" fmla="*/ 5898240 60000 65536"/>
              <a:gd name="T14" fmla="*/ 0 60000 65536"/>
              <a:gd name="T15" fmla="*/ 47095 w 152400"/>
              <a:gd name="T16" fmla="*/ 58212 h 152400"/>
              <a:gd name="T17" fmla="*/ 105305 w 152400"/>
              <a:gd name="T18" fmla="*/ 116422 h 152400"/>
            </a:gdLst>
            <a:ahLst/>
            <a:cxnLst>
              <a:cxn ang="T10">
                <a:pos x="T0" y="T1"/>
              </a:cxn>
              <a:cxn ang="T11">
                <a:pos x="T2" y="T3"/>
              </a:cxn>
              <a:cxn ang="T12">
                <a:pos x="T4" y="T5"/>
              </a:cxn>
              <a:cxn ang="T13">
                <a:pos x="T6" y="T7"/>
              </a:cxn>
              <a:cxn ang="T14">
                <a:pos x="T8" y="T9"/>
              </a:cxn>
            </a:cxnLst>
            <a:rect l="T15" t="T16" r="T17" b="T18"/>
            <a:pathLst>
              <a:path w="152400" h="152400">
                <a:moveTo>
                  <a:pt x="0" y="58211"/>
                </a:moveTo>
                <a:lnTo>
                  <a:pt x="58212" y="58212"/>
                </a:lnTo>
                <a:lnTo>
                  <a:pt x="76200" y="0"/>
                </a:lnTo>
                <a:lnTo>
                  <a:pt x="94188" y="58212"/>
                </a:lnTo>
                <a:lnTo>
                  <a:pt x="152400" y="58211"/>
                </a:lnTo>
                <a:lnTo>
                  <a:pt x="105305" y="94188"/>
                </a:lnTo>
                <a:lnTo>
                  <a:pt x="123294" y="152399"/>
                </a:lnTo>
                <a:lnTo>
                  <a:pt x="76200" y="116422"/>
                </a:lnTo>
                <a:lnTo>
                  <a:pt x="29106" y="152399"/>
                </a:lnTo>
                <a:lnTo>
                  <a:pt x="47095" y="94188"/>
                </a:lnTo>
                <a:close/>
              </a:path>
            </a:pathLst>
          </a:custGeom>
          <a:solidFill>
            <a:srgbClr val="FF0066"/>
          </a:solidFill>
          <a:ln w="9525">
            <a:solidFill>
              <a:schemeClr val="tx1"/>
            </a:solidFill>
            <a:miter lim="800000"/>
            <a:headEnd/>
            <a:tailEnd/>
          </a:ln>
        </p:spPr>
        <p:txBody>
          <a:bodyPr wrap="none" anchor="ctr"/>
          <a:lstStyle/>
          <a:p>
            <a:endParaRPr lang="en-US">
              <a:latin typeface="Calibri" pitchFamily="34" charset="0"/>
            </a:endParaRPr>
          </a:p>
        </p:txBody>
      </p:sp>
      <p:sp>
        <p:nvSpPr>
          <p:cNvPr id="52267" name="AutoShape 43"/>
          <p:cNvSpPr>
            <a:spLocks noChangeArrowheads="1"/>
          </p:cNvSpPr>
          <p:nvPr/>
        </p:nvSpPr>
        <p:spPr bwMode="auto">
          <a:xfrm>
            <a:off x="685800" y="3352800"/>
            <a:ext cx="304800" cy="304800"/>
          </a:xfrm>
          <a:custGeom>
            <a:avLst/>
            <a:gdLst>
              <a:gd name="T0" fmla="*/ 2438400 w 152400"/>
              <a:gd name="T1" fmla="*/ 0 h 152400"/>
              <a:gd name="T2" fmla="*/ 0 w 152400"/>
              <a:gd name="T3" fmla="*/ 1862752 h 152400"/>
              <a:gd name="T4" fmla="*/ 931392 w 152400"/>
              <a:gd name="T5" fmla="*/ 4876768 h 152400"/>
              <a:gd name="T6" fmla="*/ 3945407 w 152400"/>
              <a:gd name="T7" fmla="*/ 4876768 h 152400"/>
              <a:gd name="T8" fmla="*/ 4876800 w 152400"/>
              <a:gd name="T9" fmla="*/ 1862752 h 152400"/>
              <a:gd name="T10" fmla="*/ 17694720 60000 65536"/>
              <a:gd name="T11" fmla="*/ 11796480 60000 65536"/>
              <a:gd name="T12" fmla="*/ 5898240 60000 65536"/>
              <a:gd name="T13" fmla="*/ 5898240 60000 65536"/>
              <a:gd name="T14" fmla="*/ 0 60000 65536"/>
              <a:gd name="T15" fmla="*/ 47095 w 152400"/>
              <a:gd name="T16" fmla="*/ 58212 h 152400"/>
              <a:gd name="T17" fmla="*/ 105305 w 152400"/>
              <a:gd name="T18" fmla="*/ 116422 h 152400"/>
            </a:gdLst>
            <a:ahLst/>
            <a:cxnLst>
              <a:cxn ang="T10">
                <a:pos x="T0" y="T1"/>
              </a:cxn>
              <a:cxn ang="T11">
                <a:pos x="T2" y="T3"/>
              </a:cxn>
              <a:cxn ang="T12">
                <a:pos x="T4" y="T5"/>
              </a:cxn>
              <a:cxn ang="T13">
                <a:pos x="T6" y="T7"/>
              </a:cxn>
              <a:cxn ang="T14">
                <a:pos x="T8" y="T9"/>
              </a:cxn>
            </a:cxnLst>
            <a:rect l="T15" t="T16" r="T17" b="T18"/>
            <a:pathLst>
              <a:path w="152400" h="152400">
                <a:moveTo>
                  <a:pt x="0" y="58211"/>
                </a:moveTo>
                <a:lnTo>
                  <a:pt x="58212" y="58212"/>
                </a:lnTo>
                <a:lnTo>
                  <a:pt x="76200" y="0"/>
                </a:lnTo>
                <a:lnTo>
                  <a:pt x="94188" y="58212"/>
                </a:lnTo>
                <a:lnTo>
                  <a:pt x="152400" y="58211"/>
                </a:lnTo>
                <a:lnTo>
                  <a:pt x="105305" y="94188"/>
                </a:lnTo>
                <a:lnTo>
                  <a:pt x="123294" y="152399"/>
                </a:lnTo>
                <a:lnTo>
                  <a:pt x="76200" y="116422"/>
                </a:lnTo>
                <a:lnTo>
                  <a:pt x="29106" y="152399"/>
                </a:lnTo>
                <a:lnTo>
                  <a:pt x="47095" y="94188"/>
                </a:lnTo>
                <a:close/>
              </a:path>
            </a:pathLst>
          </a:custGeom>
          <a:solidFill>
            <a:srgbClr val="FF0066"/>
          </a:solidFill>
          <a:ln w="9525">
            <a:solidFill>
              <a:schemeClr val="tx1"/>
            </a:solidFill>
            <a:miter lim="800000"/>
            <a:headEnd/>
            <a:tailEnd/>
          </a:ln>
        </p:spPr>
        <p:txBody>
          <a:bodyPr wrap="none" anchor="ctr"/>
          <a:lstStyle/>
          <a:p>
            <a:endParaRPr lang="en-US">
              <a:latin typeface="Calibri" pitchFamily="34" charset="0"/>
            </a:endParaRPr>
          </a:p>
        </p:txBody>
      </p:sp>
      <p:sp>
        <p:nvSpPr>
          <p:cNvPr id="21525" name="Text Box 49"/>
          <p:cNvSpPr txBox="1">
            <a:spLocks noChangeArrowheads="1"/>
          </p:cNvSpPr>
          <p:nvPr/>
        </p:nvSpPr>
        <p:spPr bwMode="auto">
          <a:xfrm>
            <a:off x="4724400" y="3505200"/>
            <a:ext cx="3657600" cy="952500"/>
          </a:xfrm>
          <a:prstGeom prst="rect">
            <a:avLst/>
          </a:prstGeom>
          <a:solidFill>
            <a:srgbClr val="C0C0C0">
              <a:alpha val="89803"/>
            </a:srgbClr>
          </a:solidFill>
          <a:ln w="9525">
            <a:solidFill>
              <a:srgbClr val="000000"/>
            </a:solidFill>
            <a:miter lim="800000"/>
            <a:headEnd/>
            <a:tailEnd/>
          </a:ln>
        </p:spPr>
        <p:txBody>
          <a:bodyPr>
            <a:spAutoFit/>
          </a:bodyPr>
          <a:lstStyle/>
          <a:p>
            <a:pPr fontAlgn="auto">
              <a:spcBef>
                <a:spcPct val="50000"/>
              </a:spcBef>
              <a:spcAft>
                <a:spcPts val="0"/>
              </a:spcAft>
              <a:defRPr/>
            </a:pPr>
            <a:r>
              <a:rPr lang="en-US" sz="1400" b="1" dirty="0">
                <a:ln>
                  <a:solidFill>
                    <a:schemeClr val="tx1"/>
                  </a:solidFill>
                </a:ln>
                <a:solidFill>
                  <a:srgbClr val="0000FF"/>
                </a:solidFill>
                <a:latin typeface="+mn-lt"/>
              </a:rPr>
              <a:t>     </a:t>
            </a:r>
            <a:r>
              <a:rPr lang="en-US" sz="1400" b="1" dirty="0" smtClean="0">
                <a:ln>
                  <a:solidFill>
                    <a:schemeClr val="tx1"/>
                  </a:solidFill>
                </a:ln>
                <a:solidFill>
                  <a:srgbClr val="0000FF"/>
                </a:solidFill>
                <a:latin typeface="+mn-lt"/>
              </a:rPr>
              <a:t>  </a:t>
            </a:r>
            <a:r>
              <a:rPr lang="en-US" sz="1400" dirty="0">
                <a:ln>
                  <a:solidFill>
                    <a:schemeClr val="tx1"/>
                  </a:solidFill>
                </a:ln>
                <a:latin typeface="+mn-lt"/>
              </a:rPr>
              <a:t>= Tribal Child Support Program</a:t>
            </a:r>
          </a:p>
          <a:p>
            <a:pPr fontAlgn="auto">
              <a:spcBef>
                <a:spcPct val="50000"/>
              </a:spcBef>
              <a:spcAft>
                <a:spcPts val="0"/>
              </a:spcAft>
              <a:defRPr/>
            </a:pPr>
            <a:r>
              <a:rPr lang="en-US" sz="1400" b="1" dirty="0">
                <a:ln>
                  <a:solidFill>
                    <a:schemeClr val="tx1"/>
                  </a:solidFill>
                </a:ln>
                <a:solidFill>
                  <a:srgbClr val="FF0066"/>
                </a:solidFill>
                <a:latin typeface="+mn-lt"/>
              </a:rPr>
              <a:t>       </a:t>
            </a:r>
            <a:r>
              <a:rPr lang="en-US" sz="1400" dirty="0">
                <a:ln>
                  <a:solidFill>
                    <a:schemeClr val="tx1"/>
                  </a:solidFill>
                </a:ln>
                <a:solidFill>
                  <a:srgbClr val="FF0066"/>
                </a:solidFill>
                <a:latin typeface="+mn-lt"/>
              </a:rPr>
              <a:t>= Tribal TANF Program</a:t>
            </a:r>
          </a:p>
          <a:p>
            <a:pPr fontAlgn="auto">
              <a:spcBef>
                <a:spcPct val="50000"/>
              </a:spcBef>
              <a:spcAft>
                <a:spcPts val="0"/>
              </a:spcAft>
              <a:defRPr/>
            </a:pPr>
            <a:r>
              <a:rPr lang="en-US" sz="1400" b="1" dirty="0">
                <a:ln>
                  <a:solidFill>
                    <a:schemeClr val="tx1"/>
                  </a:solidFill>
                </a:ln>
                <a:solidFill>
                  <a:srgbClr val="080808"/>
                </a:solidFill>
                <a:latin typeface="+mn-lt"/>
              </a:rPr>
              <a:t>      </a:t>
            </a:r>
            <a:r>
              <a:rPr lang="en-US" sz="1400" b="1" dirty="0" smtClean="0">
                <a:ln>
                  <a:solidFill>
                    <a:schemeClr val="tx1"/>
                  </a:solidFill>
                </a:ln>
                <a:solidFill>
                  <a:srgbClr val="080808"/>
                </a:solidFill>
              </a:rPr>
              <a:t> </a:t>
            </a:r>
            <a:r>
              <a:rPr lang="en-US" sz="1400" dirty="0" smtClean="0">
                <a:ln>
                  <a:solidFill>
                    <a:schemeClr val="tx1"/>
                  </a:solidFill>
                </a:ln>
                <a:solidFill>
                  <a:srgbClr val="080808"/>
                </a:solidFill>
                <a:latin typeface="+mn-lt"/>
              </a:rPr>
              <a:t>= </a:t>
            </a:r>
            <a:r>
              <a:rPr lang="en-US" sz="1400" dirty="0">
                <a:ln>
                  <a:solidFill>
                    <a:schemeClr val="tx1"/>
                  </a:solidFill>
                </a:ln>
                <a:solidFill>
                  <a:srgbClr val="080808"/>
                </a:solidFill>
                <a:latin typeface="+mn-lt"/>
              </a:rPr>
              <a:t>Tribal Child Support Startup Program</a:t>
            </a:r>
            <a:endParaRPr lang="en-US" sz="1000" dirty="0">
              <a:ln>
                <a:solidFill>
                  <a:schemeClr val="tx1"/>
                </a:solidFill>
              </a:ln>
              <a:solidFill>
                <a:srgbClr val="080808"/>
              </a:solidFill>
              <a:latin typeface="+mn-lt"/>
            </a:endParaRPr>
          </a:p>
        </p:txBody>
      </p:sp>
      <p:sp>
        <p:nvSpPr>
          <p:cNvPr id="2063" name="TextBox 21"/>
          <p:cNvSpPr txBox="1">
            <a:spLocks noChangeArrowheads="1"/>
          </p:cNvSpPr>
          <p:nvPr/>
        </p:nvSpPr>
        <p:spPr bwMode="auto">
          <a:xfrm>
            <a:off x="1295400" y="4114800"/>
            <a:ext cx="685800" cy="244475"/>
          </a:xfrm>
          <a:prstGeom prst="rect">
            <a:avLst/>
          </a:prstGeom>
          <a:noFill/>
          <a:ln w="9525">
            <a:noFill/>
            <a:miter lim="800000"/>
            <a:headEnd/>
            <a:tailEnd/>
          </a:ln>
        </p:spPr>
        <p:txBody>
          <a:bodyPr>
            <a:spAutoFit/>
          </a:bodyPr>
          <a:lstStyle/>
          <a:p>
            <a:r>
              <a:rPr lang="en-US" sz="1000">
                <a:solidFill>
                  <a:srgbClr val="432003"/>
                </a:solidFill>
                <a:latin typeface="Arial Black" pitchFamily="34" charset="0"/>
              </a:rPr>
              <a:t>SPIPA</a:t>
            </a:r>
          </a:p>
        </p:txBody>
      </p:sp>
      <p:sp>
        <p:nvSpPr>
          <p:cNvPr id="24" name="Flowchart: Extract 23"/>
          <p:cNvSpPr/>
          <p:nvPr/>
        </p:nvSpPr>
        <p:spPr>
          <a:xfrm>
            <a:off x="6781800" y="2133600"/>
            <a:ext cx="228600" cy="228600"/>
          </a:xfrm>
          <a:prstGeom prst="flowChartExtract">
            <a:avLst/>
          </a:prstGeom>
          <a:solidFill>
            <a:srgbClr val="0000CC"/>
          </a:solidFill>
          <a:ln>
            <a:solidFill>
              <a:srgbClr val="0000CC"/>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0000CC"/>
              </a:solidFill>
            </a:endParaRPr>
          </a:p>
        </p:txBody>
      </p:sp>
      <p:sp>
        <p:nvSpPr>
          <p:cNvPr id="26" name="Flowchart: Extract 25"/>
          <p:cNvSpPr/>
          <p:nvPr/>
        </p:nvSpPr>
        <p:spPr>
          <a:xfrm>
            <a:off x="4800600" y="3581400"/>
            <a:ext cx="219456" cy="219456"/>
          </a:xfrm>
          <a:prstGeom prst="flowChartExtract">
            <a:avLst/>
          </a:prstGeom>
          <a:solidFill>
            <a:srgbClr val="0000CC"/>
          </a:solidFill>
          <a:ln>
            <a:solidFill>
              <a:srgbClr val="0000CC"/>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0000CC"/>
              </a:solidFill>
            </a:endParaRPr>
          </a:p>
        </p:txBody>
      </p:sp>
      <p:sp>
        <p:nvSpPr>
          <p:cNvPr id="27" name="Flowchart: Extract 26"/>
          <p:cNvSpPr/>
          <p:nvPr/>
        </p:nvSpPr>
        <p:spPr>
          <a:xfrm>
            <a:off x="2819400" y="914400"/>
            <a:ext cx="228600" cy="228600"/>
          </a:xfrm>
          <a:prstGeom prst="flowChartExtract">
            <a:avLst/>
          </a:prstGeom>
          <a:solidFill>
            <a:srgbClr val="0000CC"/>
          </a:solidFill>
          <a:ln>
            <a:solidFill>
              <a:srgbClr val="0000CC"/>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0000CC"/>
              </a:solidFill>
            </a:endParaRPr>
          </a:p>
        </p:txBody>
      </p:sp>
      <p:sp>
        <p:nvSpPr>
          <p:cNvPr id="28" name="Flowchart: Extract 27"/>
          <p:cNvSpPr/>
          <p:nvPr/>
        </p:nvSpPr>
        <p:spPr>
          <a:xfrm>
            <a:off x="2286000" y="1143000"/>
            <a:ext cx="228600" cy="228600"/>
          </a:xfrm>
          <a:prstGeom prst="flowChartExtract">
            <a:avLst/>
          </a:prstGeom>
          <a:solidFill>
            <a:srgbClr val="0000CC"/>
          </a:solidFill>
          <a:ln>
            <a:solidFill>
              <a:srgbClr val="0000CC"/>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0000CC"/>
              </a:solidFill>
            </a:endParaRPr>
          </a:p>
        </p:txBody>
      </p:sp>
      <p:sp>
        <p:nvSpPr>
          <p:cNvPr id="29" name="Flowchart: Extract 28"/>
          <p:cNvSpPr/>
          <p:nvPr/>
        </p:nvSpPr>
        <p:spPr>
          <a:xfrm>
            <a:off x="2819400" y="2438400"/>
            <a:ext cx="228600" cy="228600"/>
          </a:xfrm>
          <a:prstGeom prst="flowChartExtract">
            <a:avLst/>
          </a:prstGeom>
          <a:solidFill>
            <a:srgbClr val="0000CC"/>
          </a:solidFill>
          <a:ln>
            <a:solidFill>
              <a:srgbClr val="0000CC"/>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0000CC"/>
              </a:solidFill>
            </a:endParaRPr>
          </a:p>
        </p:txBody>
      </p:sp>
      <p:sp>
        <p:nvSpPr>
          <p:cNvPr id="30" name="Flowchart: Extract 29"/>
          <p:cNvSpPr/>
          <p:nvPr/>
        </p:nvSpPr>
        <p:spPr>
          <a:xfrm>
            <a:off x="2438400" y="2590800"/>
            <a:ext cx="228600" cy="228600"/>
          </a:xfrm>
          <a:prstGeom prst="flowChartExtract">
            <a:avLst/>
          </a:prstGeom>
          <a:solidFill>
            <a:srgbClr val="0000CC"/>
          </a:solidFill>
          <a:ln>
            <a:solidFill>
              <a:srgbClr val="0000CC"/>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0000CC"/>
              </a:solidFill>
            </a:endParaRPr>
          </a:p>
        </p:txBody>
      </p:sp>
      <p:sp>
        <p:nvSpPr>
          <p:cNvPr id="31" name="Flowchart: Extract 30"/>
          <p:cNvSpPr/>
          <p:nvPr/>
        </p:nvSpPr>
        <p:spPr>
          <a:xfrm>
            <a:off x="609600" y="3429000"/>
            <a:ext cx="228600" cy="228600"/>
          </a:xfrm>
          <a:prstGeom prst="flowChartExtract">
            <a:avLst/>
          </a:prstGeom>
          <a:solidFill>
            <a:srgbClr val="0000CC"/>
          </a:solidFill>
          <a:ln>
            <a:solidFill>
              <a:srgbClr val="0000CC"/>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0000CC"/>
              </a:solidFill>
            </a:endParaRPr>
          </a:p>
        </p:txBody>
      </p:sp>
      <p:sp>
        <p:nvSpPr>
          <p:cNvPr id="32" name="Flowchart: Extract 31"/>
          <p:cNvSpPr/>
          <p:nvPr/>
        </p:nvSpPr>
        <p:spPr>
          <a:xfrm>
            <a:off x="2514600" y="3733800"/>
            <a:ext cx="228600" cy="228600"/>
          </a:xfrm>
          <a:prstGeom prst="flowChartExtract">
            <a:avLst/>
          </a:prstGeom>
          <a:solidFill>
            <a:srgbClr val="0000CC"/>
          </a:solidFill>
          <a:ln>
            <a:solidFill>
              <a:srgbClr val="0000CC"/>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0000CC"/>
              </a:solidFill>
            </a:endParaRPr>
          </a:p>
        </p:txBody>
      </p:sp>
      <p:sp>
        <p:nvSpPr>
          <p:cNvPr id="33" name="AutoShape 15"/>
          <p:cNvSpPr>
            <a:spLocks noChangeArrowheads="1"/>
          </p:cNvSpPr>
          <p:nvPr/>
        </p:nvSpPr>
        <p:spPr bwMode="auto">
          <a:xfrm>
            <a:off x="4800600" y="3877056"/>
            <a:ext cx="256032" cy="256032"/>
          </a:xfrm>
          <a:custGeom>
            <a:avLst/>
            <a:gdLst>
              <a:gd name="T0" fmla="*/ 1828800 w 152400"/>
              <a:gd name="T1" fmla="*/ 0 h 152400"/>
              <a:gd name="T2" fmla="*/ 0 w 152400"/>
              <a:gd name="T3" fmla="*/ 1397064 h 152400"/>
              <a:gd name="T4" fmla="*/ 698544 w 152400"/>
              <a:gd name="T5" fmla="*/ 3657576 h 152400"/>
              <a:gd name="T6" fmla="*/ 2959056 w 152400"/>
              <a:gd name="T7" fmla="*/ 3657576 h 152400"/>
              <a:gd name="T8" fmla="*/ 3657600 w 152400"/>
              <a:gd name="T9" fmla="*/ 1397064 h 152400"/>
              <a:gd name="T10" fmla="*/ 17694720 60000 65536"/>
              <a:gd name="T11" fmla="*/ 11796480 60000 65536"/>
              <a:gd name="T12" fmla="*/ 5898240 60000 65536"/>
              <a:gd name="T13" fmla="*/ 5898240 60000 65536"/>
              <a:gd name="T14" fmla="*/ 0 60000 65536"/>
              <a:gd name="T15" fmla="*/ 47095 w 152400"/>
              <a:gd name="T16" fmla="*/ 58212 h 152400"/>
              <a:gd name="T17" fmla="*/ 105305 w 152400"/>
              <a:gd name="T18" fmla="*/ 116422 h 152400"/>
            </a:gdLst>
            <a:ahLst/>
            <a:cxnLst>
              <a:cxn ang="T10">
                <a:pos x="T0" y="T1"/>
              </a:cxn>
              <a:cxn ang="T11">
                <a:pos x="T2" y="T3"/>
              </a:cxn>
              <a:cxn ang="T12">
                <a:pos x="T4" y="T5"/>
              </a:cxn>
              <a:cxn ang="T13">
                <a:pos x="T6" y="T7"/>
              </a:cxn>
              <a:cxn ang="T14">
                <a:pos x="T8" y="T9"/>
              </a:cxn>
            </a:cxnLst>
            <a:rect l="T15" t="T16" r="T17" b="T18"/>
            <a:pathLst>
              <a:path w="152400" h="152400">
                <a:moveTo>
                  <a:pt x="0" y="58211"/>
                </a:moveTo>
                <a:lnTo>
                  <a:pt x="58212" y="58212"/>
                </a:lnTo>
                <a:lnTo>
                  <a:pt x="76200" y="0"/>
                </a:lnTo>
                <a:lnTo>
                  <a:pt x="94188" y="58212"/>
                </a:lnTo>
                <a:lnTo>
                  <a:pt x="152400" y="58211"/>
                </a:lnTo>
                <a:lnTo>
                  <a:pt x="105305" y="94188"/>
                </a:lnTo>
                <a:lnTo>
                  <a:pt x="123294" y="152399"/>
                </a:lnTo>
                <a:lnTo>
                  <a:pt x="76200" y="116422"/>
                </a:lnTo>
                <a:lnTo>
                  <a:pt x="29106" y="152399"/>
                </a:lnTo>
                <a:lnTo>
                  <a:pt x="47095" y="94188"/>
                </a:lnTo>
                <a:close/>
              </a:path>
            </a:pathLst>
          </a:custGeom>
          <a:solidFill>
            <a:srgbClr val="FF0066"/>
          </a:solidFill>
          <a:ln w="9525">
            <a:solidFill>
              <a:schemeClr val="tx1"/>
            </a:solidFill>
            <a:miter lim="800000"/>
            <a:headEnd/>
            <a:tailEnd/>
          </a:ln>
        </p:spPr>
        <p:txBody>
          <a:bodyPr wrap="none" anchor="ctr"/>
          <a:lstStyle/>
          <a:p>
            <a:endParaRPr lang="en-US">
              <a:latin typeface="Calibri" pitchFamily="34" charset="0"/>
            </a:endParaRPr>
          </a:p>
        </p:txBody>
      </p:sp>
      <p:sp>
        <p:nvSpPr>
          <p:cNvPr id="34" name="Oval 33"/>
          <p:cNvSpPr/>
          <p:nvPr/>
        </p:nvSpPr>
        <p:spPr>
          <a:xfrm>
            <a:off x="2514600" y="3048000"/>
            <a:ext cx="182880" cy="182880"/>
          </a:xfrm>
          <a:prstGeom prst="ellipse">
            <a:avLst/>
          </a:prstGeom>
          <a:solidFill>
            <a:srgbClr val="00CC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5" name="Oval 34"/>
          <p:cNvSpPr/>
          <p:nvPr/>
        </p:nvSpPr>
        <p:spPr>
          <a:xfrm>
            <a:off x="4837176" y="4191000"/>
            <a:ext cx="164592" cy="164592"/>
          </a:xfrm>
          <a:prstGeom prst="ellipse">
            <a:avLst/>
          </a:prstGeom>
          <a:solidFill>
            <a:srgbClr val="00CC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dirty="0" smtClean="0"/>
              <a:t>  </a:t>
            </a:r>
            <a:endParaRPr lang="en-US"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1" presetClass="entr" presetSubtype="0" fill="hold" grpId="0" nodeType="clickEffect">
                                  <p:stCondLst>
                                    <p:cond delay="0"/>
                                  </p:stCondLst>
                                  <p:childTnLst>
                                    <p:set>
                                      <p:cBhvr>
                                        <p:cTn id="6" dur="1" fill="hold">
                                          <p:stCondLst>
                                            <p:cond delay="0"/>
                                          </p:stCondLst>
                                        </p:cTn>
                                        <p:tgtEl>
                                          <p:spTgt spid="52266"/>
                                        </p:tgtEl>
                                        <p:attrNameLst>
                                          <p:attrName>style.visibility</p:attrName>
                                        </p:attrNameLst>
                                      </p:cBhvr>
                                      <p:to>
                                        <p:strVal val="visible"/>
                                      </p:to>
                                    </p:set>
                                    <p:animEffect transition="in" filter="fade">
                                      <p:cBhvr>
                                        <p:cTn id="7" dur="770" decel="100000"/>
                                        <p:tgtEl>
                                          <p:spTgt spid="52266"/>
                                        </p:tgtEl>
                                      </p:cBhvr>
                                    </p:animEffect>
                                    <p:animScale>
                                      <p:cBhvr>
                                        <p:cTn id="8" dur="770" decel="100000"/>
                                        <p:tgtEl>
                                          <p:spTgt spid="52266"/>
                                        </p:tgtEl>
                                      </p:cBhvr>
                                      <p:from x="10000" y="10000"/>
                                      <p:to x="200000" y="450000"/>
                                    </p:animScale>
                                    <p:animScale>
                                      <p:cBhvr>
                                        <p:cTn id="9" dur="1230" accel="100000" fill="hold">
                                          <p:stCondLst>
                                            <p:cond delay="770"/>
                                          </p:stCondLst>
                                        </p:cTn>
                                        <p:tgtEl>
                                          <p:spTgt spid="52266"/>
                                        </p:tgtEl>
                                      </p:cBhvr>
                                      <p:from x="200000" y="450000"/>
                                      <p:to x="100000" y="100000"/>
                                    </p:animScale>
                                    <p:set>
                                      <p:cBhvr>
                                        <p:cTn id="10" dur="770" fill="hold"/>
                                        <p:tgtEl>
                                          <p:spTgt spid="52266"/>
                                        </p:tgtEl>
                                        <p:attrNameLst>
                                          <p:attrName>ppt_x</p:attrName>
                                        </p:attrNameLst>
                                      </p:cBhvr>
                                      <p:to>
                                        <p:strVal val="(0.5)"/>
                                      </p:to>
                                    </p:set>
                                    <p:anim from="(0.5)" to="(#ppt_x)" calcmode="lin" valueType="num">
                                      <p:cBhvr>
                                        <p:cTn id="11" dur="1230" accel="100000" fill="hold">
                                          <p:stCondLst>
                                            <p:cond delay="770"/>
                                          </p:stCondLst>
                                        </p:cTn>
                                        <p:tgtEl>
                                          <p:spTgt spid="52266"/>
                                        </p:tgtEl>
                                        <p:attrNameLst>
                                          <p:attrName>ppt_x</p:attrName>
                                        </p:attrNameLst>
                                      </p:cBhvr>
                                    </p:anim>
                                    <p:set>
                                      <p:cBhvr>
                                        <p:cTn id="12" dur="770" fill="hold"/>
                                        <p:tgtEl>
                                          <p:spTgt spid="52266"/>
                                        </p:tgtEl>
                                        <p:attrNameLst>
                                          <p:attrName>ppt_y</p:attrName>
                                        </p:attrNameLst>
                                      </p:cBhvr>
                                      <p:to>
                                        <p:strVal val="(#ppt_y+0.4)"/>
                                      </p:to>
                                    </p:set>
                                    <p:anim from="(#ppt_y+0.4)" to="(#ppt_y)" calcmode="lin" valueType="num">
                                      <p:cBhvr>
                                        <p:cTn id="13" dur="1230" accel="100000" fill="hold">
                                          <p:stCondLst>
                                            <p:cond delay="770"/>
                                          </p:stCondLst>
                                        </p:cTn>
                                        <p:tgtEl>
                                          <p:spTgt spid="52266"/>
                                        </p:tgtEl>
                                        <p:attrNameLst>
                                          <p:attrName>ppt_y</p:attrName>
                                        </p:attrNameLst>
                                      </p:cBhvr>
                                    </p:anim>
                                  </p:childTnLst>
                                </p:cTn>
                              </p:par>
                              <p:par>
                                <p:cTn id="14" presetID="51" presetClass="entr" presetSubtype="0" fill="hold" grpId="0" nodeType="withEffect">
                                  <p:stCondLst>
                                    <p:cond delay="0"/>
                                  </p:stCondLst>
                                  <p:childTnLst>
                                    <p:set>
                                      <p:cBhvr>
                                        <p:cTn id="15" dur="1" fill="hold">
                                          <p:stCondLst>
                                            <p:cond delay="0"/>
                                          </p:stCondLst>
                                        </p:cTn>
                                        <p:tgtEl>
                                          <p:spTgt spid="52267"/>
                                        </p:tgtEl>
                                        <p:attrNameLst>
                                          <p:attrName>style.visibility</p:attrName>
                                        </p:attrNameLst>
                                      </p:cBhvr>
                                      <p:to>
                                        <p:strVal val="visible"/>
                                      </p:to>
                                    </p:set>
                                    <p:animEffect transition="in" filter="fade">
                                      <p:cBhvr>
                                        <p:cTn id="16" dur="770" decel="100000"/>
                                        <p:tgtEl>
                                          <p:spTgt spid="52267"/>
                                        </p:tgtEl>
                                      </p:cBhvr>
                                    </p:animEffect>
                                    <p:animScale>
                                      <p:cBhvr>
                                        <p:cTn id="17" dur="770" decel="100000"/>
                                        <p:tgtEl>
                                          <p:spTgt spid="52267"/>
                                        </p:tgtEl>
                                      </p:cBhvr>
                                      <p:from x="10000" y="10000"/>
                                      <p:to x="200000" y="450000"/>
                                    </p:animScale>
                                    <p:animScale>
                                      <p:cBhvr>
                                        <p:cTn id="18" dur="1230" accel="100000" fill="hold">
                                          <p:stCondLst>
                                            <p:cond delay="770"/>
                                          </p:stCondLst>
                                        </p:cTn>
                                        <p:tgtEl>
                                          <p:spTgt spid="52267"/>
                                        </p:tgtEl>
                                      </p:cBhvr>
                                      <p:from x="200000" y="450000"/>
                                      <p:to x="100000" y="100000"/>
                                    </p:animScale>
                                    <p:set>
                                      <p:cBhvr>
                                        <p:cTn id="19" dur="770" fill="hold"/>
                                        <p:tgtEl>
                                          <p:spTgt spid="52267"/>
                                        </p:tgtEl>
                                        <p:attrNameLst>
                                          <p:attrName>ppt_x</p:attrName>
                                        </p:attrNameLst>
                                      </p:cBhvr>
                                      <p:to>
                                        <p:strVal val="(0.5)"/>
                                      </p:to>
                                    </p:set>
                                    <p:anim from="(0.5)" to="(#ppt_x)" calcmode="lin" valueType="num">
                                      <p:cBhvr>
                                        <p:cTn id="20" dur="1230" accel="100000" fill="hold">
                                          <p:stCondLst>
                                            <p:cond delay="770"/>
                                          </p:stCondLst>
                                        </p:cTn>
                                        <p:tgtEl>
                                          <p:spTgt spid="52267"/>
                                        </p:tgtEl>
                                        <p:attrNameLst>
                                          <p:attrName>ppt_x</p:attrName>
                                        </p:attrNameLst>
                                      </p:cBhvr>
                                    </p:anim>
                                    <p:set>
                                      <p:cBhvr>
                                        <p:cTn id="21" dur="770" fill="hold"/>
                                        <p:tgtEl>
                                          <p:spTgt spid="52267"/>
                                        </p:tgtEl>
                                        <p:attrNameLst>
                                          <p:attrName>ppt_y</p:attrName>
                                        </p:attrNameLst>
                                      </p:cBhvr>
                                      <p:to>
                                        <p:strVal val="(#ppt_y+0.4)"/>
                                      </p:to>
                                    </p:set>
                                    <p:anim from="(#ppt_y+0.4)" to="(#ppt_y)" calcmode="lin" valueType="num">
                                      <p:cBhvr>
                                        <p:cTn id="22" dur="1230" accel="100000" fill="hold">
                                          <p:stCondLst>
                                            <p:cond delay="770"/>
                                          </p:stCondLst>
                                        </p:cTn>
                                        <p:tgtEl>
                                          <p:spTgt spid="52267"/>
                                        </p:tgtEl>
                                        <p:attrNameLst>
                                          <p:attrName>ppt_y</p:attrName>
                                        </p:attrNameLst>
                                      </p:cBhvr>
                                    </p:anim>
                                  </p:childTnLst>
                                </p:cTn>
                              </p:par>
                              <p:par>
                                <p:cTn id="23" presetID="51" presetClass="entr" presetSubtype="0" fill="hold" grpId="0" nodeType="withEffect">
                                  <p:stCondLst>
                                    <p:cond delay="0"/>
                                  </p:stCondLst>
                                  <p:childTnLst>
                                    <p:set>
                                      <p:cBhvr>
                                        <p:cTn id="24" dur="1" fill="hold">
                                          <p:stCondLst>
                                            <p:cond delay="0"/>
                                          </p:stCondLst>
                                        </p:cTn>
                                        <p:tgtEl>
                                          <p:spTgt spid="52242"/>
                                        </p:tgtEl>
                                        <p:attrNameLst>
                                          <p:attrName>style.visibility</p:attrName>
                                        </p:attrNameLst>
                                      </p:cBhvr>
                                      <p:to>
                                        <p:strVal val="visible"/>
                                      </p:to>
                                    </p:set>
                                    <p:animEffect transition="in" filter="fade">
                                      <p:cBhvr>
                                        <p:cTn id="25" dur="770" decel="100000"/>
                                        <p:tgtEl>
                                          <p:spTgt spid="52242"/>
                                        </p:tgtEl>
                                      </p:cBhvr>
                                    </p:animEffect>
                                    <p:animScale>
                                      <p:cBhvr>
                                        <p:cTn id="26" dur="770" decel="100000"/>
                                        <p:tgtEl>
                                          <p:spTgt spid="52242"/>
                                        </p:tgtEl>
                                      </p:cBhvr>
                                      <p:from x="10000" y="10000"/>
                                      <p:to x="200000" y="450000"/>
                                    </p:animScale>
                                    <p:animScale>
                                      <p:cBhvr>
                                        <p:cTn id="27" dur="1230" accel="100000" fill="hold">
                                          <p:stCondLst>
                                            <p:cond delay="770"/>
                                          </p:stCondLst>
                                        </p:cTn>
                                        <p:tgtEl>
                                          <p:spTgt spid="52242"/>
                                        </p:tgtEl>
                                      </p:cBhvr>
                                      <p:from x="200000" y="450000"/>
                                      <p:to x="100000" y="100000"/>
                                    </p:animScale>
                                    <p:set>
                                      <p:cBhvr>
                                        <p:cTn id="28" dur="770" fill="hold"/>
                                        <p:tgtEl>
                                          <p:spTgt spid="52242"/>
                                        </p:tgtEl>
                                        <p:attrNameLst>
                                          <p:attrName>ppt_x</p:attrName>
                                        </p:attrNameLst>
                                      </p:cBhvr>
                                      <p:to>
                                        <p:strVal val="(0.5)"/>
                                      </p:to>
                                    </p:set>
                                    <p:anim from="(0.5)" to="(#ppt_x)" calcmode="lin" valueType="num">
                                      <p:cBhvr>
                                        <p:cTn id="29" dur="1230" accel="100000" fill="hold">
                                          <p:stCondLst>
                                            <p:cond delay="770"/>
                                          </p:stCondLst>
                                        </p:cTn>
                                        <p:tgtEl>
                                          <p:spTgt spid="52242"/>
                                        </p:tgtEl>
                                        <p:attrNameLst>
                                          <p:attrName>ppt_x</p:attrName>
                                        </p:attrNameLst>
                                      </p:cBhvr>
                                    </p:anim>
                                    <p:set>
                                      <p:cBhvr>
                                        <p:cTn id="30" dur="770" fill="hold"/>
                                        <p:tgtEl>
                                          <p:spTgt spid="52242"/>
                                        </p:tgtEl>
                                        <p:attrNameLst>
                                          <p:attrName>ppt_y</p:attrName>
                                        </p:attrNameLst>
                                      </p:cBhvr>
                                      <p:to>
                                        <p:strVal val="(#ppt_y+0.4)"/>
                                      </p:to>
                                    </p:set>
                                    <p:anim from="(#ppt_y+0.4)" to="(#ppt_y)" calcmode="lin" valueType="num">
                                      <p:cBhvr>
                                        <p:cTn id="31" dur="1230" accel="100000" fill="hold">
                                          <p:stCondLst>
                                            <p:cond delay="770"/>
                                          </p:stCondLst>
                                        </p:cTn>
                                        <p:tgtEl>
                                          <p:spTgt spid="52242"/>
                                        </p:tgtEl>
                                        <p:attrNameLst>
                                          <p:attrName>ppt_y</p:attrName>
                                        </p:attrNameLst>
                                      </p:cBhvr>
                                    </p:anim>
                                  </p:childTnLst>
                                </p:cTn>
                              </p:par>
                              <p:par>
                                <p:cTn id="32" presetID="51" presetClass="entr" presetSubtype="0" fill="hold" grpId="0" nodeType="withEffect">
                                  <p:stCondLst>
                                    <p:cond delay="0"/>
                                  </p:stCondLst>
                                  <p:childTnLst>
                                    <p:set>
                                      <p:cBhvr>
                                        <p:cTn id="33" dur="1" fill="hold">
                                          <p:stCondLst>
                                            <p:cond delay="0"/>
                                          </p:stCondLst>
                                        </p:cTn>
                                        <p:tgtEl>
                                          <p:spTgt spid="52265"/>
                                        </p:tgtEl>
                                        <p:attrNameLst>
                                          <p:attrName>style.visibility</p:attrName>
                                        </p:attrNameLst>
                                      </p:cBhvr>
                                      <p:to>
                                        <p:strVal val="visible"/>
                                      </p:to>
                                    </p:set>
                                    <p:animEffect transition="in" filter="fade">
                                      <p:cBhvr>
                                        <p:cTn id="34" dur="770" decel="100000"/>
                                        <p:tgtEl>
                                          <p:spTgt spid="52265"/>
                                        </p:tgtEl>
                                      </p:cBhvr>
                                    </p:animEffect>
                                    <p:animScale>
                                      <p:cBhvr>
                                        <p:cTn id="35" dur="770" decel="100000"/>
                                        <p:tgtEl>
                                          <p:spTgt spid="52265"/>
                                        </p:tgtEl>
                                      </p:cBhvr>
                                      <p:from x="10000" y="10000"/>
                                      <p:to x="200000" y="450000"/>
                                    </p:animScale>
                                    <p:animScale>
                                      <p:cBhvr>
                                        <p:cTn id="36" dur="1230" accel="100000" fill="hold">
                                          <p:stCondLst>
                                            <p:cond delay="770"/>
                                          </p:stCondLst>
                                        </p:cTn>
                                        <p:tgtEl>
                                          <p:spTgt spid="52265"/>
                                        </p:tgtEl>
                                      </p:cBhvr>
                                      <p:from x="200000" y="450000"/>
                                      <p:to x="100000" y="100000"/>
                                    </p:animScale>
                                    <p:set>
                                      <p:cBhvr>
                                        <p:cTn id="37" dur="770" fill="hold"/>
                                        <p:tgtEl>
                                          <p:spTgt spid="52265"/>
                                        </p:tgtEl>
                                        <p:attrNameLst>
                                          <p:attrName>ppt_x</p:attrName>
                                        </p:attrNameLst>
                                      </p:cBhvr>
                                      <p:to>
                                        <p:strVal val="(0.5)"/>
                                      </p:to>
                                    </p:set>
                                    <p:anim from="(0.5)" to="(#ppt_x)" calcmode="lin" valueType="num">
                                      <p:cBhvr>
                                        <p:cTn id="38" dur="1230" accel="100000" fill="hold">
                                          <p:stCondLst>
                                            <p:cond delay="770"/>
                                          </p:stCondLst>
                                        </p:cTn>
                                        <p:tgtEl>
                                          <p:spTgt spid="52265"/>
                                        </p:tgtEl>
                                        <p:attrNameLst>
                                          <p:attrName>ppt_x</p:attrName>
                                        </p:attrNameLst>
                                      </p:cBhvr>
                                    </p:anim>
                                    <p:set>
                                      <p:cBhvr>
                                        <p:cTn id="39" dur="770" fill="hold"/>
                                        <p:tgtEl>
                                          <p:spTgt spid="52265"/>
                                        </p:tgtEl>
                                        <p:attrNameLst>
                                          <p:attrName>ppt_y</p:attrName>
                                        </p:attrNameLst>
                                      </p:cBhvr>
                                      <p:to>
                                        <p:strVal val="(#ppt_y+0.4)"/>
                                      </p:to>
                                    </p:set>
                                    <p:anim from="(#ppt_y+0.4)" to="(#ppt_y)" calcmode="lin" valueType="num">
                                      <p:cBhvr>
                                        <p:cTn id="40" dur="1230" accel="100000" fill="hold">
                                          <p:stCondLst>
                                            <p:cond delay="770"/>
                                          </p:stCondLst>
                                        </p:cTn>
                                        <p:tgtEl>
                                          <p:spTgt spid="52265"/>
                                        </p:tgtEl>
                                        <p:attrNameLst>
                                          <p:attrName>ppt_y</p:attrName>
                                        </p:attrNameLst>
                                      </p:cBhvr>
                                    </p:anim>
                                  </p:childTnLst>
                                </p:cTn>
                              </p:par>
                              <p:par>
                                <p:cTn id="41" presetID="51" presetClass="entr" presetSubtype="0" fill="hold" grpId="0" nodeType="withEffect">
                                  <p:stCondLst>
                                    <p:cond delay="0"/>
                                  </p:stCondLst>
                                  <p:childTnLst>
                                    <p:set>
                                      <p:cBhvr>
                                        <p:cTn id="42" dur="1" fill="hold">
                                          <p:stCondLst>
                                            <p:cond delay="0"/>
                                          </p:stCondLst>
                                        </p:cTn>
                                        <p:tgtEl>
                                          <p:spTgt spid="52248"/>
                                        </p:tgtEl>
                                        <p:attrNameLst>
                                          <p:attrName>style.visibility</p:attrName>
                                        </p:attrNameLst>
                                      </p:cBhvr>
                                      <p:to>
                                        <p:strVal val="visible"/>
                                      </p:to>
                                    </p:set>
                                    <p:animEffect transition="in" filter="fade">
                                      <p:cBhvr>
                                        <p:cTn id="43" dur="770" decel="100000"/>
                                        <p:tgtEl>
                                          <p:spTgt spid="52248"/>
                                        </p:tgtEl>
                                      </p:cBhvr>
                                    </p:animEffect>
                                    <p:animScale>
                                      <p:cBhvr>
                                        <p:cTn id="44" dur="770" decel="100000"/>
                                        <p:tgtEl>
                                          <p:spTgt spid="52248"/>
                                        </p:tgtEl>
                                      </p:cBhvr>
                                      <p:from x="10000" y="10000"/>
                                      <p:to x="200000" y="450000"/>
                                    </p:animScale>
                                    <p:animScale>
                                      <p:cBhvr>
                                        <p:cTn id="45" dur="1230" accel="100000" fill="hold">
                                          <p:stCondLst>
                                            <p:cond delay="770"/>
                                          </p:stCondLst>
                                        </p:cTn>
                                        <p:tgtEl>
                                          <p:spTgt spid="52248"/>
                                        </p:tgtEl>
                                      </p:cBhvr>
                                      <p:from x="200000" y="450000"/>
                                      <p:to x="100000" y="100000"/>
                                    </p:animScale>
                                    <p:set>
                                      <p:cBhvr>
                                        <p:cTn id="46" dur="770" fill="hold"/>
                                        <p:tgtEl>
                                          <p:spTgt spid="52248"/>
                                        </p:tgtEl>
                                        <p:attrNameLst>
                                          <p:attrName>ppt_x</p:attrName>
                                        </p:attrNameLst>
                                      </p:cBhvr>
                                      <p:to>
                                        <p:strVal val="(0.5)"/>
                                      </p:to>
                                    </p:set>
                                    <p:anim from="(0.5)" to="(#ppt_x)" calcmode="lin" valueType="num">
                                      <p:cBhvr>
                                        <p:cTn id="47" dur="1230" accel="100000" fill="hold">
                                          <p:stCondLst>
                                            <p:cond delay="770"/>
                                          </p:stCondLst>
                                        </p:cTn>
                                        <p:tgtEl>
                                          <p:spTgt spid="52248"/>
                                        </p:tgtEl>
                                        <p:attrNameLst>
                                          <p:attrName>ppt_x</p:attrName>
                                        </p:attrNameLst>
                                      </p:cBhvr>
                                    </p:anim>
                                    <p:set>
                                      <p:cBhvr>
                                        <p:cTn id="48" dur="770" fill="hold"/>
                                        <p:tgtEl>
                                          <p:spTgt spid="52248"/>
                                        </p:tgtEl>
                                        <p:attrNameLst>
                                          <p:attrName>ppt_y</p:attrName>
                                        </p:attrNameLst>
                                      </p:cBhvr>
                                      <p:to>
                                        <p:strVal val="(#ppt_y+0.4)"/>
                                      </p:to>
                                    </p:set>
                                    <p:anim from="(#ppt_y+0.4)" to="(#ppt_y)" calcmode="lin" valueType="num">
                                      <p:cBhvr>
                                        <p:cTn id="49" dur="1230" accel="100000" fill="hold">
                                          <p:stCondLst>
                                            <p:cond delay="770"/>
                                          </p:stCondLst>
                                        </p:cTn>
                                        <p:tgtEl>
                                          <p:spTgt spid="52248"/>
                                        </p:tgtEl>
                                        <p:attrNameLst>
                                          <p:attrName>ppt_y</p:attrName>
                                        </p:attrNameLst>
                                      </p:cBhvr>
                                    </p:anim>
                                  </p:childTnLst>
                                </p:cTn>
                              </p:par>
                              <p:par>
                                <p:cTn id="50" presetID="51" presetClass="entr" presetSubtype="0" fill="hold" grpId="0" nodeType="withEffect">
                                  <p:stCondLst>
                                    <p:cond delay="0"/>
                                  </p:stCondLst>
                                  <p:childTnLst>
                                    <p:set>
                                      <p:cBhvr>
                                        <p:cTn id="51" dur="1" fill="hold">
                                          <p:stCondLst>
                                            <p:cond delay="0"/>
                                          </p:stCondLst>
                                        </p:cTn>
                                        <p:tgtEl>
                                          <p:spTgt spid="52249"/>
                                        </p:tgtEl>
                                        <p:attrNameLst>
                                          <p:attrName>style.visibility</p:attrName>
                                        </p:attrNameLst>
                                      </p:cBhvr>
                                      <p:to>
                                        <p:strVal val="visible"/>
                                      </p:to>
                                    </p:set>
                                    <p:animEffect transition="in" filter="fade">
                                      <p:cBhvr>
                                        <p:cTn id="52" dur="770" decel="100000"/>
                                        <p:tgtEl>
                                          <p:spTgt spid="52249"/>
                                        </p:tgtEl>
                                      </p:cBhvr>
                                    </p:animEffect>
                                    <p:animScale>
                                      <p:cBhvr>
                                        <p:cTn id="53" dur="770" decel="100000"/>
                                        <p:tgtEl>
                                          <p:spTgt spid="52249"/>
                                        </p:tgtEl>
                                      </p:cBhvr>
                                      <p:from x="10000" y="10000"/>
                                      <p:to x="200000" y="450000"/>
                                    </p:animScale>
                                    <p:animScale>
                                      <p:cBhvr>
                                        <p:cTn id="54" dur="1230" accel="100000" fill="hold">
                                          <p:stCondLst>
                                            <p:cond delay="770"/>
                                          </p:stCondLst>
                                        </p:cTn>
                                        <p:tgtEl>
                                          <p:spTgt spid="52249"/>
                                        </p:tgtEl>
                                      </p:cBhvr>
                                      <p:from x="200000" y="450000"/>
                                      <p:to x="100000" y="100000"/>
                                    </p:animScale>
                                    <p:set>
                                      <p:cBhvr>
                                        <p:cTn id="55" dur="770" fill="hold"/>
                                        <p:tgtEl>
                                          <p:spTgt spid="52249"/>
                                        </p:tgtEl>
                                        <p:attrNameLst>
                                          <p:attrName>ppt_x</p:attrName>
                                        </p:attrNameLst>
                                      </p:cBhvr>
                                      <p:to>
                                        <p:strVal val="(0.5)"/>
                                      </p:to>
                                    </p:set>
                                    <p:anim from="(0.5)" to="(#ppt_x)" calcmode="lin" valueType="num">
                                      <p:cBhvr>
                                        <p:cTn id="56" dur="1230" accel="100000" fill="hold">
                                          <p:stCondLst>
                                            <p:cond delay="770"/>
                                          </p:stCondLst>
                                        </p:cTn>
                                        <p:tgtEl>
                                          <p:spTgt spid="52249"/>
                                        </p:tgtEl>
                                        <p:attrNameLst>
                                          <p:attrName>ppt_x</p:attrName>
                                        </p:attrNameLst>
                                      </p:cBhvr>
                                    </p:anim>
                                    <p:set>
                                      <p:cBhvr>
                                        <p:cTn id="57" dur="770" fill="hold"/>
                                        <p:tgtEl>
                                          <p:spTgt spid="52249"/>
                                        </p:tgtEl>
                                        <p:attrNameLst>
                                          <p:attrName>ppt_y</p:attrName>
                                        </p:attrNameLst>
                                      </p:cBhvr>
                                      <p:to>
                                        <p:strVal val="(#ppt_y+0.4)"/>
                                      </p:to>
                                    </p:set>
                                    <p:anim from="(#ppt_y+0.4)" to="(#ppt_y)" calcmode="lin" valueType="num">
                                      <p:cBhvr>
                                        <p:cTn id="58" dur="1230" accel="100000" fill="hold">
                                          <p:stCondLst>
                                            <p:cond delay="770"/>
                                          </p:stCondLst>
                                        </p:cTn>
                                        <p:tgtEl>
                                          <p:spTgt spid="52249"/>
                                        </p:tgtEl>
                                        <p:attrNameLst>
                                          <p:attrName>ppt_y</p:attrName>
                                        </p:attrNameLst>
                                      </p:cBhvr>
                                    </p:anim>
                                  </p:childTnLst>
                                </p:cTn>
                              </p:par>
                              <p:par>
                                <p:cTn id="59" presetID="51" presetClass="entr" presetSubtype="0" fill="hold" grpId="0" nodeType="withEffect">
                                  <p:stCondLst>
                                    <p:cond delay="0"/>
                                  </p:stCondLst>
                                  <p:childTnLst>
                                    <p:set>
                                      <p:cBhvr>
                                        <p:cTn id="60" dur="1" fill="hold">
                                          <p:stCondLst>
                                            <p:cond delay="0"/>
                                          </p:stCondLst>
                                        </p:cTn>
                                        <p:tgtEl>
                                          <p:spTgt spid="52240"/>
                                        </p:tgtEl>
                                        <p:attrNameLst>
                                          <p:attrName>style.visibility</p:attrName>
                                        </p:attrNameLst>
                                      </p:cBhvr>
                                      <p:to>
                                        <p:strVal val="visible"/>
                                      </p:to>
                                    </p:set>
                                    <p:animEffect transition="in" filter="fade">
                                      <p:cBhvr>
                                        <p:cTn id="61" dur="770" decel="100000"/>
                                        <p:tgtEl>
                                          <p:spTgt spid="52240"/>
                                        </p:tgtEl>
                                      </p:cBhvr>
                                    </p:animEffect>
                                    <p:animScale>
                                      <p:cBhvr>
                                        <p:cTn id="62" dur="770" decel="100000"/>
                                        <p:tgtEl>
                                          <p:spTgt spid="52240"/>
                                        </p:tgtEl>
                                      </p:cBhvr>
                                      <p:from x="10000" y="10000"/>
                                      <p:to x="200000" y="450000"/>
                                    </p:animScale>
                                    <p:animScale>
                                      <p:cBhvr>
                                        <p:cTn id="63" dur="1230" accel="100000" fill="hold">
                                          <p:stCondLst>
                                            <p:cond delay="770"/>
                                          </p:stCondLst>
                                        </p:cTn>
                                        <p:tgtEl>
                                          <p:spTgt spid="52240"/>
                                        </p:tgtEl>
                                      </p:cBhvr>
                                      <p:from x="200000" y="450000"/>
                                      <p:to x="100000" y="100000"/>
                                    </p:animScale>
                                    <p:set>
                                      <p:cBhvr>
                                        <p:cTn id="64" dur="770" fill="hold"/>
                                        <p:tgtEl>
                                          <p:spTgt spid="52240"/>
                                        </p:tgtEl>
                                        <p:attrNameLst>
                                          <p:attrName>ppt_x</p:attrName>
                                        </p:attrNameLst>
                                      </p:cBhvr>
                                      <p:to>
                                        <p:strVal val="(0.5)"/>
                                      </p:to>
                                    </p:set>
                                    <p:anim from="(0.5)" to="(#ppt_x)" calcmode="lin" valueType="num">
                                      <p:cBhvr>
                                        <p:cTn id="65" dur="1230" accel="100000" fill="hold">
                                          <p:stCondLst>
                                            <p:cond delay="770"/>
                                          </p:stCondLst>
                                        </p:cTn>
                                        <p:tgtEl>
                                          <p:spTgt spid="52240"/>
                                        </p:tgtEl>
                                        <p:attrNameLst>
                                          <p:attrName>ppt_x</p:attrName>
                                        </p:attrNameLst>
                                      </p:cBhvr>
                                    </p:anim>
                                    <p:set>
                                      <p:cBhvr>
                                        <p:cTn id="66" dur="770" fill="hold"/>
                                        <p:tgtEl>
                                          <p:spTgt spid="52240"/>
                                        </p:tgtEl>
                                        <p:attrNameLst>
                                          <p:attrName>ppt_y</p:attrName>
                                        </p:attrNameLst>
                                      </p:cBhvr>
                                      <p:to>
                                        <p:strVal val="(#ppt_y+0.4)"/>
                                      </p:to>
                                    </p:set>
                                    <p:anim from="(#ppt_y+0.4)" to="(#ppt_y)" calcmode="lin" valueType="num">
                                      <p:cBhvr>
                                        <p:cTn id="67" dur="1230" accel="100000" fill="hold">
                                          <p:stCondLst>
                                            <p:cond delay="770"/>
                                          </p:stCondLst>
                                        </p:cTn>
                                        <p:tgtEl>
                                          <p:spTgt spid="52240"/>
                                        </p:tgtEl>
                                        <p:attrNameLst>
                                          <p:attrName>ppt_y</p:attrName>
                                        </p:attrNameLst>
                                      </p:cBhvr>
                                    </p:anim>
                                  </p:childTnLst>
                                </p:cTn>
                              </p:par>
                              <p:par>
                                <p:cTn id="68" presetID="51" presetClass="entr" presetSubtype="0" fill="hold" grpId="0" nodeType="withEffect">
                                  <p:stCondLst>
                                    <p:cond delay="0"/>
                                  </p:stCondLst>
                                  <p:childTnLst>
                                    <p:set>
                                      <p:cBhvr>
                                        <p:cTn id="69" dur="1" fill="hold">
                                          <p:stCondLst>
                                            <p:cond delay="0"/>
                                          </p:stCondLst>
                                        </p:cTn>
                                        <p:tgtEl>
                                          <p:spTgt spid="52241"/>
                                        </p:tgtEl>
                                        <p:attrNameLst>
                                          <p:attrName>style.visibility</p:attrName>
                                        </p:attrNameLst>
                                      </p:cBhvr>
                                      <p:to>
                                        <p:strVal val="visible"/>
                                      </p:to>
                                    </p:set>
                                    <p:animEffect transition="in" filter="fade">
                                      <p:cBhvr>
                                        <p:cTn id="70" dur="770" decel="100000"/>
                                        <p:tgtEl>
                                          <p:spTgt spid="52241"/>
                                        </p:tgtEl>
                                      </p:cBhvr>
                                    </p:animEffect>
                                    <p:animScale>
                                      <p:cBhvr>
                                        <p:cTn id="71" dur="770" decel="100000"/>
                                        <p:tgtEl>
                                          <p:spTgt spid="52241"/>
                                        </p:tgtEl>
                                      </p:cBhvr>
                                      <p:from x="10000" y="10000"/>
                                      <p:to x="200000" y="450000"/>
                                    </p:animScale>
                                    <p:animScale>
                                      <p:cBhvr>
                                        <p:cTn id="72" dur="1230" accel="100000" fill="hold">
                                          <p:stCondLst>
                                            <p:cond delay="770"/>
                                          </p:stCondLst>
                                        </p:cTn>
                                        <p:tgtEl>
                                          <p:spTgt spid="52241"/>
                                        </p:tgtEl>
                                      </p:cBhvr>
                                      <p:from x="200000" y="450000"/>
                                      <p:to x="100000" y="100000"/>
                                    </p:animScale>
                                    <p:set>
                                      <p:cBhvr>
                                        <p:cTn id="73" dur="770" fill="hold"/>
                                        <p:tgtEl>
                                          <p:spTgt spid="52241"/>
                                        </p:tgtEl>
                                        <p:attrNameLst>
                                          <p:attrName>ppt_x</p:attrName>
                                        </p:attrNameLst>
                                      </p:cBhvr>
                                      <p:to>
                                        <p:strVal val="(0.5)"/>
                                      </p:to>
                                    </p:set>
                                    <p:anim from="(0.5)" to="(#ppt_x)" calcmode="lin" valueType="num">
                                      <p:cBhvr>
                                        <p:cTn id="74" dur="1230" accel="100000" fill="hold">
                                          <p:stCondLst>
                                            <p:cond delay="770"/>
                                          </p:stCondLst>
                                        </p:cTn>
                                        <p:tgtEl>
                                          <p:spTgt spid="52241"/>
                                        </p:tgtEl>
                                        <p:attrNameLst>
                                          <p:attrName>ppt_x</p:attrName>
                                        </p:attrNameLst>
                                      </p:cBhvr>
                                    </p:anim>
                                    <p:set>
                                      <p:cBhvr>
                                        <p:cTn id="75" dur="770" fill="hold"/>
                                        <p:tgtEl>
                                          <p:spTgt spid="52241"/>
                                        </p:tgtEl>
                                        <p:attrNameLst>
                                          <p:attrName>ppt_y</p:attrName>
                                        </p:attrNameLst>
                                      </p:cBhvr>
                                      <p:to>
                                        <p:strVal val="(#ppt_y+0.4)"/>
                                      </p:to>
                                    </p:set>
                                    <p:anim from="(#ppt_y+0.4)" to="(#ppt_y)" calcmode="lin" valueType="num">
                                      <p:cBhvr>
                                        <p:cTn id="76" dur="1230" accel="100000" fill="hold">
                                          <p:stCondLst>
                                            <p:cond delay="770"/>
                                          </p:stCondLst>
                                        </p:cTn>
                                        <p:tgtEl>
                                          <p:spTgt spid="52241"/>
                                        </p:tgtEl>
                                        <p:attrNameLst>
                                          <p:attrName>ppt_y</p:attrName>
                                        </p:attrNameLst>
                                      </p:cBhvr>
                                    </p:anim>
                                  </p:childTnLst>
                                </p:cTn>
                              </p:par>
                              <p:par>
                                <p:cTn id="77" presetID="51" presetClass="entr" presetSubtype="0" fill="hold" grpId="0" nodeType="withEffect">
                                  <p:stCondLst>
                                    <p:cond delay="0"/>
                                  </p:stCondLst>
                                  <p:childTnLst>
                                    <p:set>
                                      <p:cBhvr>
                                        <p:cTn id="78" dur="1" fill="hold">
                                          <p:stCondLst>
                                            <p:cond delay="0"/>
                                          </p:stCondLst>
                                        </p:cTn>
                                        <p:tgtEl>
                                          <p:spTgt spid="52247"/>
                                        </p:tgtEl>
                                        <p:attrNameLst>
                                          <p:attrName>style.visibility</p:attrName>
                                        </p:attrNameLst>
                                      </p:cBhvr>
                                      <p:to>
                                        <p:strVal val="visible"/>
                                      </p:to>
                                    </p:set>
                                    <p:animEffect transition="in" filter="fade">
                                      <p:cBhvr>
                                        <p:cTn id="79" dur="770" decel="100000"/>
                                        <p:tgtEl>
                                          <p:spTgt spid="52247"/>
                                        </p:tgtEl>
                                      </p:cBhvr>
                                    </p:animEffect>
                                    <p:animScale>
                                      <p:cBhvr>
                                        <p:cTn id="80" dur="770" decel="100000"/>
                                        <p:tgtEl>
                                          <p:spTgt spid="52247"/>
                                        </p:tgtEl>
                                      </p:cBhvr>
                                      <p:from x="10000" y="10000"/>
                                      <p:to x="200000" y="450000"/>
                                    </p:animScale>
                                    <p:animScale>
                                      <p:cBhvr>
                                        <p:cTn id="81" dur="1230" accel="100000" fill="hold">
                                          <p:stCondLst>
                                            <p:cond delay="770"/>
                                          </p:stCondLst>
                                        </p:cTn>
                                        <p:tgtEl>
                                          <p:spTgt spid="52247"/>
                                        </p:tgtEl>
                                      </p:cBhvr>
                                      <p:from x="200000" y="450000"/>
                                      <p:to x="100000" y="100000"/>
                                    </p:animScale>
                                    <p:set>
                                      <p:cBhvr>
                                        <p:cTn id="82" dur="770" fill="hold"/>
                                        <p:tgtEl>
                                          <p:spTgt spid="52247"/>
                                        </p:tgtEl>
                                        <p:attrNameLst>
                                          <p:attrName>ppt_x</p:attrName>
                                        </p:attrNameLst>
                                      </p:cBhvr>
                                      <p:to>
                                        <p:strVal val="(0.5)"/>
                                      </p:to>
                                    </p:set>
                                    <p:anim from="(0.5)" to="(#ppt_x)" calcmode="lin" valueType="num">
                                      <p:cBhvr>
                                        <p:cTn id="83" dur="1230" accel="100000" fill="hold">
                                          <p:stCondLst>
                                            <p:cond delay="770"/>
                                          </p:stCondLst>
                                        </p:cTn>
                                        <p:tgtEl>
                                          <p:spTgt spid="52247"/>
                                        </p:tgtEl>
                                        <p:attrNameLst>
                                          <p:attrName>ppt_x</p:attrName>
                                        </p:attrNameLst>
                                      </p:cBhvr>
                                    </p:anim>
                                    <p:set>
                                      <p:cBhvr>
                                        <p:cTn id="84" dur="770" fill="hold"/>
                                        <p:tgtEl>
                                          <p:spTgt spid="52247"/>
                                        </p:tgtEl>
                                        <p:attrNameLst>
                                          <p:attrName>ppt_y</p:attrName>
                                        </p:attrNameLst>
                                      </p:cBhvr>
                                      <p:to>
                                        <p:strVal val="(#ppt_y+0.4)"/>
                                      </p:to>
                                    </p:set>
                                    <p:anim from="(#ppt_y+0.4)" to="(#ppt_y)" calcmode="lin" valueType="num">
                                      <p:cBhvr>
                                        <p:cTn id="85" dur="1230" accel="100000" fill="hold">
                                          <p:stCondLst>
                                            <p:cond delay="770"/>
                                          </p:stCondLst>
                                        </p:cTn>
                                        <p:tgtEl>
                                          <p:spTgt spid="52247"/>
                                        </p:tgtEl>
                                        <p:attrNameLst>
                                          <p:attrName>ppt_y</p:attrName>
                                        </p:attrNameLst>
                                      </p:cBhvr>
                                    </p:anim>
                                  </p:childTnLst>
                                </p:cTn>
                              </p:par>
                              <p:par>
                                <p:cTn id="86" presetID="51" presetClass="entr" presetSubtype="0" fill="hold" grpId="0" nodeType="withEffect">
                                  <p:stCondLst>
                                    <p:cond delay="0"/>
                                  </p:stCondLst>
                                  <p:childTnLst>
                                    <p:set>
                                      <p:cBhvr>
                                        <p:cTn id="87" dur="1" fill="hold">
                                          <p:stCondLst>
                                            <p:cond delay="0"/>
                                          </p:stCondLst>
                                        </p:cTn>
                                        <p:tgtEl>
                                          <p:spTgt spid="52239"/>
                                        </p:tgtEl>
                                        <p:attrNameLst>
                                          <p:attrName>style.visibility</p:attrName>
                                        </p:attrNameLst>
                                      </p:cBhvr>
                                      <p:to>
                                        <p:strVal val="visible"/>
                                      </p:to>
                                    </p:set>
                                    <p:animEffect transition="in" filter="fade">
                                      <p:cBhvr>
                                        <p:cTn id="88" dur="770" decel="100000"/>
                                        <p:tgtEl>
                                          <p:spTgt spid="52239"/>
                                        </p:tgtEl>
                                      </p:cBhvr>
                                    </p:animEffect>
                                    <p:animScale>
                                      <p:cBhvr>
                                        <p:cTn id="89" dur="770" decel="100000"/>
                                        <p:tgtEl>
                                          <p:spTgt spid="52239"/>
                                        </p:tgtEl>
                                      </p:cBhvr>
                                      <p:from x="10000" y="10000"/>
                                      <p:to x="200000" y="450000"/>
                                    </p:animScale>
                                    <p:animScale>
                                      <p:cBhvr>
                                        <p:cTn id="90" dur="1230" accel="100000" fill="hold">
                                          <p:stCondLst>
                                            <p:cond delay="770"/>
                                          </p:stCondLst>
                                        </p:cTn>
                                        <p:tgtEl>
                                          <p:spTgt spid="52239"/>
                                        </p:tgtEl>
                                      </p:cBhvr>
                                      <p:from x="200000" y="450000"/>
                                      <p:to x="100000" y="100000"/>
                                    </p:animScale>
                                    <p:set>
                                      <p:cBhvr>
                                        <p:cTn id="91" dur="770" fill="hold"/>
                                        <p:tgtEl>
                                          <p:spTgt spid="52239"/>
                                        </p:tgtEl>
                                        <p:attrNameLst>
                                          <p:attrName>ppt_x</p:attrName>
                                        </p:attrNameLst>
                                      </p:cBhvr>
                                      <p:to>
                                        <p:strVal val="(0.5)"/>
                                      </p:to>
                                    </p:set>
                                    <p:anim from="(0.5)" to="(#ppt_x)" calcmode="lin" valueType="num">
                                      <p:cBhvr>
                                        <p:cTn id="92" dur="1230" accel="100000" fill="hold">
                                          <p:stCondLst>
                                            <p:cond delay="770"/>
                                          </p:stCondLst>
                                        </p:cTn>
                                        <p:tgtEl>
                                          <p:spTgt spid="52239"/>
                                        </p:tgtEl>
                                        <p:attrNameLst>
                                          <p:attrName>ppt_x</p:attrName>
                                        </p:attrNameLst>
                                      </p:cBhvr>
                                    </p:anim>
                                    <p:set>
                                      <p:cBhvr>
                                        <p:cTn id="93" dur="770" fill="hold"/>
                                        <p:tgtEl>
                                          <p:spTgt spid="52239"/>
                                        </p:tgtEl>
                                        <p:attrNameLst>
                                          <p:attrName>ppt_y</p:attrName>
                                        </p:attrNameLst>
                                      </p:cBhvr>
                                      <p:to>
                                        <p:strVal val="(#ppt_y+0.4)"/>
                                      </p:to>
                                    </p:set>
                                    <p:anim from="(#ppt_y+0.4)" to="(#ppt_y)" calcmode="lin" valueType="num">
                                      <p:cBhvr>
                                        <p:cTn id="94" dur="1230" accel="100000" fill="hold">
                                          <p:stCondLst>
                                            <p:cond delay="770"/>
                                          </p:stCondLst>
                                        </p:cTn>
                                        <p:tgtEl>
                                          <p:spTgt spid="52239"/>
                                        </p:tgtEl>
                                        <p:attrNameLst>
                                          <p:attrName>ppt_y</p:attrName>
                                        </p:attrNameLst>
                                      </p:cBhvr>
                                    </p:anim>
                                  </p:childTnLst>
                                </p:cTn>
                              </p:par>
                              <p:par>
                                <p:cTn id="95" presetID="51" presetClass="entr" presetSubtype="0" fill="hold" grpId="0" nodeType="withEffect">
                                  <p:stCondLst>
                                    <p:cond delay="0"/>
                                  </p:stCondLst>
                                  <p:childTnLst>
                                    <p:set>
                                      <p:cBhvr>
                                        <p:cTn id="96" dur="1" fill="hold">
                                          <p:stCondLst>
                                            <p:cond delay="0"/>
                                          </p:stCondLst>
                                        </p:cTn>
                                        <p:tgtEl>
                                          <p:spTgt spid="52243"/>
                                        </p:tgtEl>
                                        <p:attrNameLst>
                                          <p:attrName>style.visibility</p:attrName>
                                        </p:attrNameLst>
                                      </p:cBhvr>
                                      <p:to>
                                        <p:strVal val="visible"/>
                                      </p:to>
                                    </p:set>
                                    <p:animEffect transition="in" filter="fade">
                                      <p:cBhvr>
                                        <p:cTn id="97" dur="770" decel="100000"/>
                                        <p:tgtEl>
                                          <p:spTgt spid="52243"/>
                                        </p:tgtEl>
                                      </p:cBhvr>
                                    </p:animEffect>
                                    <p:animScale>
                                      <p:cBhvr>
                                        <p:cTn id="98" dur="770" decel="100000"/>
                                        <p:tgtEl>
                                          <p:spTgt spid="52243"/>
                                        </p:tgtEl>
                                      </p:cBhvr>
                                      <p:from x="10000" y="10000"/>
                                      <p:to x="200000" y="450000"/>
                                    </p:animScale>
                                    <p:animScale>
                                      <p:cBhvr>
                                        <p:cTn id="99" dur="1230" accel="100000" fill="hold">
                                          <p:stCondLst>
                                            <p:cond delay="770"/>
                                          </p:stCondLst>
                                        </p:cTn>
                                        <p:tgtEl>
                                          <p:spTgt spid="52243"/>
                                        </p:tgtEl>
                                      </p:cBhvr>
                                      <p:from x="200000" y="450000"/>
                                      <p:to x="100000" y="100000"/>
                                    </p:animScale>
                                    <p:set>
                                      <p:cBhvr>
                                        <p:cTn id="100" dur="770" fill="hold"/>
                                        <p:tgtEl>
                                          <p:spTgt spid="52243"/>
                                        </p:tgtEl>
                                        <p:attrNameLst>
                                          <p:attrName>ppt_x</p:attrName>
                                        </p:attrNameLst>
                                      </p:cBhvr>
                                      <p:to>
                                        <p:strVal val="(0.5)"/>
                                      </p:to>
                                    </p:set>
                                    <p:anim from="(0.5)" to="(#ppt_x)" calcmode="lin" valueType="num">
                                      <p:cBhvr>
                                        <p:cTn id="101" dur="1230" accel="100000" fill="hold">
                                          <p:stCondLst>
                                            <p:cond delay="770"/>
                                          </p:stCondLst>
                                        </p:cTn>
                                        <p:tgtEl>
                                          <p:spTgt spid="52243"/>
                                        </p:tgtEl>
                                        <p:attrNameLst>
                                          <p:attrName>ppt_x</p:attrName>
                                        </p:attrNameLst>
                                      </p:cBhvr>
                                    </p:anim>
                                    <p:set>
                                      <p:cBhvr>
                                        <p:cTn id="102" dur="770" fill="hold"/>
                                        <p:tgtEl>
                                          <p:spTgt spid="52243"/>
                                        </p:tgtEl>
                                        <p:attrNameLst>
                                          <p:attrName>ppt_y</p:attrName>
                                        </p:attrNameLst>
                                      </p:cBhvr>
                                      <p:to>
                                        <p:strVal val="(#ppt_y+0.4)"/>
                                      </p:to>
                                    </p:set>
                                    <p:anim from="(#ppt_y+0.4)" to="(#ppt_y)" calcmode="lin" valueType="num">
                                      <p:cBhvr>
                                        <p:cTn id="103" dur="1230" accel="100000" fill="hold">
                                          <p:stCondLst>
                                            <p:cond delay="770"/>
                                          </p:stCondLst>
                                        </p:cTn>
                                        <p:tgtEl>
                                          <p:spTgt spid="52243"/>
                                        </p:tgtEl>
                                        <p:attrNameLst>
                                          <p:attrName>ppt_y</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239" grpId="0" animBg="1"/>
      <p:bldP spid="52240" grpId="0" animBg="1"/>
      <p:bldP spid="52241" grpId="0" animBg="1"/>
      <p:bldP spid="52242" grpId="0" animBg="1"/>
      <p:bldP spid="52243" grpId="0" animBg="1"/>
      <p:bldP spid="52247" grpId="0" animBg="1"/>
      <p:bldP spid="52248" grpId="0" animBg="1"/>
      <p:bldP spid="52249" grpId="0" animBg="1"/>
      <p:bldP spid="52265" grpId="0" animBg="1"/>
      <p:bldP spid="52266" grpId="0" animBg="1"/>
      <p:bldP spid="52267"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838200"/>
            <a:ext cx="8915400" cy="1143000"/>
          </a:xfrm>
        </p:spPr>
        <p:txBody>
          <a:bodyPr>
            <a:noAutofit/>
          </a:bodyPr>
          <a:lstStyle/>
          <a:p>
            <a:pPr algn="ctr"/>
            <a:r>
              <a:rPr lang="en-US" sz="4400" dirty="0" smtClean="0"/>
              <a:t>WA Tribes Pursuing </a:t>
            </a:r>
            <a:br>
              <a:rPr lang="en-US" sz="4400" dirty="0" smtClean="0"/>
            </a:br>
            <a:r>
              <a:rPr lang="en-US" sz="4400" dirty="0" smtClean="0"/>
              <a:t>Tribal IV-D or TANF Programs</a:t>
            </a:r>
            <a:endParaRPr lang="en-US" sz="4400" dirty="0"/>
          </a:p>
        </p:txBody>
      </p:sp>
      <p:sp>
        <p:nvSpPr>
          <p:cNvPr id="3" name="Text Placeholder 2"/>
          <p:cNvSpPr>
            <a:spLocks noGrp="1"/>
          </p:cNvSpPr>
          <p:nvPr>
            <p:ph type="body" idx="1"/>
          </p:nvPr>
        </p:nvSpPr>
        <p:spPr>
          <a:xfrm>
            <a:off x="1524000" y="2286000"/>
            <a:ext cx="2819400" cy="659352"/>
          </a:xfrm>
        </p:spPr>
        <p:txBody>
          <a:bodyPr/>
          <a:lstStyle/>
          <a:p>
            <a:r>
              <a:rPr lang="en-US" dirty="0" smtClean="0"/>
              <a:t>Tribal IV-D</a:t>
            </a:r>
            <a:endParaRPr lang="en-US" dirty="0"/>
          </a:p>
        </p:txBody>
      </p:sp>
      <p:sp>
        <p:nvSpPr>
          <p:cNvPr id="4" name="Content Placeholder 3"/>
          <p:cNvSpPr>
            <a:spLocks noGrp="1"/>
          </p:cNvSpPr>
          <p:nvPr>
            <p:ph sz="quarter" idx="2"/>
          </p:nvPr>
        </p:nvSpPr>
        <p:spPr>
          <a:xfrm>
            <a:off x="1600200" y="3048000"/>
            <a:ext cx="4040188" cy="1752600"/>
          </a:xfrm>
        </p:spPr>
        <p:txBody>
          <a:bodyPr/>
          <a:lstStyle/>
          <a:p>
            <a:r>
              <a:rPr lang="en-US" dirty="0" smtClean="0"/>
              <a:t>Spokane</a:t>
            </a:r>
          </a:p>
          <a:p>
            <a:r>
              <a:rPr lang="en-US" dirty="0" smtClean="0"/>
              <a:t>Skokomish</a:t>
            </a:r>
          </a:p>
          <a:p>
            <a:r>
              <a:rPr lang="en-US" dirty="0" smtClean="0"/>
              <a:t>Lower Elwha Klallam</a:t>
            </a:r>
          </a:p>
          <a:p>
            <a:endParaRPr lang="en-US" dirty="0"/>
          </a:p>
        </p:txBody>
      </p:sp>
      <p:sp>
        <p:nvSpPr>
          <p:cNvPr id="5" name="Text Placeholder 4"/>
          <p:cNvSpPr>
            <a:spLocks noGrp="1"/>
          </p:cNvSpPr>
          <p:nvPr>
            <p:ph type="body" sz="half" idx="3"/>
          </p:nvPr>
        </p:nvSpPr>
        <p:spPr>
          <a:xfrm>
            <a:off x="5102225" y="2286000"/>
            <a:ext cx="4041775" cy="654843"/>
          </a:xfrm>
        </p:spPr>
        <p:txBody>
          <a:bodyPr/>
          <a:lstStyle/>
          <a:p>
            <a:r>
              <a:rPr lang="en-US" dirty="0" smtClean="0"/>
              <a:t>Tribal TANF</a:t>
            </a:r>
            <a:endParaRPr lang="en-US" dirty="0"/>
          </a:p>
        </p:txBody>
      </p:sp>
      <p:sp>
        <p:nvSpPr>
          <p:cNvPr id="6" name="Content Placeholder 5"/>
          <p:cNvSpPr>
            <a:spLocks noGrp="1"/>
          </p:cNvSpPr>
          <p:nvPr>
            <p:ph sz="quarter" idx="4"/>
          </p:nvPr>
        </p:nvSpPr>
        <p:spPr>
          <a:xfrm>
            <a:off x="5102225" y="3048000"/>
            <a:ext cx="4041775" cy="1676400"/>
          </a:xfrm>
        </p:spPr>
        <p:txBody>
          <a:bodyPr/>
          <a:lstStyle/>
          <a:p>
            <a:r>
              <a:rPr lang="en-US" dirty="0" smtClean="0"/>
              <a:t>Chehalis</a:t>
            </a:r>
          </a:p>
          <a:p>
            <a:r>
              <a:rPr lang="en-US" dirty="0" smtClean="0"/>
              <a:t>Muckleshoot</a:t>
            </a:r>
            <a:endParaRPr lang="en-US" dirty="0"/>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pPr algn="ctr"/>
            <a:r>
              <a:rPr lang="en-US" dirty="0" smtClean="0">
                <a:solidFill>
                  <a:srgbClr val="723304"/>
                </a:solidFill>
                <a:hlinkClick r:id="rId3"/>
              </a:rPr>
              <a:t>DCS Agreements with Tribes</a:t>
            </a:r>
            <a:endParaRPr lang="en-US" dirty="0">
              <a:solidFill>
                <a:srgbClr val="723304"/>
              </a:solidFill>
            </a:endParaRPr>
          </a:p>
        </p:txBody>
      </p:sp>
      <p:sp>
        <p:nvSpPr>
          <p:cNvPr id="8" name="Content Placeholder 7"/>
          <p:cNvSpPr>
            <a:spLocks noGrp="1"/>
          </p:cNvSpPr>
          <p:nvPr>
            <p:ph idx="1"/>
          </p:nvPr>
        </p:nvSpPr>
        <p:spPr/>
        <p:txBody>
          <a:bodyPr/>
          <a:lstStyle/>
          <a:p>
            <a:pPr>
              <a:defRPr/>
            </a:pPr>
            <a:r>
              <a:rPr lang="en-US" dirty="0" smtClean="0">
                <a:solidFill>
                  <a:schemeClr val="accent4">
                    <a:lumMod val="25000"/>
                  </a:schemeClr>
                </a:solidFill>
              </a:rPr>
              <a:t>Child Support Agreements</a:t>
            </a:r>
          </a:p>
          <a:p>
            <a:pPr lvl="1">
              <a:buFont typeface="Tahoma" charset="0"/>
              <a:buChar char="–"/>
              <a:defRPr/>
            </a:pPr>
            <a:r>
              <a:rPr lang="en-US" sz="2000" dirty="0" smtClean="0">
                <a:solidFill>
                  <a:schemeClr val="accent4">
                    <a:lumMod val="25000"/>
                  </a:schemeClr>
                </a:solidFill>
              </a:rPr>
              <a:t>Colville, Kalispel, Lower Elwha Klallam, Nez Perce(ID), Nisqually, Nooksack, Quileute, Quinault, Shoalwater Bay, Stillaguamish, Swinomish, Tulalip, and Upper Skagit</a:t>
            </a:r>
          </a:p>
          <a:p>
            <a:pPr>
              <a:defRPr/>
            </a:pPr>
            <a:r>
              <a:rPr lang="en-US" dirty="0" smtClean="0">
                <a:solidFill>
                  <a:schemeClr val="accent4">
                    <a:lumMod val="25000"/>
                  </a:schemeClr>
                </a:solidFill>
              </a:rPr>
              <a:t>Informal Agreements</a:t>
            </a:r>
          </a:p>
          <a:p>
            <a:pPr lvl="1">
              <a:buFont typeface="Tahoma" charset="0"/>
              <a:buChar char="–"/>
              <a:defRPr/>
            </a:pPr>
            <a:r>
              <a:rPr lang="en-US" sz="2000" dirty="0" smtClean="0">
                <a:solidFill>
                  <a:schemeClr val="accent4">
                    <a:lumMod val="25000"/>
                  </a:schemeClr>
                </a:solidFill>
              </a:rPr>
              <a:t>Informal child support processes exist with numerous tribes</a:t>
            </a:r>
          </a:p>
          <a:p>
            <a:pPr>
              <a:defRPr/>
            </a:pPr>
            <a:r>
              <a:rPr lang="en-US" dirty="0" smtClean="0">
                <a:solidFill>
                  <a:schemeClr val="accent4">
                    <a:lumMod val="25000"/>
                  </a:schemeClr>
                </a:solidFill>
              </a:rPr>
              <a:t>Federal Offset Agreements</a:t>
            </a:r>
          </a:p>
          <a:p>
            <a:pPr lvl="1">
              <a:buFont typeface="Tahoma" charset="0"/>
              <a:buChar char="–"/>
              <a:defRPr/>
            </a:pPr>
            <a:r>
              <a:rPr lang="en-US" sz="2000" dirty="0" smtClean="0">
                <a:solidFill>
                  <a:schemeClr val="accent4">
                    <a:lumMod val="25000"/>
                  </a:schemeClr>
                </a:solidFill>
              </a:rPr>
              <a:t>Colville, Lummi, Nooksack, Quinault, Port Gamble S’Klallam</a:t>
            </a:r>
          </a:p>
          <a:p>
            <a:pPr>
              <a:defRPr/>
            </a:pPr>
            <a:r>
              <a:rPr lang="en-US" dirty="0" smtClean="0">
                <a:solidFill>
                  <a:schemeClr val="accent4">
                    <a:lumMod val="25000"/>
                  </a:schemeClr>
                </a:solidFill>
              </a:rPr>
              <a:t>Data Share Agreements </a:t>
            </a:r>
          </a:p>
          <a:p>
            <a:pPr lvl="1">
              <a:buFont typeface="Tahoma" charset="0"/>
              <a:buChar char="–"/>
              <a:defRPr/>
            </a:pPr>
            <a:r>
              <a:rPr lang="en-US" sz="2000" dirty="0" smtClean="0">
                <a:solidFill>
                  <a:schemeClr val="accent4">
                    <a:lumMod val="25000"/>
                  </a:schemeClr>
                </a:solidFill>
              </a:rPr>
              <a:t>Colville, Lummi, Nooksack, Port Gamble S’Klallam, Puyallup, Quinault, Spokane, SPIPA, Suquamish, Tulalip</a:t>
            </a:r>
          </a:p>
          <a:p>
            <a:endParaRPr lang="en-US"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8">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8">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8">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8">
                                            <p:txEl>
                                              <p:pRg st="5" end="5"/>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8">
                                            <p:txEl>
                                              <p:pRg st="6" end="6"/>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8">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28600"/>
            <a:ext cx="8229600" cy="1143000"/>
          </a:xfrm>
        </p:spPr>
        <p:txBody>
          <a:bodyPr/>
          <a:lstStyle/>
          <a:p>
            <a:r>
              <a:rPr lang="en-US" dirty="0" smtClean="0"/>
              <a:t>DCS Policy About Tribal Cases</a:t>
            </a:r>
            <a:endParaRPr lang="en-US" dirty="0"/>
          </a:p>
        </p:txBody>
      </p:sp>
      <p:sp>
        <p:nvSpPr>
          <p:cNvPr id="3" name="Content Placeholder 2"/>
          <p:cNvSpPr>
            <a:spLocks noGrp="1"/>
          </p:cNvSpPr>
          <p:nvPr>
            <p:ph idx="1"/>
          </p:nvPr>
        </p:nvSpPr>
        <p:spPr>
          <a:xfrm>
            <a:off x="304800" y="1600200"/>
            <a:ext cx="8610600" cy="5105400"/>
          </a:xfrm>
        </p:spPr>
        <p:txBody>
          <a:bodyPr>
            <a:normAutofit fontScale="92500" lnSpcReduction="20000"/>
          </a:bodyPr>
          <a:lstStyle/>
          <a:p>
            <a:r>
              <a:rPr lang="en-US" dirty="0" smtClean="0"/>
              <a:t>DCS Handbook </a:t>
            </a:r>
            <a:r>
              <a:rPr lang="en-US" dirty="0" smtClean="0">
                <a:hlinkClick r:id="rId3"/>
              </a:rPr>
              <a:t>Chapter 13</a:t>
            </a:r>
            <a:r>
              <a:rPr lang="en-US" dirty="0" smtClean="0"/>
              <a:t>, Tribal Enforcement</a:t>
            </a:r>
          </a:p>
          <a:p>
            <a:r>
              <a:rPr lang="en-US" dirty="0" smtClean="0"/>
              <a:t>13.000 Understanding Tribal Policy – K. What is a </a:t>
            </a:r>
            <a:r>
              <a:rPr lang="en-US" u="sng" dirty="0" smtClean="0"/>
              <a:t>DCS Tribal Case</a:t>
            </a:r>
            <a:r>
              <a:rPr lang="en-US" dirty="0" smtClean="0"/>
              <a:t>?</a:t>
            </a:r>
          </a:p>
          <a:p>
            <a:pPr lvl="1"/>
            <a:r>
              <a:rPr lang="en-US" dirty="0" smtClean="0"/>
              <a:t>NCP is a member of a federally recognized WA tribe living on or “near a reservation”</a:t>
            </a:r>
          </a:p>
          <a:p>
            <a:pPr lvl="1"/>
            <a:r>
              <a:rPr lang="en-US" dirty="0" smtClean="0"/>
              <a:t>NCP employed by a tribe, tribal enterprise, or Indian-owned business on a reservation</a:t>
            </a:r>
          </a:p>
          <a:p>
            <a:pPr lvl="1"/>
            <a:r>
              <a:rPr lang="en-US" dirty="0" smtClean="0"/>
              <a:t>A party included under a coop. child support agreement  </a:t>
            </a:r>
          </a:p>
          <a:p>
            <a:pPr lvl="1"/>
            <a:r>
              <a:rPr lang="en-US" dirty="0" smtClean="0"/>
              <a:t>A party receiving services from a Tribal TANF or IVD program (includes Tribal TANF arrears-only cases)</a:t>
            </a:r>
          </a:p>
          <a:p>
            <a:pPr lvl="1"/>
            <a:r>
              <a:rPr lang="en-US" dirty="0" smtClean="0"/>
              <a:t>Other Tribal Issues - Consult a DCS Tribal Liaison on cases involving other Tribal issues (Establishment cases &amp; NCP lives on a reservation,  child is a member of a WA Tribe, related action being filed in Tribal Court, etc.)</a:t>
            </a:r>
          </a:p>
          <a:p>
            <a:r>
              <a:rPr lang="en-US" dirty="0" smtClean="0"/>
              <a:t>13.005 A. – DCS Tribal Liaisons manage Tribal cases.</a:t>
            </a:r>
          </a:p>
          <a:p>
            <a:endParaRPr lang="en-US"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8229600" cy="1143000"/>
          </a:xfrm>
        </p:spPr>
        <p:txBody>
          <a:bodyPr>
            <a:normAutofit fontScale="90000"/>
          </a:bodyPr>
          <a:lstStyle/>
          <a:p>
            <a:pPr algn="ctr"/>
            <a:r>
              <a:rPr lang="en-US" dirty="0" smtClean="0"/>
              <a:t>So, Why are These Federal, State, and Tribal Reasons Important?</a:t>
            </a:r>
            <a:endParaRPr lang="en-US" dirty="0"/>
          </a:p>
        </p:txBody>
      </p:sp>
      <p:sp>
        <p:nvSpPr>
          <p:cNvPr id="3" name="Content Placeholder 2"/>
          <p:cNvSpPr>
            <a:spLocks noGrp="1"/>
          </p:cNvSpPr>
          <p:nvPr>
            <p:ph idx="1"/>
          </p:nvPr>
        </p:nvSpPr>
        <p:spPr>
          <a:xfrm>
            <a:off x="457200" y="2133600"/>
            <a:ext cx="8229600" cy="4389120"/>
          </a:xfrm>
        </p:spPr>
        <p:txBody>
          <a:bodyPr>
            <a:normAutofit fontScale="92500" lnSpcReduction="10000"/>
          </a:bodyPr>
          <a:lstStyle/>
          <a:p>
            <a:pPr>
              <a:buNone/>
            </a:pPr>
            <a:r>
              <a:rPr lang="en-US" dirty="0" smtClean="0"/>
              <a:t>	They explain why it is so </a:t>
            </a:r>
            <a:r>
              <a:rPr lang="en-US" u="sng" dirty="0" smtClean="0"/>
              <a:t>critical</a:t>
            </a:r>
            <a:r>
              <a:rPr lang="en-US" dirty="0" smtClean="0"/>
              <a:t> to correctly identify and work a tribal case:</a:t>
            </a:r>
          </a:p>
          <a:p>
            <a:pPr lvl="1">
              <a:buClr>
                <a:srgbClr val="C00000"/>
              </a:buClr>
              <a:buFont typeface="Wingdings" pitchFamily="2" charset="2"/>
              <a:buChar char="Ø"/>
            </a:pPr>
            <a:r>
              <a:rPr lang="en-US" dirty="0" smtClean="0"/>
              <a:t>Tribes are sovereign nations.</a:t>
            </a:r>
          </a:p>
          <a:p>
            <a:pPr lvl="1">
              <a:buClr>
                <a:srgbClr val="C00000"/>
              </a:buClr>
              <a:buFont typeface="Wingdings" pitchFamily="2" charset="2"/>
              <a:buChar char="Ø"/>
            </a:pPr>
            <a:r>
              <a:rPr lang="en-US" dirty="0" smtClean="0"/>
              <a:t>The State has a government-to-government relationship with each Tribe.</a:t>
            </a:r>
          </a:p>
          <a:p>
            <a:pPr lvl="1">
              <a:buClr>
                <a:srgbClr val="C00000"/>
              </a:buClr>
              <a:buFont typeface="Wingdings" pitchFamily="2" charset="2"/>
              <a:buChar char="Ø"/>
            </a:pPr>
            <a:r>
              <a:rPr lang="en-US" dirty="0" smtClean="0"/>
              <a:t>Tribes have their own laws (codes), policies, court, programs, and services .</a:t>
            </a:r>
          </a:p>
          <a:p>
            <a:pPr lvl="1">
              <a:buClr>
                <a:srgbClr val="C00000"/>
              </a:buClr>
              <a:buFont typeface="Wingdings" pitchFamily="2" charset="2"/>
              <a:buChar char="Ø"/>
            </a:pPr>
            <a:r>
              <a:rPr lang="en-US" dirty="0" smtClean="0"/>
              <a:t>Some Tribes have their own IV-D Child Support programs . They establish paternity/child support, and enforce child support.</a:t>
            </a:r>
          </a:p>
          <a:p>
            <a:pPr lvl="1">
              <a:buClr>
                <a:srgbClr val="C00000"/>
              </a:buClr>
              <a:buFont typeface="Wingdings" pitchFamily="2" charset="2"/>
              <a:buChar char="Ø"/>
            </a:pPr>
            <a:r>
              <a:rPr lang="en-US" dirty="0" smtClean="0"/>
              <a:t>Some DCS/Tribal Cooperative Agreements allow for the establishment of paternity and child support in Tribal Court.</a:t>
            </a:r>
          </a:p>
          <a:p>
            <a:pPr lvl="1">
              <a:buClr>
                <a:srgbClr val="C00000"/>
              </a:buClr>
              <a:buFont typeface="Wingdings" pitchFamily="2" charset="2"/>
              <a:buChar char="Ø"/>
            </a:pPr>
            <a:endParaRPr lang="en-US"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838200"/>
            <a:ext cx="8229600" cy="1143000"/>
          </a:xfrm>
        </p:spPr>
        <p:txBody>
          <a:bodyPr>
            <a:normAutofit fontScale="90000"/>
          </a:bodyPr>
          <a:lstStyle/>
          <a:p>
            <a:r>
              <a:rPr lang="en-US" dirty="0" smtClean="0"/>
              <a:t>Why Can’t You Assume DCS has Researched for Tribal Information? </a:t>
            </a:r>
            <a:endParaRPr lang="en-US" dirty="0"/>
          </a:p>
        </p:txBody>
      </p:sp>
      <p:sp>
        <p:nvSpPr>
          <p:cNvPr id="3" name="Content Placeholder 2"/>
          <p:cNvSpPr>
            <a:spLocks noGrp="1"/>
          </p:cNvSpPr>
          <p:nvPr>
            <p:ph idx="1"/>
          </p:nvPr>
        </p:nvSpPr>
        <p:spPr>
          <a:xfrm>
            <a:off x="304800" y="2209800"/>
            <a:ext cx="8610600" cy="4389120"/>
          </a:xfrm>
        </p:spPr>
        <p:txBody>
          <a:bodyPr>
            <a:normAutofit lnSpcReduction="10000"/>
          </a:bodyPr>
          <a:lstStyle/>
          <a:p>
            <a:r>
              <a:rPr lang="en-US" dirty="0" smtClean="0"/>
              <a:t>Referrals </a:t>
            </a:r>
          </a:p>
          <a:p>
            <a:pPr marL="850392" lvl="1" indent="-457200">
              <a:buClr>
                <a:srgbClr val="C00000"/>
              </a:buClr>
              <a:buFont typeface="Wingdings" pitchFamily="2" charset="2"/>
              <a:buChar char="Ø"/>
            </a:pPr>
            <a:r>
              <a:rPr lang="en-US" dirty="0" smtClean="0"/>
              <a:t>Limited or no tribal information from CP</a:t>
            </a:r>
          </a:p>
          <a:p>
            <a:pPr marL="850392" lvl="1" indent="-457200">
              <a:buClr>
                <a:srgbClr val="C00000"/>
              </a:buClr>
              <a:buFont typeface="Wingdings" pitchFamily="2" charset="2"/>
              <a:buChar char="Ø"/>
            </a:pPr>
            <a:r>
              <a:rPr lang="en-US" dirty="0" smtClean="0"/>
              <a:t>CSD staff may not have entered all tribal information in ACES</a:t>
            </a:r>
          </a:p>
          <a:p>
            <a:pPr marL="850392" lvl="1" indent="-457200">
              <a:buClr>
                <a:srgbClr val="C00000"/>
              </a:buClr>
              <a:buFont typeface="Wingdings" pitchFamily="2" charset="2"/>
              <a:buChar char="Ø"/>
            </a:pPr>
            <a:r>
              <a:rPr lang="en-US" dirty="0" smtClean="0"/>
              <a:t>Initial electronic Foster Care referrals from Children’s Administration (CA) often do not contain tribal information. If CA staff later add tribal information into their </a:t>
            </a:r>
            <a:r>
              <a:rPr lang="en-US" dirty="0" err="1" smtClean="0"/>
              <a:t>FamLink</a:t>
            </a:r>
            <a:r>
              <a:rPr lang="en-US" dirty="0" smtClean="0"/>
              <a:t> computer system, an update is not sent to DCS. </a:t>
            </a:r>
          </a:p>
          <a:p>
            <a:r>
              <a:rPr lang="en-US" dirty="0" smtClean="0"/>
              <a:t>Forms and SEMS – Tribal information may not be there or may have been overlooked</a:t>
            </a:r>
          </a:p>
          <a:p>
            <a:endParaRPr lang="en-US" dirty="0" smtClean="0"/>
          </a:p>
          <a:p>
            <a:endParaRPr lang="en-US"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914400"/>
            <a:ext cx="8229600" cy="1143000"/>
          </a:xfrm>
        </p:spPr>
        <p:txBody>
          <a:bodyPr>
            <a:normAutofit fontScale="90000"/>
          </a:bodyPr>
          <a:lstStyle/>
          <a:p>
            <a:pPr algn="ctr"/>
            <a:r>
              <a:rPr lang="en-US" dirty="0" smtClean="0"/>
              <a:t>What is Being Done to Improve Tribal Affiliation Coding on Cases?</a:t>
            </a:r>
            <a:endParaRPr lang="en-US" dirty="0"/>
          </a:p>
        </p:txBody>
      </p:sp>
      <p:sp>
        <p:nvSpPr>
          <p:cNvPr id="5" name="Content Placeholder 4"/>
          <p:cNvSpPr>
            <a:spLocks noGrp="1"/>
          </p:cNvSpPr>
          <p:nvPr>
            <p:ph sz="half" idx="1"/>
          </p:nvPr>
        </p:nvSpPr>
        <p:spPr>
          <a:xfrm>
            <a:off x="457200" y="2423160"/>
            <a:ext cx="4038600" cy="4434840"/>
          </a:xfrm>
        </p:spPr>
        <p:txBody>
          <a:bodyPr>
            <a:normAutofit/>
          </a:bodyPr>
          <a:lstStyle/>
          <a:p>
            <a:r>
              <a:rPr lang="en-US" dirty="0" smtClean="0"/>
              <a:t>DCS, CSD, HRSA</a:t>
            </a:r>
          </a:p>
          <a:p>
            <a:pPr lvl="1">
              <a:buClr>
                <a:srgbClr val="C00000"/>
              </a:buClr>
              <a:buFont typeface="Wingdings" pitchFamily="2" charset="2"/>
              <a:buChar char="Ø"/>
            </a:pPr>
            <a:r>
              <a:rPr lang="en-US" dirty="0" smtClean="0"/>
              <a:t>Training</a:t>
            </a:r>
          </a:p>
          <a:p>
            <a:pPr lvl="1">
              <a:buClr>
                <a:srgbClr val="C00000"/>
              </a:buClr>
              <a:buFont typeface="Wingdings" pitchFamily="2" charset="2"/>
              <a:buChar char="Ø"/>
            </a:pPr>
            <a:r>
              <a:rPr lang="en-US" dirty="0" smtClean="0"/>
              <a:t>Policy improvements</a:t>
            </a:r>
          </a:p>
          <a:p>
            <a:pPr lvl="1">
              <a:buClr>
                <a:srgbClr val="C00000"/>
              </a:buClr>
              <a:buFont typeface="Wingdings" pitchFamily="2" charset="2"/>
              <a:buChar char="Ø"/>
            </a:pPr>
            <a:r>
              <a:rPr lang="en-US" dirty="0" smtClean="0"/>
              <a:t>I.T. enhancements</a:t>
            </a:r>
          </a:p>
          <a:p>
            <a:pPr lvl="1">
              <a:buClr>
                <a:srgbClr val="C00000"/>
              </a:buClr>
              <a:buFont typeface="Wingdings" pitchFamily="2" charset="2"/>
              <a:buChar char="Ø"/>
            </a:pPr>
            <a:r>
              <a:rPr lang="en-US" dirty="0" smtClean="0"/>
              <a:t>Form improvements</a:t>
            </a:r>
          </a:p>
          <a:p>
            <a:pPr lvl="1">
              <a:buClr>
                <a:srgbClr val="C00000"/>
              </a:buClr>
              <a:buFont typeface="Wingdings" pitchFamily="2" charset="2"/>
              <a:buChar char="Ø"/>
            </a:pPr>
            <a:endParaRPr lang="en-US" dirty="0" smtClean="0"/>
          </a:p>
          <a:p>
            <a:pPr>
              <a:buClr>
                <a:srgbClr val="C00000"/>
              </a:buClr>
            </a:pPr>
            <a:r>
              <a:rPr lang="en-US" dirty="0" smtClean="0"/>
              <a:t>Children’s Admin</a:t>
            </a:r>
          </a:p>
          <a:p>
            <a:pPr lvl="1">
              <a:buClr>
                <a:srgbClr val="C00000"/>
              </a:buClr>
              <a:buFont typeface="Wingdings" pitchFamily="2" charset="2"/>
              <a:buChar char="Ø"/>
            </a:pPr>
            <a:r>
              <a:rPr lang="en-US" dirty="0" smtClean="0"/>
              <a:t>I.T. work request</a:t>
            </a:r>
          </a:p>
          <a:p>
            <a:pPr lvl="2">
              <a:buClr>
                <a:srgbClr val="C00000"/>
              </a:buClr>
              <a:buFont typeface="Wingdings" pitchFamily="2" charset="2"/>
              <a:buChar char="Ø"/>
            </a:pPr>
            <a:endParaRPr lang="en-US" dirty="0" smtClean="0"/>
          </a:p>
          <a:p>
            <a:pPr lvl="1">
              <a:buClr>
                <a:srgbClr val="C00000"/>
              </a:buClr>
            </a:pPr>
            <a:endParaRPr lang="en-US" dirty="0" smtClean="0"/>
          </a:p>
          <a:p>
            <a:pPr>
              <a:buClr>
                <a:srgbClr val="C00000"/>
              </a:buClr>
              <a:buFont typeface="Arial" pitchFamily="34" charset="0"/>
              <a:buChar char="•"/>
            </a:pPr>
            <a:endParaRPr lang="en-US" dirty="0"/>
          </a:p>
        </p:txBody>
      </p:sp>
      <p:sp>
        <p:nvSpPr>
          <p:cNvPr id="9" name="Content Placeholder 8"/>
          <p:cNvSpPr>
            <a:spLocks noGrp="1"/>
          </p:cNvSpPr>
          <p:nvPr>
            <p:ph sz="half" idx="2"/>
          </p:nvPr>
        </p:nvSpPr>
        <p:spPr>
          <a:xfrm>
            <a:off x="4648200" y="2423160"/>
            <a:ext cx="4038600" cy="4434840"/>
          </a:xfrm>
        </p:spPr>
        <p:txBody>
          <a:bodyPr>
            <a:normAutofit/>
          </a:bodyPr>
          <a:lstStyle/>
          <a:p>
            <a:pPr>
              <a:buClr>
                <a:srgbClr val="C00000"/>
              </a:buClr>
            </a:pPr>
            <a:r>
              <a:rPr lang="en-US" dirty="0" smtClean="0"/>
              <a:t>WAPA</a:t>
            </a:r>
          </a:p>
          <a:p>
            <a:pPr lvl="1">
              <a:buClr>
                <a:srgbClr val="C00000"/>
              </a:buClr>
              <a:buFont typeface="Wingdings" pitchFamily="2" charset="2"/>
              <a:buChar char="Ø"/>
            </a:pPr>
            <a:r>
              <a:rPr lang="en-US" dirty="0" smtClean="0"/>
              <a:t>Survey</a:t>
            </a:r>
          </a:p>
          <a:p>
            <a:pPr lvl="1">
              <a:buClr>
                <a:srgbClr val="C00000"/>
              </a:buClr>
              <a:buFont typeface="Wingdings" pitchFamily="2" charset="2"/>
              <a:buChar char="Ø"/>
            </a:pPr>
            <a:r>
              <a:rPr lang="en-US" dirty="0" smtClean="0"/>
              <a:t>WAPA Conference training</a:t>
            </a:r>
          </a:p>
          <a:p>
            <a:pPr lvl="1">
              <a:buClr>
                <a:srgbClr val="C00000"/>
              </a:buClr>
              <a:buFont typeface="Wingdings" pitchFamily="2" charset="2"/>
              <a:buChar char="Ø"/>
            </a:pPr>
            <a:r>
              <a:rPr lang="en-US" dirty="0" smtClean="0"/>
              <a:t>Website  - Add tribal links and information</a:t>
            </a:r>
          </a:p>
          <a:p>
            <a:pPr lvl="1">
              <a:buClr>
                <a:srgbClr val="C00000"/>
              </a:buClr>
              <a:buFont typeface="Wingdings" pitchFamily="2" charset="2"/>
              <a:buChar char="Ø"/>
            </a:pPr>
            <a:r>
              <a:rPr lang="en-US" dirty="0" smtClean="0"/>
              <a:t>Manuals (Best Practices,  Paralegal Procedures Manual) – Add tribal links and information</a:t>
            </a:r>
          </a:p>
          <a:p>
            <a:pPr lvl="1">
              <a:buClr>
                <a:srgbClr val="C00000"/>
              </a:buClr>
              <a:buFont typeface="Wingdings" pitchFamily="2" charset="2"/>
              <a:buChar char="Ø"/>
            </a:pPr>
            <a:endParaRPr lang="en-US" dirty="0" smtClean="0"/>
          </a:p>
          <a:p>
            <a:endParaRPr lang="en-US"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5">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5">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5">
                                            <p:txEl>
                                              <p:pRg st="7" end="7"/>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9">
                                            <p:txEl>
                                              <p:pRg st="0" end="0"/>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9">
                                            <p:txEl>
                                              <p:pRg st="1" end="1"/>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9">
                                            <p:txEl>
                                              <p:pRg st="2" end="2"/>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9">
                                            <p:txEl>
                                              <p:pRg st="3" end="3"/>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9">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lstStyle/>
          <a:p>
            <a:pPr algn="ctr"/>
            <a:r>
              <a:rPr lang="en-US" dirty="0" smtClean="0"/>
              <a:t>Session Outline</a:t>
            </a:r>
            <a:endParaRPr lang="en-US" dirty="0"/>
          </a:p>
        </p:txBody>
      </p:sp>
      <p:sp>
        <p:nvSpPr>
          <p:cNvPr id="3" name="Content Placeholder 2"/>
          <p:cNvSpPr>
            <a:spLocks noGrp="1"/>
          </p:cNvSpPr>
          <p:nvPr>
            <p:ph sz="half" idx="1"/>
          </p:nvPr>
        </p:nvSpPr>
        <p:spPr>
          <a:xfrm>
            <a:off x="381000" y="1295400"/>
            <a:ext cx="8382000" cy="5562600"/>
          </a:xfrm>
        </p:spPr>
        <p:txBody>
          <a:bodyPr>
            <a:normAutofit fontScale="92500" lnSpcReduction="20000"/>
          </a:bodyPr>
          <a:lstStyle/>
          <a:p>
            <a:pPr lvl="0"/>
            <a:r>
              <a:rPr lang="en-US" dirty="0" smtClean="0">
                <a:latin typeface="+mj-lt"/>
              </a:rPr>
              <a:t>Why things are sometimes different if there is a tribal connection on a case. </a:t>
            </a:r>
            <a:br>
              <a:rPr lang="en-US" dirty="0" smtClean="0">
                <a:latin typeface="+mj-lt"/>
              </a:rPr>
            </a:br>
            <a:endParaRPr lang="en-US" dirty="0" smtClean="0">
              <a:latin typeface="+mj-lt"/>
            </a:endParaRPr>
          </a:p>
          <a:p>
            <a:pPr lvl="0"/>
            <a:r>
              <a:rPr lang="en-US" dirty="0" smtClean="0">
                <a:latin typeface="+mj-lt"/>
              </a:rPr>
              <a:t>Why you can’t always assume that DCS has researched Tribal information.</a:t>
            </a:r>
            <a:br>
              <a:rPr lang="en-US" dirty="0" smtClean="0">
                <a:latin typeface="+mj-lt"/>
              </a:rPr>
            </a:br>
            <a:endParaRPr lang="en-US" dirty="0" smtClean="0">
              <a:latin typeface="+mj-lt"/>
            </a:endParaRPr>
          </a:p>
          <a:p>
            <a:pPr lvl="0"/>
            <a:r>
              <a:rPr lang="en-US" dirty="0" smtClean="0">
                <a:latin typeface="+mj-lt"/>
              </a:rPr>
              <a:t>Early screening for tribal information may save you time in the long run. What can happen if tribal information is not discovered until much later in the process.  </a:t>
            </a:r>
            <a:br>
              <a:rPr lang="en-US" dirty="0" smtClean="0">
                <a:latin typeface="+mj-lt"/>
              </a:rPr>
            </a:br>
            <a:endParaRPr lang="en-US" dirty="0" smtClean="0">
              <a:latin typeface="+mj-lt"/>
            </a:endParaRPr>
          </a:p>
          <a:p>
            <a:pPr lvl="0"/>
            <a:r>
              <a:rPr lang="en-US" dirty="0" smtClean="0">
                <a:latin typeface="+mj-lt"/>
              </a:rPr>
              <a:t>How you can discover tribal information.  </a:t>
            </a:r>
            <a:br>
              <a:rPr lang="en-US" dirty="0" smtClean="0">
                <a:latin typeface="+mj-lt"/>
              </a:rPr>
            </a:br>
            <a:endParaRPr lang="en-US" dirty="0" smtClean="0">
              <a:latin typeface="+mj-lt"/>
            </a:endParaRPr>
          </a:p>
          <a:p>
            <a:pPr lvl="0"/>
            <a:r>
              <a:rPr lang="en-US" dirty="0" smtClean="0">
                <a:latin typeface="+mj-lt"/>
              </a:rPr>
              <a:t>What you should do with tribal information once you acquire it.  </a:t>
            </a:r>
            <a:br>
              <a:rPr lang="en-US" dirty="0" smtClean="0">
                <a:latin typeface="+mj-lt"/>
              </a:rPr>
            </a:br>
            <a:endParaRPr lang="en-US" dirty="0" smtClean="0">
              <a:latin typeface="+mj-lt"/>
            </a:endParaRPr>
          </a:p>
          <a:p>
            <a:pPr lvl="0"/>
            <a:r>
              <a:rPr lang="en-US" dirty="0" smtClean="0">
                <a:latin typeface="+mj-lt"/>
              </a:rPr>
              <a:t>Where you can find tribal resources to assist you.</a:t>
            </a:r>
            <a:br>
              <a:rPr lang="en-US" dirty="0" smtClean="0">
                <a:latin typeface="+mj-lt"/>
              </a:rPr>
            </a:br>
            <a:endParaRPr lang="en-US" dirty="0" smtClean="0">
              <a:latin typeface="+mj-lt"/>
            </a:endParaRPr>
          </a:p>
          <a:p>
            <a:pPr lvl="0"/>
            <a:r>
              <a:rPr lang="en-US" dirty="0" smtClean="0">
                <a:latin typeface="+mj-lt"/>
              </a:rPr>
              <a:t>Q &amp; A’s</a:t>
            </a:r>
          </a:p>
          <a:p>
            <a:endParaRPr lang="en-US" i="1" dirty="0"/>
          </a:p>
        </p:txBody>
      </p:sp>
      <p:pic>
        <p:nvPicPr>
          <p:cNvPr id="4" name="Picture 21" descr="C:\Documents and Settings\rossnbx\Local Settings\Temporary Internet Files\Content.IE5\IFDD8T3N\MCDD01883_0000[1].wmf"/>
          <p:cNvPicPr>
            <a:picLocks noChangeAspect="1" noChangeArrowheads="1"/>
          </p:cNvPicPr>
          <p:nvPr/>
        </p:nvPicPr>
        <p:blipFill>
          <a:blip r:embed="rId3" cstate="print"/>
          <a:srcRect/>
          <a:stretch>
            <a:fillRect/>
          </a:stretch>
        </p:blipFill>
        <p:spPr bwMode="auto">
          <a:xfrm>
            <a:off x="6324600" y="3657600"/>
            <a:ext cx="2275929" cy="1502548"/>
          </a:xfrm>
          <a:prstGeom prst="rect">
            <a:avLst/>
          </a:prstGeom>
          <a:noFill/>
        </p:spPr>
      </p:pic>
    </p:spTree>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5847" name="Picture 7" descr="C:\Documents and Settings\rossnbx\Local Settings\Temporary Internet Files\Content.IE5\IFDD8T3N\MPj04223890000[1].jpg"/>
          <p:cNvPicPr>
            <a:picLocks noChangeAspect="1" noChangeArrowheads="1"/>
          </p:cNvPicPr>
          <p:nvPr/>
        </p:nvPicPr>
        <p:blipFill>
          <a:blip r:embed="rId3" cstate="print"/>
          <a:srcRect/>
          <a:stretch>
            <a:fillRect/>
          </a:stretch>
        </p:blipFill>
        <p:spPr bwMode="auto">
          <a:xfrm>
            <a:off x="7010400" y="1524000"/>
            <a:ext cx="1752600" cy="2604735"/>
          </a:xfrm>
          <a:prstGeom prst="rect">
            <a:avLst/>
          </a:prstGeom>
          <a:noFill/>
        </p:spPr>
      </p:pic>
      <p:sp>
        <p:nvSpPr>
          <p:cNvPr id="2" name="Title 1"/>
          <p:cNvSpPr>
            <a:spLocks noGrp="1"/>
          </p:cNvSpPr>
          <p:nvPr>
            <p:ph type="title"/>
          </p:nvPr>
        </p:nvSpPr>
        <p:spPr>
          <a:xfrm>
            <a:off x="457200" y="838200"/>
            <a:ext cx="8229600" cy="1143000"/>
          </a:xfrm>
        </p:spPr>
        <p:txBody>
          <a:bodyPr>
            <a:normAutofit fontScale="90000"/>
          </a:bodyPr>
          <a:lstStyle/>
          <a:p>
            <a:pPr algn="ctr"/>
            <a:r>
              <a:rPr lang="en-US" dirty="0" smtClean="0"/>
              <a:t>Pros Screening for Tribal Information</a:t>
            </a:r>
            <a:endParaRPr lang="en-US" dirty="0"/>
          </a:p>
        </p:txBody>
      </p:sp>
      <p:sp>
        <p:nvSpPr>
          <p:cNvPr id="3" name="Content Placeholder 2"/>
          <p:cNvSpPr>
            <a:spLocks noGrp="1"/>
          </p:cNvSpPr>
          <p:nvPr>
            <p:ph idx="1"/>
          </p:nvPr>
        </p:nvSpPr>
        <p:spPr>
          <a:xfrm>
            <a:off x="381000" y="2819400"/>
            <a:ext cx="8229600" cy="3627120"/>
          </a:xfrm>
        </p:spPr>
        <p:txBody>
          <a:bodyPr/>
          <a:lstStyle/>
          <a:p>
            <a:pPr>
              <a:buFont typeface="Wingdings" pitchFamily="2" charset="2"/>
              <a:buChar char="Ø"/>
            </a:pPr>
            <a:r>
              <a:rPr lang="en-US" dirty="0" smtClean="0"/>
              <a:t>Honors tribal sovereignty and government-</a:t>
            </a:r>
            <a:br>
              <a:rPr lang="en-US" dirty="0" smtClean="0"/>
            </a:br>
            <a:r>
              <a:rPr lang="en-US" dirty="0" smtClean="0"/>
              <a:t>to-government commitments.</a:t>
            </a:r>
          </a:p>
          <a:p>
            <a:pPr>
              <a:buFont typeface="Wingdings" pitchFamily="2" charset="2"/>
              <a:buChar char="Ø"/>
            </a:pPr>
            <a:r>
              <a:rPr lang="en-US" dirty="0" smtClean="0"/>
              <a:t>Will save you time in the long run.</a:t>
            </a:r>
          </a:p>
          <a:p>
            <a:pPr>
              <a:buFont typeface="Wingdings" pitchFamily="2" charset="2"/>
              <a:buChar char="Ø"/>
            </a:pPr>
            <a:r>
              <a:rPr lang="en-US" dirty="0" smtClean="0"/>
              <a:t>Can prevent negative outcomes that can occur when you discover tribal information much later in the process.</a:t>
            </a:r>
          </a:p>
          <a:p>
            <a:endParaRPr lang="en-US" dirty="0" smtClean="0"/>
          </a:p>
          <a:p>
            <a:endParaRPr lang="en-US" dirty="0"/>
          </a:p>
        </p:txBody>
      </p:sp>
      <p:sp>
        <p:nvSpPr>
          <p:cNvPr id="5" name="Text Placeholder 4"/>
          <p:cNvSpPr>
            <a:spLocks noGrp="1"/>
          </p:cNvSpPr>
          <p:nvPr>
            <p:ph type="body" idx="4294967295"/>
          </p:nvPr>
        </p:nvSpPr>
        <p:spPr>
          <a:xfrm>
            <a:off x="304800" y="2133600"/>
            <a:ext cx="4040188" cy="658813"/>
          </a:xfrm>
        </p:spPr>
        <p:txBody>
          <a:bodyPr/>
          <a:lstStyle/>
          <a:p>
            <a:pPr>
              <a:buNone/>
            </a:pPr>
            <a:r>
              <a:rPr lang="en-US" dirty="0" smtClean="0"/>
              <a:t>Early Screening:</a:t>
            </a:r>
            <a:endParaRPr lang="en-US" dirty="0"/>
          </a:p>
        </p:txBody>
      </p:sp>
      <p:pic>
        <p:nvPicPr>
          <p:cNvPr id="35842" name="Picture 2" descr="C:\Documents and Settings\rossnbx\Local Settings\Temporary Internet Files\Content.IE5\RDJJ0CDF\MPj04440130000[1].jpg"/>
          <p:cNvPicPr>
            <a:picLocks noChangeAspect="1" noChangeArrowheads="1"/>
          </p:cNvPicPr>
          <p:nvPr/>
        </p:nvPicPr>
        <p:blipFill>
          <a:blip r:embed="rId4" cstate="print"/>
          <a:srcRect/>
          <a:stretch>
            <a:fillRect/>
          </a:stretch>
        </p:blipFill>
        <p:spPr bwMode="auto">
          <a:xfrm>
            <a:off x="2971800" y="5181600"/>
            <a:ext cx="2209800" cy="1470597"/>
          </a:xfrm>
          <a:prstGeom prst="rect">
            <a:avLst/>
          </a:prstGeom>
          <a:noFill/>
        </p:spPr>
      </p:pic>
    </p:spTree>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10" descr="C:\Documents and Settings\rossnbx\Local Settings\Temporary Internet Files\Content.IE5\IFDD8T3N\MPj04444250000[1].jpg"/>
          <p:cNvPicPr>
            <a:picLocks noChangeAspect="1" noChangeArrowheads="1"/>
          </p:cNvPicPr>
          <p:nvPr/>
        </p:nvPicPr>
        <p:blipFill>
          <a:blip r:embed="rId3" cstate="print"/>
          <a:srcRect/>
          <a:stretch>
            <a:fillRect/>
          </a:stretch>
        </p:blipFill>
        <p:spPr bwMode="auto">
          <a:xfrm>
            <a:off x="3505200" y="2819400"/>
            <a:ext cx="1373217" cy="2057400"/>
          </a:xfrm>
          <a:prstGeom prst="rect">
            <a:avLst/>
          </a:prstGeom>
          <a:noFill/>
        </p:spPr>
      </p:pic>
      <p:sp>
        <p:nvSpPr>
          <p:cNvPr id="2" name="Title 1"/>
          <p:cNvSpPr>
            <a:spLocks noGrp="1"/>
          </p:cNvSpPr>
          <p:nvPr>
            <p:ph type="title"/>
          </p:nvPr>
        </p:nvSpPr>
        <p:spPr>
          <a:xfrm>
            <a:off x="228600" y="381000"/>
            <a:ext cx="8610600" cy="1143000"/>
          </a:xfrm>
        </p:spPr>
        <p:txBody>
          <a:bodyPr>
            <a:normAutofit fontScale="90000"/>
          </a:bodyPr>
          <a:lstStyle/>
          <a:p>
            <a:pPr algn="ctr"/>
            <a:r>
              <a:rPr lang="en-US" dirty="0" smtClean="0"/>
              <a:t>How to Discover Tribal Information?</a:t>
            </a:r>
            <a:endParaRPr lang="en-US" dirty="0"/>
          </a:p>
        </p:txBody>
      </p:sp>
      <p:sp>
        <p:nvSpPr>
          <p:cNvPr id="7" name="Content Placeholder 6"/>
          <p:cNvSpPr>
            <a:spLocks noGrp="1"/>
          </p:cNvSpPr>
          <p:nvPr>
            <p:ph sz="half" idx="1"/>
          </p:nvPr>
        </p:nvSpPr>
        <p:spPr>
          <a:xfrm>
            <a:off x="0" y="1905000"/>
            <a:ext cx="4191000" cy="4724400"/>
          </a:xfrm>
        </p:spPr>
        <p:txBody>
          <a:bodyPr>
            <a:normAutofit fontScale="85000" lnSpcReduction="10000"/>
          </a:bodyPr>
          <a:lstStyle/>
          <a:p>
            <a:r>
              <a:rPr lang="en-US" dirty="0" smtClean="0"/>
              <a:t>Paternity Questionnaire </a:t>
            </a:r>
          </a:p>
          <a:p>
            <a:r>
              <a:rPr lang="en-US" dirty="0" smtClean="0"/>
              <a:t>Paternity Interview</a:t>
            </a:r>
          </a:p>
          <a:p>
            <a:r>
              <a:rPr lang="en-US" dirty="0" smtClean="0"/>
              <a:t>SEMS – CC, WB, BC, BI, </a:t>
            </a:r>
            <a:br>
              <a:rPr lang="en-US" dirty="0" smtClean="0"/>
            </a:br>
            <a:r>
              <a:rPr lang="en-US" dirty="0" smtClean="0"/>
              <a:t>IA, SD, OR, CI, MI</a:t>
            </a:r>
          </a:p>
          <a:p>
            <a:r>
              <a:rPr lang="en-US" dirty="0" smtClean="0"/>
              <a:t>ACES – Demographics: Race/Tribal Affil is</a:t>
            </a:r>
            <a:r>
              <a:rPr lang="en-US" smtClean="0"/>
              <a:t/>
            </a:r>
            <a:br>
              <a:rPr lang="en-US" smtClean="0"/>
            </a:br>
            <a:r>
              <a:rPr lang="en-US" smtClean="0"/>
              <a:t>“597”, </a:t>
            </a:r>
            <a:r>
              <a:rPr lang="en-US" dirty="0" smtClean="0"/>
              <a:t>Income/Unearned Income/Source:  Tribal </a:t>
            </a:r>
            <a:br>
              <a:rPr lang="en-US" dirty="0" smtClean="0"/>
            </a:br>
            <a:r>
              <a:rPr lang="en-US" dirty="0" smtClean="0"/>
              <a:t>TANF (“TT”) </a:t>
            </a:r>
          </a:p>
          <a:p>
            <a:r>
              <a:rPr lang="en-US" dirty="0" smtClean="0"/>
              <a:t>State referrals and forms </a:t>
            </a:r>
            <a:br>
              <a:rPr lang="en-US" dirty="0" smtClean="0"/>
            </a:br>
            <a:r>
              <a:rPr lang="en-US" dirty="0" smtClean="0"/>
              <a:t>(18-632, 14-57, 9-957, 27-053, and others)</a:t>
            </a:r>
          </a:p>
          <a:p>
            <a:r>
              <a:rPr lang="en-US" dirty="0" smtClean="0"/>
              <a:t>Tribal referrals, forms, </a:t>
            </a:r>
            <a:br>
              <a:rPr lang="en-US" dirty="0" smtClean="0"/>
            </a:br>
            <a:r>
              <a:rPr lang="en-US" dirty="0" smtClean="0"/>
              <a:t>and assignments</a:t>
            </a:r>
          </a:p>
          <a:p>
            <a:endParaRPr lang="en-US" dirty="0" smtClean="0"/>
          </a:p>
          <a:p>
            <a:endParaRPr lang="en-US" dirty="0" smtClean="0"/>
          </a:p>
        </p:txBody>
      </p:sp>
      <p:sp>
        <p:nvSpPr>
          <p:cNvPr id="8" name="Content Placeholder 7"/>
          <p:cNvSpPr>
            <a:spLocks noGrp="1"/>
          </p:cNvSpPr>
          <p:nvPr>
            <p:ph sz="half" idx="2"/>
          </p:nvPr>
        </p:nvSpPr>
        <p:spPr>
          <a:xfrm>
            <a:off x="4800600" y="1905000"/>
            <a:ext cx="4343400" cy="4434840"/>
          </a:xfrm>
        </p:spPr>
        <p:txBody>
          <a:bodyPr>
            <a:normAutofit fontScale="85000" lnSpcReduction="10000"/>
          </a:bodyPr>
          <a:lstStyle/>
          <a:p>
            <a:r>
              <a:rPr lang="en-US" dirty="0" smtClean="0"/>
              <a:t>Correspondence /letters</a:t>
            </a:r>
          </a:p>
          <a:p>
            <a:r>
              <a:rPr lang="en-US" dirty="0" smtClean="0"/>
              <a:t>Tribal Court orders </a:t>
            </a:r>
          </a:p>
          <a:p>
            <a:r>
              <a:rPr lang="en-US" dirty="0" smtClean="0"/>
              <a:t>Contact  a DCS Tribal Liaison</a:t>
            </a:r>
          </a:p>
          <a:p>
            <a:r>
              <a:rPr lang="en-US" dirty="0" smtClean="0"/>
              <a:t>Contact Tribe – Common tribal last name, Address on a reservation  </a:t>
            </a:r>
          </a:p>
          <a:p>
            <a:r>
              <a:rPr lang="en-US" dirty="0" smtClean="0"/>
              <a:t>Contact Jerry Ford, Pierce Co Pros Atty (a great resource for ideas on these matters)  </a:t>
            </a:r>
          </a:p>
          <a:p>
            <a:r>
              <a:rPr lang="en-US" dirty="0" smtClean="0"/>
              <a:t>Be familiar with Tribes that operate IV-D or TANF programs</a:t>
            </a:r>
          </a:p>
          <a:p>
            <a:r>
              <a:rPr lang="en-US" dirty="0" smtClean="0"/>
              <a:t>Be familiar with DCS/ Tribal Cooperative Agreements</a:t>
            </a:r>
          </a:p>
          <a:p>
            <a:endParaRPr lang="en-US"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7">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7">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8">
                                            <p:txEl>
                                              <p:pRg st="1" end="1"/>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8">
                                            <p:txEl>
                                              <p:pRg st="2" end="2"/>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8">
                                            <p:txEl>
                                              <p:pRg st="3" end="3"/>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8">
                                            <p:txEl>
                                              <p:pRg st="4" end="4"/>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8">
                                            <p:txEl>
                                              <p:pRg st="5" end="5"/>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8">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bldP spid="8"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4000" dirty="0" smtClean="0"/>
              <a:t>Paternity Questionnaire or Interview:</a:t>
            </a:r>
            <a:br>
              <a:rPr lang="en-US" sz="4000" dirty="0" smtClean="0"/>
            </a:br>
            <a:r>
              <a:rPr lang="en-US" sz="4000" dirty="0" smtClean="0"/>
              <a:t>Tribal Questions</a:t>
            </a:r>
            <a:endParaRPr lang="en-US" sz="4000" dirty="0"/>
          </a:p>
        </p:txBody>
      </p:sp>
      <p:sp>
        <p:nvSpPr>
          <p:cNvPr id="3" name="Content Placeholder 2"/>
          <p:cNvSpPr>
            <a:spLocks noGrp="1"/>
          </p:cNvSpPr>
          <p:nvPr>
            <p:ph idx="1"/>
          </p:nvPr>
        </p:nvSpPr>
        <p:spPr>
          <a:xfrm>
            <a:off x="533400" y="2133600"/>
            <a:ext cx="8229600" cy="4389120"/>
          </a:xfrm>
        </p:spPr>
        <p:txBody>
          <a:bodyPr>
            <a:normAutofit/>
          </a:bodyPr>
          <a:lstStyle/>
          <a:p>
            <a:r>
              <a:rPr lang="en-US" sz="2400" dirty="0" smtClean="0"/>
              <a:t>Tribal membership of all parties</a:t>
            </a:r>
          </a:p>
          <a:p>
            <a:r>
              <a:rPr lang="en-US" sz="2400" dirty="0" smtClean="0"/>
              <a:t>Whether any parties live on an Indian </a:t>
            </a:r>
            <a:br>
              <a:rPr lang="en-US" sz="2400" dirty="0" smtClean="0"/>
            </a:br>
            <a:r>
              <a:rPr lang="en-US" sz="2400" dirty="0" smtClean="0"/>
              <a:t>Reservation (if so, which one) </a:t>
            </a:r>
          </a:p>
          <a:p>
            <a:r>
              <a:rPr lang="en-US" sz="2400" dirty="0" smtClean="0"/>
              <a:t>Was the child conceived on a reservation (if so, which one)</a:t>
            </a:r>
          </a:p>
          <a:p>
            <a:r>
              <a:rPr lang="en-US" sz="2400" dirty="0" smtClean="0"/>
              <a:t>Whether the alleged father works for the Tribe, tribal enterprise, or Indian-Owned business on the reservation</a:t>
            </a:r>
          </a:p>
          <a:p>
            <a:r>
              <a:rPr lang="en-US" sz="2400" dirty="0" smtClean="0"/>
              <a:t>Whether the CP or children receive tribal services (i.e. TANF, Indian Child Welfare, Child Support)</a:t>
            </a:r>
          </a:p>
          <a:p>
            <a:r>
              <a:rPr lang="en-US" sz="2400" dirty="0" smtClean="0"/>
              <a:t>Whether Indian Health Services (IHS) is available to the  children</a:t>
            </a:r>
            <a:endParaRPr lang="en-US" sz="2400" dirty="0"/>
          </a:p>
        </p:txBody>
      </p:sp>
      <p:pic>
        <p:nvPicPr>
          <p:cNvPr id="4" name="Picture 11" descr="C:\Documents and Settings\rossnbx\Local Settings\Temporary Internet Files\Content.IE5\RDJJ0CDF\MPj04228550000[1].jpg"/>
          <p:cNvPicPr>
            <a:picLocks noChangeAspect="1" noChangeArrowheads="1"/>
          </p:cNvPicPr>
          <p:nvPr/>
        </p:nvPicPr>
        <p:blipFill>
          <a:blip r:embed="rId2" cstate="print"/>
          <a:srcRect/>
          <a:stretch>
            <a:fillRect/>
          </a:stretch>
        </p:blipFill>
        <p:spPr bwMode="auto">
          <a:xfrm>
            <a:off x="6705600" y="1371600"/>
            <a:ext cx="1981200" cy="1981200"/>
          </a:xfrm>
          <a:prstGeom prst="rect">
            <a:avLst/>
          </a:prstGeom>
          <a:noFill/>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848600" cy="1162050"/>
          </a:xfrm>
        </p:spPr>
        <p:txBody>
          <a:bodyPr>
            <a:noAutofit/>
          </a:bodyPr>
          <a:lstStyle/>
          <a:p>
            <a:pPr algn="ctr"/>
            <a:r>
              <a:rPr lang="en-US" sz="4000" dirty="0" smtClean="0"/>
              <a:t>What Should You Do with Tribal Information Once You Acquire it?</a:t>
            </a:r>
            <a:endParaRPr lang="en-US" sz="4000" dirty="0"/>
          </a:p>
        </p:txBody>
      </p:sp>
      <p:sp>
        <p:nvSpPr>
          <p:cNvPr id="6" name="Text Placeholder 5"/>
          <p:cNvSpPr>
            <a:spLocks noGrp="1"/>
          </p:cNvSpPr>
          <p:nvPr>
            <p:ph type="body" idx="2"/>
          </p:nvPr>
        </p:nvSpPr>
        <p:spPr>
          <a:xfrm>
            <a:off x="1066800" y="2133600"/>
            <a:ext cx="2209800" cy="3962400"/>
          </a:xfrm>
          <a:blipFill>
            <a:blip r:embed="rId3" cstate="print"/>
            <a:tile tx="0" ty="0" sx="100000" sy="100000" flip="none" algn="tl"/>
          </a:blipFill>
          <a:ln>
            <a:solidFill>
              <a:srgbClr val="723304"/>
            </a:solidFill>
          </a:ln>
          <a:effectLst>
            <a:glow rad="101600">
              <a:schemeClr val="accent5">
                <a:alpha val="60000"/>
              </a:schemeClr>
            </a:glow>
          </a:effectLst>
        </p:spPr>
        <p:txBody>
          <a:bodyPr>
            <a:normAutofit/>
          </a:bodyPr>
          <a:lstStyle/>
          <a:p>
            <a:pPr algn="ctr"/>
            <a:r>
              <a:rPr lang="en-US" sz="3200" b="1" dirty="0" smtClean="0">
                <a:latin typeface="Cambria" pitchFamily="18" charset="0"/>
                <a:cs typeface="Arial" pitchFamily="34" charset="0"/>
              </a:rPr>
              <a:t>Contact a </a:t>
            </a:r>
            <a:r>
              <a:rPr lang="en-US" sz="3200" b="1" u="sng" dirty="0" smtClean="0">
                <a:latin typeface="Cambria" pitchFamily="18" charset="0"/>
                <a:cs typeface="Arial" pitchFamily="34" charset="0"/>
              </a:rPr>
              <a:t>DCS Tribal Liaison </a:t>
            </a:r>
            <a:r>
              <a:rPr lang="en-US" sz="3200" b="1" dirty="0" smtClean="0">
                <a:latin typeface="Cambria" pitchFamily="18" charset="0"/>
                <a:cs typeface="Arial" pitchFamily="34" charset="0"/>
              </a:rPr>
              <a:t>to determine if you should proceed</a:t>
            </a:r>
            <a:endParaRPr lang="en-US" sz="3200" b="1" dirty="0">
              <a:latin typeface="Cambria" pitchFamily="18" charset="0"/>
              <a:cs typeface="Arial" pitchFamily="34" charset="0"/>
            </a:endParaRPr>
          </a:p>
        </p:txBody>
      </p:sp>
      <p:sp>
        <p:nvSpPr>
          <p:cNvPr id="3" name="Content Placeholder 2"/>
          <p:cNvSpPr>
            <a:spLocks noGrp="1"/>
          </p:cNvSpPr>
          <p:nvPr>
            <p:ph sz="half" idx="1"/>
          </p:nvPr>
        </p:nvSpPr>
        <p:spPr>
          <a:xfrm>
            <a:off x="3810000" y="2438400"/>
            <a:ext cx="4876800" cy="3124200"/>
          </a:xfrm>
        </p:spPr>
        <p:style>
          <a:lnRef idx="1">
            <a:schemeClr val="accent2"/>
          </a:lnRef>
          <a:fillRef idx="2">
            <a:schemeClr val="accent2"/>
          </a:fillRef>
          <a:effectRef idx="1">
            <a:schemeClr val="accent2"/>
          </a:effectRef>
          <a:fontRef idx="minor">
            <a:schemeClr val="dk1"/>
          </a:fontRef>
        </p:style>
        <p:txBody>
          <a:bodyPr/>
          <a:lstStyle/>
          <a:p>
            <a:pPr algn="ctr"/>
            <a:endParaRPr lang="en-US" dirty="0" smtClean="0"/>
          </a:p>
          <a:p>
            <a:pPr algn="ctr">
              <a:buNone/>
            </a:pPr>
            <a:r>
              <a:rPr lang="en-US" dirty="0" smtClean="0"/>
              <a:t>You can find their contact information by going to the DCS Tribal Relations Internet site at </a:t>
            </a:r>
            <a:r>
              <a:rPr lang="en-US" dirty="0" smtClean="0">
                <a:hlinkClick r:id="rId4"/>
              </a:rPr>
              <a:t>www.dshs.wa.gov/dcs/tribal</a:t>
            </a:r>
            <a:endParaRPr lang="en-US" dirty="0" smtClean="0"/>
          </a:p>
          <a:p>
            <a:pPr algn="ctr"/>
            <a:endParaRPr lang="en-US"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bg/>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bg/>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animBg="1"/>
      <p:bldP spid="3" grpId="0" uiExpand="1" build="p"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pPr algn="ctr"/>
            <a:r>
              <a:rPr lang="en-US" dirty="0" smtClean="0"/>
              <a:t>Tribal Resources to Assist You</a:t>
            </a:r>
            <a:endParaRPr lang="en-US" dirty="0"/>
          </a:p>
        </p:txBody>
      </p:sp>
      <p:sp>
        <p:nvSpPr>
          <p:cNvPr id="3" name="Content Placeholder 2"/>
          <p:cNvSpPr>
            <a:spLocks noGrp="1"/>
          </p:cNvSpPr>
          <p:nvPr>
            <p:ph idx="1"/>
          </p:nvPr>
        </p:nvSpPr>
        <p:spPr>
          <a:xfrm>
            <a:off x="685800" y="1371600"/>
            <a:ext cx="7620000" cy="5181600"/>
          </a:xfrm>
        </p:spPr>
        <p:txBody>
          <a:bodyPr>
            <a:normAutofit fontScale="25000" lnSpcReduction="20000"/>
          </a:bodyPr>
          <a:lstStyle/>
          <a:p>
            <a:pPr>
              <a:lnSpc>
                <a:spcPct val="90000"/>
              </a:lnSpc>
              <a:defRPr/>
            </a:pPr>
            <a:r>
              <a:rPr lang="en-US" sz="11200" dirty="0" smtClean="0">
                <a:latin typeface="+mj-lt"/>
                <a:hlinkClick r:id="rId3"/>
              </a:rPr>
              <a:t>Tribal Liaisons </a:t>
            </a:r>
            <a:r>
              <a:rPr lang="en-US" sz="11200" dirty="0" smtClean="0">
                <a:latin typeface="+mj-lt"/>
              </a:rPr>
              <a:t/>
            </a:r>
            <a:br>
              <a:rPr lang="en-US" sz="11200" dirty="0" smtClean="0">
                <a:latin typeface="+mj-lt"/>
              </a:rPr>
            </a:br>
            <a:endParaRPr lang="en-US" sz="11200" dirty="0" smtClean="0">
              <a:latin typeface="+mj-lt"/>
            </a:endParaRPr>
          </a:p>
          <a:p>
            <a:pPr>
              <a:lnSpc>
                <a:spcPct val="90000"/>
              </a:lnSpc>
              <a:defRPr/>
            </a:pPr>
            <a:r>
              <a:rPr lang="en-US" sz="11200" dirty="0" smtClean="0">
                <a:latin typeface="+mj-lt"/>
                <a:hlinkClick r:id="rId4"/>
              </a:rPr>
              <a:t>DCS Tribal Relations Team </a:t>
            </a:r>
            <a:r>
              <a:rPr lang="en-US" sz="11200" dirty="0" smtClean="0">
                <a:latin typeface="+mj-lt"/>
              </a:rPr>
              <a:t/>
            </a:r>
            <a:br>
              <a:rPr lang="en-US" sz="11200" dirty="0" smtClean="0">
                <a:latin typeface="+mj-lt"/>
              </a:rPr>
            </a:br>
            <a:endParaRPr lang="en-US" sz="11200" dirty="0" smtClean="0">
              <a:latin typeface="+mj-lt"/>
            </a:endParaRPr>
          </a:p>
          <a:p>
            <a:pPr>
              <a:lnSpc>
                <a:spcPct val="90000"/>
              </a:lnSpc>
              <a:defRPr/>
            </a:pPr>
            <a:r>
              <a:rPr lang="en-US" sz="11200" dirty="0" smtClean="0">
                <a:latin typeface="+mj-lt"/>
                <a:hlinkClick r:id="rId5"/>
              </a:rPr>
              <a:t>Tribal IV-D Program Contacts</a:t>
            </a:r>
            <a:r>
              <a:rPr lang="en-US" sz="11200" dirty="0" smtClean="0">
                <a:latin typeface="+mj-lt"/>
              </a:rPr>
              <a:t/>
            </a:r>
            <a:br>
              <a:rPr lang="en-US" sz="11200" dirty="0" smtClean="0">
                <a:latin typeface="+mj-lt"/>
              </a:rPr>
            </a:br>
            <a:endParaRPr lang="en-US" sz="11200" dirty="0" smtClean="0">
              <a:latin typeface="+mj-lt"/>
            </a:endParaRPr>
          </a:p>
          <a:p>
            <a:pPr>
              <a:lnSpc>
                <a:spcPct val="90000"/>
              </a:lnSpc>
              <a:defRPr/>
            </a:pPr>
            <a:r>
              <a:rPr lang="en-US" sz="11200" u="sng" dirty="0" smtClean="0">
                <a:latin typeface="+mj-lt"/>
              </a:rPr>
              <a:t>Tribal TANF Program Contacts</a:t>
            </a:r>
            <a:br>
              <a:rPr lang="en-US" sz="11200" u="sng" dirty="0" smtClean="0">
                <a:latin typeface="+mj-lt"/>
              </a:rPr>
            </a:br>
            <a:endParaRPr lang="en-US" sz="11200" u="sng" dirty="0" smtClean="0">
              <a:latin typeface="+mj-lt"/>
            </a:endParaRPr>
          </a:p>
          <a:p>
            <a:pPr>
              <a:lnSpc>
                <a:spcPct val="90000"/>
              </a:lnSpc>
              <a:defRPr/>
            </a:pPr>
            <a:r>
              <a:rPr lang="en-US" sz="11200" u="sng" dirty="0" smtClean="0">
                <a:latin typeface="+mj-lt"/>
              </a:rPr>
              <a:t>Jerry Ford, Pierce County Prosecuting Attorney</a:t>
            </a:r>
            <a:br>
              <a:rPr lang="en-US" sz="11200" u="sng" dirty="0" smtClean="0">
                <a:latin typeface="+mj-lt"/>
              </a:rPr>
            </a:br>
            <a:r>
              <a:rPr lang="en-US" sz="11200" u="sng" dirty="0" smtClean="0">
                <a:latin typeface="+mj-lt"/>
                <a:hlinkClick r:id="rId6"/>
              </a:rPr>
              <a:t>jford@wapa-sep.wa.gov</a:t>
            </a:r>
            <a:r>
              <a:rPr lang="en-US" sz="11200" u="sng" dirty="0" smtClean="0">
                <a:latin typeface="+mj-lt"/>
              </a:rPr>
              <a:t>, 253-798-6519</a:t>
            </a:r>
            <a:r>
              <a:rPr lang="en-US" sz="11200" dirty="0" smtClean="0">
                <a:latin typeface="+mj-lt"/>
              </a:rPr>
              <a:t/>
            </a:r>
            <a:br>
              <a:rPr lang="en-US" sz="11200" dirty="0" smtClean="0">
                <a:latin typeface="+mj-lt"/>
              </a:rPr>
            </a:br>
            <a:endParaRPr lang="en-US" sz="11200" dirty="0" smtClean="0">
              <a:latin typeface="+mj-lt"/>
            </a:endParaRPr>
          </a:p>
          <a:p>
            <a:pPr>
              <a:lnSpc>
                <a:spcPct val="90000"/>
              </a:lnSpc>
              <a:defRPr/>
            </a:pPr>
            <a:r>
              <a:rPr lang="en-US" sz="11200" dirty="0" smtClean="0">
                <a:latin typeface="+mj-lt"/>
                <a:hlinkClick r:id="rId7"/>
              </a:rPr>
              <a:t>DCS Handbook – Chapter 13 , Tribal Enforcement</a:t>
            </a:r>
            <a:r>
              <a:rPr lang="en-US" sz="11200" dirty="0" smtClean="0">
                <a:latin typeface="+mj-lt"/>
              </a:rPr>
              <a:t/>
            </a:r>
            <a:br>
              <a:rPr lang="en-US" sz="11200" dirty="0" smtClean="0">
                <a:latin typeface="+mj-lt"/>
              </a:rPr>
            </a:br>
            <a:endParaRPr lang="en-US" sz="11200" dirty="0" smtClean="0">
              <a:latin typeface="+mj-lt"/>
            </a:endParaRPr>
          </a:p>
          <a:p>
            <a:pPr>
              <a:lnSpc>
                <a:spcPct val="110000"/>
              </a:lnSpc>
              <a:defRPr/>
            </a:pPr>
            <a:r>
              <a:rPr lang="en-US" sz="11200" dirty="0" smtClean="0">
                <a:latin typeface="+mj-lt"/>
                <a:hlinkClick r:id="rId8"/>
              </a:rPr>
              <a:t>DCS Tribal Relations Internet Web site</a:t>
            </a:r>
            <a:r>
              <a:rPr lang="en-US" sz="11200" dirty="0" smtClean="0">
                <a:latin typeface="+mj-lt"/>
                <a:hlinkClick r:id="rId9"/>
              </a:rPr>
              <a:t/>
            </a:r>
            <a:br>
              <a:rPr lang="en-US" sz="11200" dirty="0" smtClean="0">
                <a:latin typeface="+mj-lt"/>
                <a:hlinkClick r:id="rId9"/>
              </a:rPr>
            </a:br>
            <a:endParaRPr lang="en-US" sz="11200" dirty="0" smtClean="0">
              <a:latin typeface="+mj-lt"/>
              <a:hlinkClick r:id="rId10"/>
            </a:endParaRPr>
          </a:p>
          <a:p>
            <a:pPr>
              <a:lnSpc>
                <a:spcPct val="110000"/>
              </a:lnSpc>
              <a:buNone/>
              <a:defRPr/>
            </a:pPr>
            <a:r>
              <a:rPr lang="en-US" sz="11200" u="sng" dirty="0" smtClean="0">
                <a:solidFill>
                  <a:srgbClr val="FFFF99"/>
                </a:solidFill>
              </a:rPr>
              <a:t/>
            </a:r>
            <a:br>
              <a:rPr lang="en-US" sz="11200" u="sng" dirty="0" smtClean="0">
                <a:solidFill>
                  <a:srgbClr val="FFFF99"/>
                </a:solidFill>
              </a:rPr>
            </a:br>
            <a:endParaRPr lang="en-US" sz="11200" u="sng" dirty="0" smtClean="0">
              <a:solidFill>
                <a:srgbClr val="FFFF99"/>
              </a:solidFill>
            </a:endParaRPr>
          </a:p>
          <a:p>
            <a:endParaRPr lang="en-US" dirty="0"/>
          </a:p>
        </p:txBody>
      </p:sp>
    </p:spTree>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Questions for us?</a:t>
            </a:r>
            <a:endParaRPr lang="en-US" dirty="0"/>
          </a:p>
        </p:txBody>
      </p:sp>
    </p:spTree>
  </p:cSld>
  <p:clrMapOvr>
    <a:masterClrMapping/>
  </p:clrMapOv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For More Information Contact</a:t>
            </a:r>
            <a:endParaRPr lang="en-US" dirty="0"/>
          </a:p>
        </p:txBody>
      </p:sp>
      <p:sp>
        <p:nvSpPr>
          <p:cNvPr id="3" name="Content Placeholder 2"/>
          <p:cNvSpPr>
            <a:spLocks noGrp="1"/>
          </p:cNvSpPr>
          <p:nvPr>
            <p:ph sz="half" idx="1"/>
          </p:nvPr>
        </p:nvSpPr>
        <p:spPr>
          <a:xfrm>
            <a:off x="152400" y="2514600"/>
            <a:ext cx="4114800" cy="2743200"/>
          </a:xfrm>
          <a:solidFill>
            <a:schemeClr val="bg2">
              <a:lumMod val="90000"/>
            </a:schemeClr>
          </a:solidFill>
        </p:spPr>
        <p:txBody>
          <a:bodyPr>
            <a:normAutofit/>
          </a:bodyPr>
          <a:lstStyle/>
          <a:p>
            <a:pPr>
              <a:buNone/>
            </a:pPr>
            <a:r>
              <a:rPr lang="en-US" sz="2400" b="1" dirty="0" smtClean="0"/>
              <a:t>Brady Rossnagle, Manager</a:t>
            </a:r>
          </a:p>
          <a:p>
            <a:pPr>
              <a:buNone/>
            </a:pPr>
            <a:r>
              <a:rPr lang="en-US" sz="2000" dirty="0" smtClean="0"/>
              <a:t>DCS Tribal Relations Team</a:t>
            </a:r>
          </a:p>
          <a:p>
            <a:pPr>
              <a:buNone/>
            </a:pPr>
            <a:r>
              <a:rPr lang="en-US" sz="2000" dirty="0" smtClean="0"/>
              <a:t>Dept of Social &amp; Health Services</a:t>
            </a:r>
          </a:p>
          <a:p>
            <a:pPr>
              <a:buNone/>
            </a:pPr>
            <a:r>
              <a:rPr lang="en-US" sz="2000" dirty="0" smtClean="0"/>
              <a:t>712 Pear St SE, PO Box 9162</a:t>
            </a:r>
          </a:p>
          <a:p>
            <a:pPr>
              <a:buNone/>
            </a:pPr>
            <a:r>
              <a:rPr lang="en-US" sz="2000" dirty="0" smtClean="0"/>
              <a:t>Olympia WA 98507</a:t>
            </a:r>
          </a:p>
          <a:p>
            <a:pPr>
              <a:buNone/>
            </a:pPr>
            <a:r>
              <a:rPr lang="en-US" sz="2000" dirty="0" smtClean="0"/>
              <a:t>360-664-5031</a:t>
            </a:r>
          </a:p>
          <a:p>
            <a:pPr>
              <a:buNone/>
            </a:pPr>
            <a:r>
              <a:rPr lang="en-US" sz="2000" dirty="0" smtClean="0">
                <a:hlinkClick r:id="rId3"/>
              </a:rPr>
              <a:t>brady.rossnagle@dshs.wa.gov</a:t>
            </a:r>
            <a:endParaRPr lang="en-US" sz="2000" dirty="0" smtClean="0"/>
          </a:p>
          <a:p>
            <a:pPr>
              <a:buNone/>
            </a:pPr>
            <a:endParaRPr lang="en-US" sz="2400" dirty="0"/>
          </a:p>
        </p:txBody>
      </p:sp>
      <p:sp>
        <p:nvSpPr>
          <p:cNvPr id="4" name="Content Placeholder 3"/>
          <p:cNvSpPr>
            <a:spLocks noGrp="1"/>
          </p:cNvSpPr>
          <p:nvPr>
            <p:ph sz="half" idx="2"/>
          </p:nvPr>
        </p:nvSpPr>
        <p:spPr>
          <a:xfrm>
            <a:off x="4648200" y="2514600"/>
            <a:ext cx="4267200" cy="2819400"/>
          </a:xfrm>
          <a:solidFill>
            <a:schemeClr val="bg2">
              <a:lumMod val="90000"/>
            </a:schemeClr>
          </a:solidFill>
          <a:ln>
            <a:noFill/>
          </a:ln>
        </p:spPr>
        <p:txBody>
          <a:bodyPr>
            <a:normAutofit/>
          </a:bodyPr>
          <a:lstStyle/>
          <a:p>
            <a:pPr>
              <a:buNone/>
            </a:pPr>
            <a:r>
              <a:rPr lang="en-US" sz="2400" b="1" dirty="0" smtClean="0"/>
              <a:t>Denise Delorme, Paralegal</a:t>
            </a:r>
          </a:p>
          <a:p>
            <a:pPr>
              <a:buNone/>
            </a:pPr>
            <a:r>
              <a:rPr lang="en-US" sz="2000" dirty="0" smtClean="0"/>
              <a:t>Spokane Co Prosecutor's Office</a:t>
            </a:r>
          </a:p>
          <a:p>
            <a:pPr>
              <a:buNone/>
            </a:pPr>
            <a:r>
              <a:rPr lang="en-US" sz="2000" dirty="0" smtClean="0"/>
              <a:t>Family Law Department</a:t>
            </a:r>
          </a:p>
          <a:p>
            <a:pPr>
              <a:buNone/>
            </a:pPr>
            <a:r>
              <a:rPr lang="en-US" sz="2000" dirty="0" smtClean="0"/>
              <a:t>1026 W. Broadway, 1st Fl.</a:t>
            </a:r>
          </a:p>
          <a:p>
            <a:pPr>
              <a:buNone/>
            </a:pPr>
            <a:r>
              <a:rPr lang="en-US" sz="2000" dirty="0" smtClean="0"/>
              <a:t>Spokane, WA 99260  </a:t>
            </a:r>
          </a:p>
          <a:p>
            <a:pPr>
              <a:buNone/>
            </a:pPr>
            <a:r>
              <a:rPr lang="en-US" sz="2000" dirty="0" smtClean="0"/>
              <a:t>509-477-3751</a:t>
            </a:r>
          </a:p>
          <a:p>
            <a:pPr>
              <a:buNone/>
            </a:pPr>
            <a:r>
              <a:rPr lang="en-US" sz="2000" dirty="0" smtClean="0">
                <a:hlinkClick r:id="rId4"/>
              </a:rPr>
              <a:t>ddelorme@wapa-sep.wa.gov</a:t>
            </a:r>
            <a:endParaRPr lang="en-US" sz="2000" dirty="0" smtClean="0"/>
          </a:p>
          <a:p>
            <a:pPr>
              <a:buNone/>
            </a:pPr>
            <a:endParaRPr lang="en-US" dirty="0"/>
          </a:p>
        </p:txBody>
      </p:sp>
    </p:spTree>
  </p:cSld>
  <p:clrMapOvr>
    <a:masterClrMapping/>
  </p:clrMapOv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432130" name="Rectangle 2"/>
          <p:cNvSpPr>
            <a:spLocks noGrp="1" noChangeArrowheads="1"/>
          </p:cNvSpPr>
          <p:nvPr>
            <p:ph type="title"/>
          </p:nvPr>
        </p:nvSpPr>
        <p:spPr>
          <a:xfrm>
            <a:off x="457200" y="152400"/>
            <a:ext cx="8229600" cy="1384300"/>
          </a:xfrm>
        </p:spPr>
        <p:txBody>
          <a:bodyPr/>
          <a:lstStyle/>
          <a:p>
            <a:pPr algn="ctr" eaLnBrk="1" hangingPunct="1">
              <a:defRPr/>
            </a:pPr>
            <a:r>
              <a:rPr lang="en-US" dirty="0" smtClean="0"/>
              <a:t>THE END…</a:t>
            </a:r>
            <a:br>
              <a:rPr lang="en-US" dirty="0" smtClean="0"/>
            </a:br>
            <a:endParaRPr lang="en-US" sz="3600" dirty="0" smtClean="0"/>
          </a:p>
        </p:txBody>
      </p:sp>
      <p:sp>
        <p:nvSpPr>
          <p:cNvPr id="4" name="TextBox 3"/>
          <p:cNvSpPr txBox="1"/>
          <p:nvPr/>
        </p:nvSpPr>
        <p:spPr>
          <a:xfrm>
            <a:off x="914400" y="4724400"/>
            <a:ext cx="7239000" cy="1692771"/>
          </a:xfrm>
          <a:prstGeom prst="rect">
            <a:avLst/>
          </a:prstGeom>
          <a:noFill/>
        </p:spPr>
        <p:txBody>
          <a:bodyPr wrap="square" rtlCol="0">
            <a:spAutoFit/>
          </a:bodyPr>
          <a:lstStyle/>
          <a:p>
            <a:pPr algn="ctr"/>
            <a:r>
              <a:rPr lang="en-US" sz="2400" u="sng" dirty="0" smtClean="0"/>
              <a:t>Tribal , Legal, and You</a:t>
            </a:r>
            <a:r>
              <a:rPr lang="en-US" sz="2400" dirty="0" smtClean="0"/>
              <a:t>:</a:t>
            </a:r>
          </a:p>
          <a:p>
            <a:pPr algn="ctr"/>
            <a:r>
              <a:rPr lang="en-US" sz="2000" dirty="0" smtClean="0"/>
              <a:t/>
            </a:r>
            <a:br>
              <a:rPr lang="en-US" sz="2000" dirty="0" smtClean="0"/>
            </a:br>
            <a:r>
              <a:rPr lang="en-US" sz="2000" dirty="0" smtClean="0"/>
              <a:t>How County Prosecutors and DCS </a:t>
            </a:r>
          </a:p>
          <a:p>
            <a:pPr algn="ctr"/>
            <a:r>
              <a:rPr lang="en-US" sz="2000" i="1" dirty="0" smtClean="0"/>
              <a:t>Together</a:t>
            </a:r>
            <a:r>
              <a:rPr lang="en-US" sz="2000" dirty="0" smtClean="0"/>
              <a:t/>
            </a:r>
            <a:br>
              <a:rPr lang="en-US" sz="2000" dirty="0" smtClean="0"/>
            </a:br>
            <a:r>
              <a:rPr lang="en-US" sz="2000" dirty="0" smtClean="0"/>
              <a:t>Make a Difference</a:t>
            </a:r>
            <a:endParaRPr lang="en-US" sz="2000" dirty="0"/>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228600" y="704088"/>
            <a:ext cx="8686800" cy="1143000"/>
          </a:xfrm>
        </p:spPr>
        <p:txBody>
          <a:bodyPr>
            <a:noAutofit/>
          </a:bodyPr>
          <a:lstStyle/>
          <a:p>
            <a:pPr algn="ctr"/>
            <a:r>
              <a:rPr lang="en-US" sz="4400" dirty="0" smtClean="0"/>
              <a:t>Why are Things Sometimes Different if There is a Tribal Connection?</a:t>
            </a:r>
            <a:endParaRPr lang="en-US" sz="4400" dirty="0"/>
          </a:p>
        </p:txBody>
      </p:sp>
      <p:sp>
        <p:nvSpPr>
          <p:cNvPr id="6" name="Content Placeholder 5"/>
          <p:cNvSpPr>
            <a:spLocks noGrp="1"/>
          </p:cNvSpPr>
          <p:nvPr>
            <p:ph sz="half" idx="1"/>
          </p:nvPr>
        </p:nvSpPr>
        <p:spPr>
          <a:xfrm>
            <a:off x="457200" y="2133600"/>
            <a:ext cx="4038600" cy="4434840"/>
          </a:xfrm>
        </p:spPr>
        <p:txBody>
          <a:bodyPr/>
          <a:lstStyle/>
          <a:p>
            <a:pPr lvl="1">
              <a:lnSpc>
                <a:spcPct val="90000"/>
              </a:lnSpc>
              <a:buClr>
                <a:srgbClr val="C00000"/>
              </a:buClr>
              <a:defRPr/>
            </a:pPr>
            <a:r>
              <a:rPr lang="en-US" sz="2800" dirty="0" smtClean="0"/>
              <a:t>Federal Reasons</a:t>
            </a:r>
          </a:p>
          <a:p>
            <a:pPr lvl="1">
              <a:lnSpc>
                <a:spcPct val="90000"/>
              </a:lnSpc>
              <a:buClr>
                <a:srgbClr val="413367"/>
              </a:buClr>
              <a:buNone/>
              <a:defRPr/>
            </a:pPr>
            <a:endParaRPr lang="en-US" dirty="0" smtClean="0"/>
          </a:p>
          <a:p>
            <a:pPr lvl="1">
              <a:lnSpc>
                <a:spcPct val="90000"/>
              </a:lnSpc>
              <a:buClr>
                <a:srgbClr val="413367"/>
              </a:buClr>
              <a:buFont typeface="Tahoma" charset="0"/>
              <a:buChar char="–"/>
              <a:defRPr/>
            </a:pPr>
            <a:r>
              <a:rPr lang="en-US" dirty="0" smtClean="0">
                <a:hlinkClick r:id="rId3"/>
              </a:rPr>
              <a:t>Tribal Sovereignty</a:t>
            </a:r>
            <a:endParaRPr lang="en-US" dirty="0" smtClean="0"/>
          </a:p>
          <a:p>
            <a:pPr lvl="1">
              <a:lnSpc>
                <a:spcPct val="90000"/>
              </a:lnSpc>
              <a:buClr>
                <a:srgbClr val="413367"/>
              </a:buClr>
              <a:buFont typeface="Tahoma" charset="0"/>
              <a:buChar char="–"/>
              <a:defRPr/>
            </a:pPr>
            <a:r>
              <a:rPr lang="en-US" dirty="0" smtClean="0">
                <a:hlinkClick r:id="rId4"/>
              </a:rPr>
              <a:t>Indian Law</a:t>
            </a:r>
            <a:endParaRPr lang="en-US" dirty="0" smtClean="0"/>
          </a:p>
          <a:p>
            <a:pPr lvl="1">
              <a:lnSpc>
                <a:spcPct val="90000"/>
              </a:lnSpc>
              <a:buClr>
                <a:srgbClr val="413367"/>
              </a:buClr>
              <a:buFont typeface="Tahoma" charset="0"/>
              <a:buChar char="–"/>
              <a:defRPr/>
            </a:pPr>
            <a:r>
              <a:rPr lang="en-US" dirty="0" smtClean="0">
                <a:hlinkClick r:id="rId5"/>
              </a:rPr>
              <a:t>Treaties</a:t>
            </a:r>
            <a:endParaRPr lang="en-US" dirty="0" smtClean="0"/>
          </a:p>
          <a:p>
            <a:pPr lvl="1">
              <a:lnSpc>
                <a:spcPct val="90000"/>
              </a:lnSpc>
              <a:buClr>
                <a:srgbClr val="413367"/>
              </a:buClr>
              <a:buFont typeface="Tahoma" charset="0"/>
              <a:buChar char="–"/>
              <a:defRPr/>
            </a:pPr>
            <a:r>
              <a:rPr lang="en-US" dirty="0" smtClean="0">
                <a:hlinkClick r:id="rId6"/>
              </a:rPr>
              <a:t>Case Law </a:t>
            </a:r>
            <a:endParaRPr lang="en-US" dirty="0" smtClean="0"/>
          </a:p>
          <a:p>
            <a:pPr lvl="1">
              <a:lnSpc>
                <a:spcPct val="90000"/>
              </a:lnSpc>
              <a:buClr>
                <a:srgbClr val="413367"/>
              </a:buClr>
              <a:buFont typeface="Tahoma" charset="0"/>
              <a:buChar char="–"/>
              <a:defRPr/>
            </a:pPr>
            <a:r>
              <a:rPr lang="en-US" dirty="0" smtClean="0">
                <a:hlinkClick r:id="rId7"/>
              </a:rPr>
              <a:t>Federal Child Support Laws</a:t>
            </a:r>
            <a:endParaRPr lang="en-US" dirty="0" smtClean="0"/>
          </a:p>
          <a:p>
            <a:endParaRPr lang="en-US" dirty="0"/>
          </a:p>
        </p:txBody>
      </p:sp>
      <p:sp>
        <p:nvSpPr>
          <p:cNvPr id="7" name="Content Placeholder 6"/>
          <p:cNvSpPr>
            <a:spLocks noGrp="1"/>
          </p:cNvSpPr>
          <p:nvPr>
            <p:ph sz="half" idx="2"/>
          </p:nvPr>
        </p:nvSpPr>
        <p:spPr>
          <a:xfrm>
            <a:off x="4648200" y="2133600"/>
            <a:ext cx="4038600" cy="3962400"/>
          </a:xfrm>
        </p:spPr>
        <p:txBody>
          <a:bodyPr/>
          <a:lstStyle/>
          <a:p>
            <a:r>
              <a:rPr lang="en-US" sz="2800" dirty="0" smtClean="0"/>
              <a:t>State Reasons</a:t>
            </a:r>
            <a:r>
              <a:rPr lang="en-US" dirty="0" smtClean="0"/>
              <a:t/>
            </a:r>
            <a:br>
              <a:rPr lang="en-US" dirty="0" smtClean="0"/>
            </a:br>
            <a:endParaRPr lang="en-US" dirty="0" smtClean="0"/>
          </a:p>
          <a:p>
            <a:pPr lvl="1">
              <a:lnSpc>
                <a:spcPct val="90000"/>
              </a:lnSpc>
              <a:buClr>
                <a:srgbClr val="413367"/>
              </a:buClr>
              <a:buFont typeface="Tahoma" charset="0"/>
              <a:buChar char="–"/>
              <a:defRPr/>
            </a:pPr>
            <a:r>
              <a:rPr lang="en-US" dirty="0" smtClean="0">
                <a:hlinkClick r:id="rId8"/>
              </a:rPr>
              <a:t>Federally Recognized Tribes of Washington State  </a:t>
            </a:r>
            <a:endParaRPr lang="en-US" dirty="0" smtClean="0"/>
          </a:p>
          <a:p>
            <a:pPr lvl="1">
              <a:lnSpc>
                <a:spcPct val="90000"/>
              </a:lnSpc>
              <a:buClr>
                <a:srgbClr val="413367"/>
              </a:buClr>
              <a:buFont typeface="Tahoma" charset="0"/>
              <a:buChar char="–"/>
              <a:defRPr/>
            </a:pPr>
            <a:r>
              <a:rPr lang="en-US" dirty="0" smtClean="0">
                <a:hlinkClick r:id="rId9"/>
              </a:rPr>
              <a:t>1989 Centennial Accord</a:t>
            </a:r>
            <a:r>
              <a:rPr lang="en-US" dirty="0" smtClean="0"/>
              <a:t> </a:t>
            </a:r>
          </a:p>
          <a:p>
            <a:pPr lvl="1">
              <a:lnSpc>
                <a:spcPct val="90000"/>
              </a:lnSpc>
              <a:buClr>
                <a:srgbClr val="413367"/>
              </a:buClr>
              <a:buFont typeface="Tahoma" charset="0"/>
              <a:buChar char="–"/>
              <a:defRPr/>
            </a:pPr>
            <a:r>
              <a:rPr lang="en-US" dirty="0" smtClean="0">
                <a:hlinkClick r:id="rId10"/>
              </a:rPr>
              <a:t>DSHS Administrative Policy 7.01</a:t>
            </a:r>
            <a:r>
              <a:rPr lang="en-US" dirty="0" smtClean="0"/>
              <a:t>  </a:t>
            </a:r>
          </a:p>
          <a:p>
            <a:pPr lvl="1">
              <a:lnSpc>
                <a:spcPct val="90000"/>
              </a:lnSpc>
              <a:buClr>
                <a:srgbClr val="413367"/>
              </a:buClr>
              <a:buFont typeface="Tahoma" charset="0"/>
              <a:buChar char="–"/>
              <a:defRPr/>
            </a:pPr>
            <a:r>
              <a:rPr lang="en-US" dirty="0" smtClean="0">
                <a:hlinkClick r:id="rId11"/>
              </a:rPr>
              <a:t>RCW 26.25 Cooperative Child Support </a:t>
            </a:r>
            <a:r>
              <a:rPr lang="en-US" dirty="0" err="1" smtClean="0">
                <a:hlinkClick r:id="rId11"/>
              </a:rPr>
              <a:t>Agmts</a:t>
            </a:r>
            <a:endParaRPr lang="en-US" dirty="0" smtClean="0"/>
          </a:p>
          <a:p>
            <a:pPr lvl="1">
              <a:buNone/>
            </a:pPr>
            <a:endParaRPr lang="en-US" dirty="0" smtClean="0"/>
          </a:p>
          <a:p>
            <a:endParaRPr lang="en-US"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6">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6">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6">
                                            <p:txEl>
                                              <p:pRg st="4" end="4"/>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6">
                                            <p:txEl>
                                              <p:pRg st="5" end="5"/>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6">
                                            <p:txEl>
                                              <p:pRg st="6" end="6"/>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7">
                                            <p:txEl>
                                              <p:pRg st="0" end="0"/>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7">
                                            <p:txEl>
                                              <p:pRg st="1" end="1"/>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7">
                                            <p:txEl>
                                              <p:pRg st="2" end="2"/>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7">
                                            <p:txEl>
                                              <p:pRg st="3" end="3"/>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457200" y="1066800"/>
            <a:ext cx="8229600" cy="1143000"/>
          </a:xfrm>
        </p:spPr>
        <p:txBody>
          <a:bodyPr>
            <a:normAutofit fontScale="90000"/>
          </a:bodyPr>
          <a:lstStyle/>
          <a:p>
            <a:pPr algn="ctr"/>
            <a:r>
              <a:rPr lang="en-US" dirty="0" smtClean="0"/>
              <a:t>What is Tribal Sovereignty?</a:t>
            </a:r>
            <a:br>
              <a:rPr lang="en-US" dirty="0" smtClean="0"/>
            </a:br>
            <a:endParaRPr lang="en-US" dirty="0"/>
          </a:p>
        </p:txBody>
      </p:sp>
      <p:sp>
        <p:nvSpPr>
          <p:cNvPr id="6" name="Content Placeholder 5"/>
          <p:cNvSpPr>
            <a:spLocks noGrp="1"/>
          </p:cNvSpPr>
          <p:nvPr>
            <p:ph idx="1"/>
          </p:nvPr>
        </p:nvSpPr>
        <p:spPr/>
        <p:txBody>
          <a:bodyPr/>
          <a:lstStyle/>
          <a:p>
            <a:pPr>
              <a:defRPr/>
            </a:pPr>
            <a:r>
              <a:rPr lang="en-US" dirty="0" smtClean="0"/>
              <a:t>Sovereignty:  </a:t>
            </a:r>
          </a:p>
          <a:p>
            <a:pPr lvl="1">
              <a:buFont typeface="Tahoma" charset="0"/>
              <a:buChar char="–"/>
              <a:defRPr/>
            </a:pPr>
            <a:r>
              <a:rPr lang="en-US" dirty="0" smtClean="0"/>
              <a:t>The right or power that comes from itself, and no other source, that a government draws upon to govern. </a:t>
            </a:r>
            <a:br>
              <a:rPr lang="en-US" dirty="0" smtClean="0"/>
            </a:br>
            <a:endParaRPr lang="en-US" dirty="0" smtClean="0"/>
          </a:p>
          <a:p>
            <a:pPr>
              <a:defRPr/>
            </a:pPr>
            <a:r>
              <a:rPr lang="en-US" dirty="0" smtClean="0"/>
              <a:t>Tribal Sovereignty/Self-Governance: </a:t>
            </a:r>
            <a:endParaRPr lang="en-US" sz="2800" dirty="0" smtClean="0"/>
          </a:p>
          <a:p>
            <a:pPr lvl="1">
              <a:buFont typeface="Tahoma" charset="0"/>
              <a:buChar char="–"/>
              <a:defRPr/>
            </a:pPr>
            <a:r>
              <a:rPr lang="en-US" dirty="0" smtClean="0"/>
              <a:t>Indian tribes enjoy all inherent powers of self-government except those Congress has specifically removed.</a:t>
            </a:r>
          </a:p>
          <a:p>
            <a:endParaRPr lang="en-US" dirty="0"/>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What is Indian Law?</a:t>
            </a:r>
            <a:endParaRPr lang="en-US" dirty="0"/>
          </a:p>
        </p:txBody>
      </p:sp>
      <p:sp>
        <p:nvSpPr>
          <p:cNvPr id="3" name="Content Placeholder 2"/>
          <p:cNvSpPr>
            <a:spLocks noGrp="1"/>
          </p:cNvSpPr>
          <p:nvPr>
            <p:ph idx="1"/>
          </p:nvPr>
        </p:nvSpPr>
        <p:spPr/>
        <p:txBody>
          <a:bodyPr/>
          <a:lstStyle/>
          <a:p>
            <a:pPr>
              <a:lnSpc>
                <a:spcPct val="80000"/>
              </a:lnSpc>
              <a:buClr>
                <a:srgbClr val="C00000"/>
              </a:buClr>
              <a:defRPr/>
            </a:pPr>
            <a:r>
              <a:rPr lang="en-US" sz="2800" dirty="0" smtClean="0"/>
              <a:t>Encompasses laws created by:</a:t>
            </a:r>
          </a:p>
          <a:p>
            <a:pPr lvl="1">
              <a:lnSpc>
                <a:spcPct val="80000"/>
              </a:lnSpc>
              <a:buClr>
                <a:srgbClr val="C00000"/>
              </a:buClr>
              <a:buFont typeface="Tahoma" charset="0"/>
              <a:buChar char="–"/>
              <a:defRPr/>
            </a:pPr>
            <a:r>
              <a:rPr lang="en-US" dirty="0" smtClean="0"/>
              <a:t>treaties</a:t>
            </a:r>
          </a:p>
          <a:p>
            <a:pPr lvl="1">
              <a:lnSpc>
                <a:spcPct val="80000"/>
              </a:lnSpc>
              <a:buClr>
                <a:srgbClr val="C00000"/>
              </a:buClr>
              <a:buFont typeface="Tahoma" charset="0"/>
              <a:buChar char="–"/>
              <a:defRPr/>
            </a:pPr>
            <a:r>
              <a:rPr lang="en-US" dirty="0" smtClean="0"/>
              <a:t>statutes </a:t>
            </a:r>
          </a:p>
          <a:p>
            <a:pPr lvl="1">
              <a:lnSpc>
                <a:spcPct val="80000"/>
              </a:lnSpc>
              <a:buClr>
                <a:srgbClr val="C00000"/>
              </a:buClr>
              <a:buFont typeface="Tahoma" charset="0"/>
              <a:buChar char="–"/>
              <a:defRPr/>
            </a:pPr>
            <a:r>
              <a:rPr lang="en-US" dirty="0" smtClean="0"/>
              <a:t>executive orders </a:t>
            </a:r>
          </a:p>
          <a:p>
            <a:pPr lvl="1">
              <a:lnSpc>
                <a:spcPct val="80000"/>
              </a:lnSpc>
              <a:buClr>
                <a:srgbClr val="C00000"/>
              </a:buClr>
              <a:buFont typeface="Tahoma" charset="0"/>
              <a:buChar char="–"/>
              <a:defRPr/>
            </a:pPr>
            <a:r>
              <a:rPr lang="en-US" dirty="0" smtClean="0"/>
              <a:t>case law  </a:t>
            </a:r>
          </a:p>
          <a:p>
            <a:pPr lvl="1">
              <a:lnSpc>
                <a:spcPct val="80000"/>
              </a:lnSpc>
              <a:buClr>
                <a:srgbClr val="C00000"/>
              </a:buClr>
              <a:buFont typeface="Tahoma" charset="0"/>
              <a:buChar char="–"/>
              <a:defRPr/>
            </a:pPr>
            <a:r>
              <a:rPr lang="en-US" dirty="0" smtClean="0"/>
              <a:t>administrative law</a:t>
            </a:r>
            <a:br>
              <a:rPr lang="en-US" dirty="0" smtClean="0"/>
            </a:br>
            <a:endParaRPr lang="en-US" dirty="0" smtClean="0"/>
          </a:p>
          <a:p>
            <a:pPr>
              <a:lnSpc>
                <a:spcPct val="80000"/>
              </a:lnSpc>
              <a:buClr>
                <a:srgbClr val="C00000"/>
              </a:buClr>
              <a:defRPr/>
            </a:pPr>
            <a:r>
              <a:rPr lang="en-US" sz="2800" dirty="0" smtClean="0"/>
              <a:t>Defines the legal and political relationship between the federal government, Indian tribes, state governments and individuals.</a:t>
            </a:r>
          </a:p>
          <a:p>
            <a:endParaRPr lang="en-US" dirty="0"/>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52400"/>
            <a:ext cx="8839200" cy="1143000"/>
          </a:xfrm>
        </p:spPr>
        <p:txBody>
          <a:bodyPr>
            <a:normAutofit fontScale="90000"/>
          </a:bodyPr>
          <a:lstStyle/>
          <a:p>
            <a:r>
              <a:rPr lang="en-US" dirty="0" smtClean="0"/>
              <a:t>What does the U.S. Constitution say?</a:t>
            </a:r>
            <a:endParaRPr lang="en-US" dirty="0"/>
          </a:p>
        </p:txBody>
      </p:sp>
      <p:sp>
        <p:nvSpPr>
          <p:cNvPr id="3" name="Content Placeholder 2"/>
          <p:cNvSpPr>
            <a:spLocks noGrp="1"/>
          </p:cNvSpPr>
          <p:nvPr>
            <p:ph idx="1"/>
          </p:nvPr>
        </p:nvSpPr>
        <p:spPr>
          <a:xfrm>
            <a:off x="228600" y="1600200"/>
            <a:ext cx="8763000" cy="5029200"/>
          </a:xfrm>
        </p:spPr>
        <p:txBody>
          <a:bodyPr>
            <a:normAutofit/>
          </a:bodyPr>
          <a:lstStyle/>
          <a:p>
            <a:pPr>
              <a:buClr>
                <a:srgbClr val="C00000"/>
              </a:buClr>
              <a:defRPr/>
            </a:pPr>
            <a:r>
              <a:rPr lang="en-US" sz="2400" dirty="0" smtClean="0"/>
              <a:t>Recognizes the governmental status of Indian tribes and creates the basis for the unique federal relationship with them.</a:t>
            </a:r>
            <a:br>
              <a:rPr lang="en-US" sz="2400" dirty="0" smtClean="0"/>
            </a:br>
            <a:endParaRPr lang="en-US" sz="2400" dirty="0" smtClean="0"/>
          </a:p>
          <a:p>
            <a:pPr>
              <a:buClr>
                <a:srgbClr val="C00000"/>
              </a:buClr>
              <a:defRPr/>
            </a:pPr>
            <a:r>
              <a:rPr lang="en-US" sz="2400" dirty="0" smtClean="0">
                <a:hlinkClick r:id="rId3"/>
              </a:rPr>
              <a:t>Four clauses </a:t>
            </a:r>
            <a:r>
              <a:rPr lang="en-US" sz="2400" dirty="0" smtClean="0"/>
              <a:t>define congressional authority over Indian affairs: </a:t>
            </a:r>
            <a:r>
              <a:rPr lang="en-US" sz="2000" dirty="0" smtClean="0"/>
              <a:t> Commerce Clause, Treaty Clause, Property Clause, </a:t>
            </a:r>
            <a:r>
              <a:rPr lang="en-US" sz="2000" b="1" u="sng" dirty="0" smtClean="0"/>
              <a:t>Supremacy Clause</a:t>
            </a:r>
            <a:r>
              <a:rPr lang="en-US" sz="2000" dirty="0" smtClean="0"/>
              <a:t> (Article 6, Section 2):</a:t>
            </a:r>
          </a:p>
          <a:p>
            <a:pPr>
              <a:buClr>
                <a:schemeClr val="tx1"/>
              </a:buClr>
              <a:buNone/>
              <a:defRPr/>
            </a:pPr>
            <a:endParaRPr lang="en-US" sz="1100" dirty="0" smtClean="0"/>
          </a:p>
          <a:p>
            <a:pPr lvl="1" algn="ctr">
              <a:buClr>
                <a:schemeClr val="tx1"/>
              </a:buClr>
              <a:buNone/>
              <a:defRPr/>
            </a:pPr>
            <a:r>
              <a:rPr lang="en-US" sz="2200" dirty="0" smtClean="0">
                <a:solidFill>
                  <a:srgbClr val="723304"/>
                </a:solidFill>
              </a:rPr>
              <a:t>“All treaties made, or which shall be made, </a:t>
            </a:r>
            <a:br>
              <a:rPr lang="en-US" sz="2200" dirty="0" smtClean="0">
                <a:solidFill>
                  <a:srgbClr val="723304"/>
                </a:solidFill>
              </a:rPr>
            </a:br>
            <a:r>
              <a:rPr lang="en-US" sz="2200" dirty="0" smtClean="0">
                <a:solidFill>
                  <a:srgbClr val="723304"/>
                </a:solidFill>
              </a:rPr>
              <a:t>under the authority of the U.S., shall be the supreme law of the land; and the judges in every state shall be bound thereby…”</a:t>
            </a:r>
          </a:p>
          <a:p>
            <a:pPr algn="ctr">
              <a:buClr>
                <a:schemeClr val="tx1"/>
              </a:buClr>
              <a:buNone/>
              <a:defRPr/>
            </a:pPr>
            <a:r>
              <a:rPr lang="en-US" sz="2400" dirty="0" smtClean="0">
                <a:latin typeface="Impact" pitchFamily="34" charset="0"/>
              </a:rPr>
              <a:t/>
            </a:r>
            <a:br>
              <a:rPr lang="en-US" sz="2400" dirty="0" smtClean="0">
                <a:latin typeface="Impact" pitchFamily="34" charset="0"/>
              </a:rPr>
            </a:br>
            <a:r>
              <a:rPr lang="en-US" sz="2400" i="1" dirty="0" smtClean="0"/>
              <a:t>Treaties enjoy legal superiority over any conflicting provisions of a state constitution or law.</a:t>
            </a:r>
          </a:p>
          <a:p>
            <a:pPr>
              <a:buClr>
                <a:srgbClr val="C00000"/>
              </a:buClr>
              <a:defRPr/>
            </a:pPr>
            <a:endParaRPr lang="en-US" sz="2000" u="sng" dirty="0" smtClean="0"/>
          </a:p>
          <a:p>
            <a:pPr>
              <a:buClr>
                <a:srgbClr val="C00000"/>
              </a:buClr>
              <a:defRPr/>
            </a:pPr>
            <a:endParaRPr lang="en-US" sz="2000" u="sng" dirty="0" smtClean="0"/>
          </a:p>
          <a:p>
            <a:endParaRPr lang="en-US"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55"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anim calcmode="lin" valueType="num">
                                      <p:cBhvr>
                                        <p:cTn id="15" dur="1000" fill="hold"/>
                                        <p:tgtEl>
                                          <p:spTgt spid="3">
                                            <p:txEl>
                                              <p:pRg st="4" end="4"/>
                                            </p:txEl>
                                          </p:spTgt>
                                        </p:tgtEl>
                                        <p:attrNameLst>
                                          <p:attrName>ppt_w</p:attrName>
                                        </p:attrNameLst>
                                      </p:cBhvr>
                                      <p:tavLst>
                                        <p:tav tm="0">
                                          <p:val>
                                            <p:strVal val="#ppt_w*0.70"/>
                                          </p:val>
                                        </p:tav>
                                        <p:tav tm="100000">
                                          <p:val>
                                            <p:strVal val="#ppt_w"/>
                                          </p:val>
                                        </p:tav>
                                      </p:tavLst>
                                    </p:anim>
                                    <p:anim calcmode="lin" valueType="num">
                                      <p:cBhvr>
                                        <p:cTn id="16" dur="1000" fill="hold"/>
                                        <p:tgtEl>
                                          <p:spTgt spid="3">
                                            <p:txEl>
                                              <p:pRg st="4" end="4"/>
                                            </p:txEl>
                                          </p:spTgt>
                                        </p:tgtEl>
                                        <p:attrNameLst>
                                          <p:attrName>ppt_h</p:attrName>
                                        </p:attrNameLst>
                                      </p:cBhvr>
                                      <p:tavLst>
                                        <p:tav tm="0">
                                          <p:val>
                                            <p:strVal val="#ppt_h"/>
                                          </p:val>
                                        </p:tav>
                                        <p:tav tm="100000">
                                          <p:val>
                                            <p:strVal val="#ppt_h"/>
                                          </p:val>
                                        </p:tav>
                                      </p:tavLst>
                                    </p:anim>
                                    <p:animEffect transition="in" filter="fade">
                                      <p:cBhvr>
                                        <p:cTn id="17" dur="1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0" y="914400"/>
            <a:ext cx="4800600" cy="685800"/>
          </a:xfrm>
        </p:spPr>
        <p:txBody>
          <a:bodyPr>
            <a:normAutofit fontScale="90000"/>
          </a:bodyPr>
          <a:lstStyle/>
          <a:p>
            <a:pPr algn="ctr"/>
            <a:r>
              <a:rPr lang="en-US" dirty="0" smtClean="0"/>
              <a:t/>
            </a:r>
            <a:br>
              <a:rPr lang="en-US" dirty="0" smtClean="0"/>
            </a:br>
            <a:r>
              <a:rPr lang="en-US" dirty="0" smtClean="0"/>
              <a:t/>
            </a:r>
            <a:br>
              <a:rPr lang="en-US" dirty="0" smtClean="0"/>
            </a:br>
            <a:r>
              <a:rPr lang="en-US" dirty="0" smtClean="0"/>
              <a:t>What is a Treaty?</a:t>
            </a:r>
            <a:endParaRPr lang="en-US" dirty="0"/>
          </a:p>
        </p:txBody>
      </p:sp>
      <p:sp>
        <p:nvSpPr>
          <p:cNvPr id="3" name="Content Placeholder 2"/>
          <p:cNvSpPr>
            <a:spLocks noGrp="1"/>
          </p:cNvSpPr>
          <p:nvPr>
            <p:ph idx="1"/>
          </p:nvPr>
        </p:nvSpPr>
        <p:spPr>
          <a:xfrm>
            <a:off x="304800" y="1905000"/>
            <a:ext cx="8229600" cy="4693920"/>
          </a:xfrm>
        </p:spPr>
        <p:txBody>
          <a:bodyPr>
            <a:normAutofit fontScale="92500"/>
          </a:bodyPr>
          <a:lstStyle/>
          <a:p>
            <a:pPr algn="ctr">
              <a:buNone/>
              <a:defRPr/>
            </a:pPr>
            <a:r>
              <a:rPr lang="en-US" sz="2400" dirty="0" smtClean="0">
                <a:solidFill>
                  <a:schemeClr val="hlink"/>
                </a:solidFill>
                <a:latin typeface="Impact" pitchFamily="34" charset="0"/>
              </a:rPr>
              <a:t>	</a:t>
            </a:r>
            <a:r>
              <a:rPr lang="en-US" sz="2800" dirty="0" smtClean="0"/>
              <a:t>“A treaty, including one between the United States and an Indian tribe, is essentially a contract between two sovereign nations.”  </a:t>
            </a:r>
            <a:r>
              <a:rPr lang="en-US" sz="2000" i="1" dirty="0" smtClean="0"/>
              <a:t>The U.S. Supreme Court</a:t>
            </a:r>
          </a:p>
          <a:p>
            <a:pPr algn="ctr">
              <a:buNone/>
              <a:defRPr/>
            </a:pPr>
            <a:endParaRPr lang="en-US" sz="2400" dirty="0" smtClean="0"/>
          </a:p>
          <a:p>
            <a:pPr>
              <a:lnSpc>
                <a:spcPct val="80000"/>
              </a:lnSpc>
              <a:defRPr/>
            </a:pPr>
            <a:r>
              <a:rPr lang="en-US" sz="2800" dirty="0" smtClean="0"/>
              <a:t>A Treaty is </a:t>
            </a:r>
            <a:r>
              <a:rPr lang="en-US" sz="2800" b="1" dirty="0" smtClean="0"/>
              <a:t>not</a:t>
            </a:r>
            <a:r>
              <a:rPr lang="en-US" sz="2800" dirty="0" smtClean="0"/>
              <a:t> a grant of rights </a:t>
            </a:r>
            <a:r>
              <a:rPr lang="en-US" sz="2800" u="sng" dirty="0" smtClean="0"/>
              <a:t>To</a:t>
            </a:r>
            <a:r>
              <a:rPr lang="en-US" sz="2800" dirty="0" smtClean="0"/>
              <a:t> a Tribe, but rather a grant of rights </a:t>
            </a:r>
            <a:r>
              <a:rPr lang="en-US" sz="2800" u="sng" dirty="0" smtClean="0"/>
              <a:t>From</a:t>
            </a:r>
            <a:r>
              <a:rPr lang="en-US" sz="2800" dirty="0" smtClean="0"/>
              <a:t> the Tribe to the US government, and a “</a:t>
            </a:r>
            <a:r>
              <a:rPr lang="en-US" sz="2800" dirty="0" smtClean="0">
                <a:solidFill>
                  <a:srgbClr val="C00000"/>
                </a:solidFill>
              </a:rPr>
              <a:t>reservation of rights</a:t>
            </a:r>
            <a:r>
              <a:rPr lang="en-US" sz="2800" dirty="0" smtClean="0"/>
              <a:t>” not granted.</a:t>
            </a:r>
            <a:br>
              <a:rPr lang="en-US" sz="2800" dirty="0" smtClean="0"/>
            </a:br>
            <a:endParaRPr lang="en-US" sz="2800" dirty="0" smtClean="0"/>
          </a:p>
          <a:p>
            <a:pPr>
              <a:lnSpc>
                <a:spcPct val="80000"/>
              </a:lnSpc>
              <a:defRPr/>
            </a:pPr>
            <a:r>
              <a:rPr lang="en-US" sz="2800" dirty="0" smtClean="0"/>
              <a:t>“Reservation of rights” includes the right to:</a:t>
            </a:r>
          </a:p>
          <a:p>
            <a:pPr lvl="1">
              <a:lnSpc>
                <a:spcPct val="80000"/>
              </a:lnSpc>
              <a:buFont typeface="Tahoma" charset="0"/>
              <a:buChar char="–"/>
              <a:defRPr/>
            </a:pPr>
            <a:r>
              <a:rPr lang="en-US" dirty="0" smtClean="0"/>
              <a:t>govern themselves, </a:t>
            </a:r>
          </a:p>
          <a:p>
            <a:pPr lvl="1">
              <a:lnSpc>
                <a:spcPct val="80000"/>
              </a:lnSpc>
              <a:buFont typeface="Tahoma" charset="0"/>
              <a:buChar char="–"/>
              <a:defRPr/>
            </a:pPr>
            <a:r>
              <a:rPr lang="en-US" dirty="0" smtClean="0"/>
              <a:t>their resources, and </a:t>
            </a:r>
          </a:p>
          <a:p>
            <a:pPr lvl="1">
              <a:lnSpc>
                <a:spcPct val="80000"/>
              </a:lnSpc>
              <a:buFont typeface="Tahoma" charset="0"/>
              <a:buChar char="–"/>
              <a:defRPr/>
            </a:pPr>
            <a:r>
              <a:rPr lang="en-US" dirty="0" smtClean="0"/>
              <a:t>their land, as these were inherent rights they already had.</a:t>
            </a:r>
          </a:p>
          <a:p>
            <a:endParaRPr lang="en-US" dirty="0"/>
          </a:p>
        </p:txBody>
      </p:sp>
      <p:graphicFrame>
        <p:nvGraphicFramePr>
          <p:cNvPr id="1026" name="Object 4"/>
          <p:cNvGraphicFramePr>
            <a:graphicFrameLocks noChangeAspect="1"/>
          </p:cNvGraphicFramePr>
          <p:nvPr/>
        </p:nvGraphicFramePr>
        <p:xfrm>
          <a:off x="6979534" y="4343400"/>
          <a:ext cx="2164466" cy="1295400"/>
        </p:xfrm>
        <a:graphic>
          <a:graphicData uri="http://schemas.openxmlformats.org/presentationml/2006/ole">
            <p:oleObj spid="_x0000_s1026" name="Clip" r:id="rId4" imgW="3250080" imgH="3468960" progId="">
              <p:embed/>
            </p:oleObj>
          </a:graphicData>
        </a:graphic>
      </p:graphicFrame>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Federal Child Support Laws</a:t>
            </a:r>
            <a:endParaRPr lang="en-US" dirty="0"/>
          </a:p>
        </p:txBody>
      </p:sp>
      <p:sp>
        <p:nvSpPr>
          <p:cNvPr id="3" name="Content Placeholder 2"/>
          <p:cNvSpPr>
            <a:spLocks noGrp="1"/>
          </p:cNvSpPr>
          <p:nvPr>
            <p:ph idx="1"/>
          </p:nvPr>
        </p:nvSpPr>
        <p:spPr>
          <a:xfrm>
            <a:off x="228600" y="1981200"/>
            <a:ext cx="8686800" cy="4389120"/>
          </a:xfrm>
        </p:spPr>
        <p:txBody>
          <a:bodyPr/>
          <a:lstStyle/>
          <a:p>
            <a:pPr algn="ctr">
              <a:buClr>
                <a:schemeClr val="tx1"/>
              </a:buClr>
              <a:buNone/>
              <a:defRPr/>
            </a:pPr>
            <a:r>
              <a:rPr lang="en-US" dirty="0" smtClean="0">
                <a:solidFill>
                  <a:srgbClr val="413367"/>
                </a:solidFill>
              </a:rPr>
              <a:t/>
            </a:r>
            <a:br>
              <a:rPr lang="en-US" dirty="0" smtClean="0">
                <a:solidFill>
                  <a:srgbClr val="413367"/>
                </a:solidFill>
              </a:rPr>
            </a:br>
            <a:endParaRPr lang="en-US" sz="2400" dirty="0" smtClean="0"/>
          </a:p>
          <a:p>
            <a:pPr>
              <a:buClr>
                <a:schemeClr val="tx1"/>
              </a:buClr>
              <a:defRPr/>
            </a:pPr>
            <a:r>
              <a:rPr lang="en-US" sz="2400" dirty="0" smtClean="0"/>
              <a:t>Full Faith &amp; Credit to State and Tribal CS Orders </a:t>
            </a:r>
            <a:br>
              <a:rPr lang="en-US" sz="2400" dirty="0" smtClean="0"/>
            </a:br>
            <a:r>
              <a:rPr lang="en-US" sz="2400" dirty="0" smtClean="0">
                <a:hlinkClick r:id="rId3"/>
              </a:rPr>
              <a:t>(28 USC 1738B)</a:t>
            </a:r>
            <a:endParaRPr lang="en-US" sz="2400" dirty="0" smtClean="0"/>
          </a:p>
          <a:p>
            <a:pPr>
              <a:lnSpc>
                <a:spcPct val="40000"/>
              </a:lnSpc>
              <a:buClr>
                <a:schemeClr val="tx1"/>
              </a:buClr>
              <a:defRPr/>
            </a:pPr>
            <a:endParaRPr lang="en-US" sz="2400" dirty="0" smtClean="0"/>
          </a:p>
          <a:p>
            <a:pPr>
              <a:buClr>
                <a:schemeClr val="tx1"/>
              </a:buClr>
              <a:defRPr/>
            </a:pPr>
            <a:r>
              <a:rPr lang="en-US" sz="2400" dirty="0" smtClean="0"/>
              <a:t>States and Tribes may enter into Cooperative C.S. Agreements  </a:t>
            </a:r>
            <a:br>
              <a:rPr lang="en-US" sz="2400" dirty="0" smtClean="0"/>
            </a:br>
            <a:r>
              <a:rPr lang="en-US" sz="2400" dirty="0" smtClean="0">
                <a:solidFill>
                  <a:srgbClr val="FFFF99"/>
                </a:solidFill>
                <a:hlinkClick r:id="rId4"/>
              </a:rPr>
              <a:t>42 U.S.C. 654 (33) </a:t>
            </a:r>
            <a:r>
              <a:rPr lang="en-US" sz="2400" dirty="0" smtClean="0">
                <a:solidFill>
                  <a:srgbClr val="FFFF99"/>
                </a:solidFill>
              </a:rPr>
              <a:t/>
            </a:r>
            <a:br>
              <a:rPr lang="en-US" sz="2400" dirty="0" smtClean="0">
                <a:solidFill>
                  <a:srgbClr val="FFFF99"/>
                </a:solidFill>
              </a:rPr>
            </a:br>
            <a:endParaRPr lang="en-US" sz="2400" dirty="0" smtClean="0">
              <a:solidFill>
                <a:srgbClr val="FFFF99"/>
              </a:solidFill>
            </a:endParaRPr>
          </a:p>
          <a:p>
            <a:pPr>
              <a:buClr>
                <a:schemeClr val="tx1"/>
              </a:buClr>
              <a:defRPr/>
            </a:pPr>
            <a:r>
              <a:rPr lang="en-US" sz="2400" dirty="0" smtClean="0"/>
              <a:t>Tribes may operate Tribal IV-D Programs </a:t>
            </a:r>
            <a:br>
              <a:rPr lang="en-US" sz="2400" dirty="0" smtClean="0"/>
            </a:br>
            <a:r>
              <a:rPr lang="en-US" sz="2400" dirty="0" smtClean="0">
                <a:hlinkClick r:id="rId5"/>
              </a:rPr>
              <a:t>45 CFR 309</a:t>
            </a:r>
            <a:endParaRPr lang="en-US" sz="2400" dirty="0"/>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914400"/>
            <a:ext cx="8229600" cy="609600"/>
          </a:xfrm>
        </p:spPr>
        <p:txBody>
          <a:bodyPr>
            <a:normAutofit fontScale="90000"/>
          </a:bodyPr>
          <a:lstStyle/>
          <a:p>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WA State 1989 Centennial Accord</a:t>
            </a:r>
            <a:endParaRPr lang="en-US" dirty="0"/>
          </a:p>
        </p:txBody>
      </p:sp>
      <p:sp>
        <p:nvSpPr>
          <p:cNvPr id="3" name="Content Placeholder 2"/>
          <p:cNvSpPr>
            <a:spLocks noGrp="1"/>
          </p:cNvSpPr>
          <p:nvPr>
            <p:ph idx="1"/>
          </p:nvPr>
        </p:nvSpPr>
        <p:spPr/>
        <p:txBody>
          <a:bodyPr/>
          <a:lstStyle/>
          <a:p>
            <a:pPr>
              <a:lnSpc>
                <a:spcPct val="90000"/>
              </a:lnSpc>
              <a:buClr>
                <a:srgbClr val="C00000"/>
              </a:buClr>
              <a:buNone/>
              <a:defRPr/>
            </a:pPr>
            <a:r>
              <a:rPr lang="en-US" sz="2400" dirty="0" smtClean="0"/>
              <a:t>	It is the cornerstone of the formal state/tribal relationship between the State of WA and the federally recognized Indian tribes in the state.</a:t>
            </a:r>
            <a:br>
              <a:rPr lang="en-US" sz="2400" dirty="0" smtClean="0"/>
            </a:br>
            <a:endParaRPr lang="en-US" sz="2400" dirty="0" smtClean="0"/>
          </a:p>
          <a:p>
            <a:pPr algn="ctr">
              <a:lnSpc>
                <a:spcPct val="90000"/>
              </a:lnSpc>
              <a:buClr>
                <a:srgbClr val="C00000"/>
              </a:buClr>
              <a:buNone/>
              <a:defRPr/>
            </a:pPr>
            <a:r>
              <a:rPr lang="en-US" sz="2400" i="1" dirty="0" smtClean="0">
                <a:solidFill>
                  <a:schemeClr val="tx2"/>
                </a:solidFill>
              </a:rPr>
              <a:t>“Illustrates the commitment by the parties </a:t>
            </a:r>
            <a:br>
              <a:rPr lang="en-US" sz="2400" i="1" dirty="0" smtClean="0">
                <a:solidFill>
                  <a:schemeClr val="tx2"/>
                </a:solidFill>
              </a:rPr>
            </a:br>
            <a:r>
              <a:rPr lang="en-US" sz="2400" i="1" dirty="0" smtClean="0">
                <a:solidFill>
                  <a:schemeClr val="tx2"/>
                </a:solidFill>
              </a:rPr>
              <a:t>to implementation of the government-to-government relationship. This relationship respects the sovereign status of the parties, enhances and improves communication between them, and facilitates the resolution of issues.”</a:t>
            </a:r>
            <a:endParaRPr lang="en-US" i="1" dirty="0">
              <a:solidFill>
                <a:schemeClr val="tx2"/>
              </a:solidFill>
            </a:endParaRPr>
          </a:p>
        </p:txBody>
      </p:sp>
    </p:spTree>
  </p:cSld>
  <p:clrMapOvr>
    <a:masterClrMapping/>
  </p:clrMapOvr>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Custom 2">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000000"/>
      </a:hlink>
      <a:folHlink>
        <a:srgbClr val="00000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cean">
  <a:themeElements>
    <a:clrScheme name="Ocean 9">
      <a:dk1>
        <a:srgbClr val="010199"/>
      </a:dk1>
      <a:lt1>
        <a:srgbClr val="FFFFFF"/>
      </a:lt1>
      <a:dk2>
        <a:srgbClr val="000099"/>
      </a:dk2>
      <a:lt2>
        <a:srgbClr val="FFFFFF"/>
      </a:lt2>
      <a:accent1>
        <a:srgbClr val="33CCCC"/>
      </a:accent1>
      <a:accent2>
        <a:srgbClr val="00C600"/>
      </a:accent2>
      <a:accent3>
        <a:srgbClr val="AAAACA"/>
      </a:accent3>
      <a:accent4>
        <a:srgbClr val="DADADA"/>
      </a:accent4>
      <a:accent5>
        <a:srgbClr val="ADE2E2"/>
      </a:accent5>
      <a:accent6>
        <a:srgbClr val="00B300"/>
      </a:accent6>
      <a:hlink>
        <a:srgbClr val="FFFF99"/>
      </a:hlink>
      <a:folHlink>
        <a:srgbClr val="6699FF"/>
      </a:folHlink>
    </a:clrScheme>
    <a:fontScheme name="Ocean">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0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000" b="0" i="0" u="none" strike="noStrike" cap="none" normalizeH="0" baseline="0" smtClean="0">
            <a:ln>
              <a:noFill/>
            </a:ln>
            <a:solidFill>
              <a:schemeClr val="tx1"/>
            </a:solidFill>
            <a:effectLst/>
            <a:latin typeface="Arial" charset="0"/>
          </a:defRPr>
        </a:defPPr>
      </a:lstStyle>
    </a:lnDef>
  </a:objectDefaults>
  <a:extraClrSchemeLst>
    <a:extraClrScheme>
      <a:clrScheme name="Ocean 1">
        <a:dk1>
          <a:srgbClr val="010199"/>
        </a:dk1>
        <a:lt1>
          <a:srgbClr val="FFFFFF"/>
        </a:lt1>
        <a:dk2>
          <a:srgbClr val="000099"/>
        </a:dk2>
        <a:lt2>
          <a:srgbClr val="FFFFFF"/>
        </a:lt2>
        <a:accent1>
          <a:srgbClr val="33CCCC"/>
        </a:accent1>
        <a:accent2>
          <a:srgbClr val="00C600"/>
        </a:accent2>
        <a:accent3>
          <a:srgbClr val="AAAACA"/>
        </a:accent3>
        <a:accent4>
          <a:srgbClr val="DADADA"/>
        </a:accent4>
        <a:accent5>
          <a:srgbClr val="ADE2E2"/>
        </a:accent5>
        <a:accent6>
          <a:srgbClr val="00B300"/>
        </a:accent6>
        <a:hlink>
          <a:srgbClr val="FFCC00"/>
        </a:hlink>
        <a:folHlink>
          <a:srgbClr val="6699FF"/>
        </a:folHlink>
      </a:clrScheme>
      <a:clrMap bg1="dk2" tx1="lt1" bg2="dk1" tx2="lt2" accent1="accent1" accent2="accent2" accent3="accent3" accent4="accent4" accent5="accent5" accent6="accent6" hlink="hlink" folHlink="folHlink"/>
    </a:extraClrScheme>
    <a:extraClrScheme>
      <a:clrScheme name="Ocean 2">
        <a:dk1>
          <a:srgbClr val="000066"/>
        </a:dk1>
        <a:lt1>
          <a:srgbClr val="FFFFFF"/>
        </a:lt1>
        <a:dk2>
          <a:srgbClr val="5D93FF"/>
        </a:dk2>
        <a:lt2>
          <a:srgbClr val="FFFFFF"/>
        </a:lt2>
        <a:accent1>
          <a:srgbClr val="6666FF"/>
        </a:accent1>
        <a:accent2>
          <a:srgbClr val="9999FF"/>
        </a:accent2>
        <a:accent3>
          <a:srgbClr val="B6C8FF"/>
        </a:accent3>
        <a:accent4>
          <a:srgbClr val="DADADA"/>
        </a:accent4>
        <a:accent5>
          <a:srgbClr val="B8B8FF"/>
        </a:accent5>
        <a:accent6>
          <a:srgbClr val="8A8AE7"/>
        </a:accent6>
        <a:hlink>
          <a:srgbClr val="FF3300"/>
        </a:hlink>
        <a:folHlink>
          <a:srgbClr val="FF9900"/>
        </a:folHlink>
      </a:clrScheme>
      <a:clrMap bg1="dk2" tx1="lt1" bg2="dk1" tx2="lt2" accent1="accent1" accent2="accent2" accent3="accent3" accent4="accent4" accent5="accent5" accent6="accent6" hlink="hlink" folHlink="folHlink"/>
    </a:extraClrScheme>
    <a:extraClrScheme>
      <a:clrScheme name="Ocean 3">
        <a:dk1>
          <a:srgbClr val="000000"/>
        </a:dk1>
        <a:lt1>
          <a:srgbClr val="FFFFFF"/>
        </a:lt1>
        <a:dk2>
          <a:srgbClr val="572E88"/>
        </a:dk2>
        <a:lt2>
          <a:srgbClr val="FFFFFF"/>
        </a:lt2>
        <a:accent1>
          <a:srgbClr val="FF6600"/>
        </a:accent1>
        <a:accent2>
          <a:srgbClr val="FFCC00"/>
        </a:accent2>
        <a:accent3>
          <a:srgbClr val="B4ADC3"/>
        </a:accent3>
        <a:accent4>
          <a:srgbClr val="DADADA"/>
        </a:accent4>
        <a:accent5>
          <a:srgbClr val="FFB8AA"/>
        </a:accent5>
        <a:accent6>
          <a:srgbClr val="E7B900"/>
        </a:accent6>
        <a:hlink>
          <a:srgbClr val="33CCCC"/>
        </a:hlink>
        <a:folHlink>
          <a:srgbClr val="36CC64"/>
        </a:folHlink>
      </a:clrScheme>
      <a:clrMap bg1="dk2" tx1="lt1" bg2="dk1" tx2="lt2" accent1="accent1" accent2="accent2" accent3="accent3" accent4="accent4" accent5="accent5" accent6="accent6" hlink="hlink" folHlink="folHlink"/>
    </a:extraClrScheme>
    <a:extraClrScheme>
      <a:clrScheme name="Ocean 4">
        <a:dk1>
          <a:srgbClr val="003366"/>
        </a:dk1>
        <a:lt1>
          <a:srgbClr val="FFFFFF"/>
        </a:lt1>
        <a:dk2>
          <a:srgbClr val="666699"/>
        </a:dk2>
        <a:lt2>
          <a:srgbClr val="FFFFFF"/>
        </a:lt2>
        <a:accent1>
          <a:srgbClr val="9966FF"/>
        </a:accent1>
        <a:accent2>
          <a:srgbClr val="00CC66"/>
        </a:accent2>
        <a:accent3>
          <a:srgbClr val="B8B8CA"/>
        </a:accent3>
        <a:accent4>
          <a:srgbClr val="DADADA"/>
        </a:accent4>
        <a:accent5>
          <a:srgbClr val="CAB8FF"/>
        </a:accent5>
        <a:accent6>
          <a:srgbClr val="00B95C"/>
        </a:accent6>
        <a:hlink>
          <a:srgbClr val="65C8FF"/>
        </a:hlink>
        <a:folHlink>
          <a:srgbClr val="FFCC99"/>
        </a:folHlink>
      </a:clrScheme>
      <a:clrMap bg1="dk2" tx1="lt1" bg2="dk1" tx2="lt2" accent1="accent1" accent2="accent2" accent3="accent3" accent4="accent4" accent5="accent5" accent6="accent6" hlink="hlink" folHlink="folHlink"/>
    </a:extraClrScheme>
    <a:extraClrScheme>
      <a:clrScheme name="Ocean 5">
        <a:dk1>
          <a:srgbClr val="000000"/>
        </a:dk1>
        <a:lt1>
          <a:srgbClr val="FFFFFF"/>
        </a:lt1>
        <a:dk2>
          <a:srgbClr val="336600"/>
        </a:dk2>
        <a:lt2>
          <a:srgbClr val="FFFFFF"/>
        </a:lt2>
        <a:accent1>
          <a:srgbClr val="B7C533"/>
        </a:accent1>
        <a:accent2>
          <a:srgbClr val="CCCCFF"/>
        </a:accent2>
        <a:accent3>
          <a:srgbClr val="ADB8AA"/>
        </a:accent3>
        <a:accent4>
          <a:srgbClr val="DADADA"/>
        </a:accent4>
        <a:accent5>
          <a:srgbClr val="D8DFAD"/>
        </a:accent5>
        <a:accent6>
          <a:srgbClr val="B9B9E7"/>
        </a:accent6>
        <a:hlink>
          <a:srgbClr val="FFFFCC"/>
        </a:hlink>
        <a:folHlink>
          <a:srgbClr val="FF9900"/>
        </a:folHlink>
      </a:clrScheme>
      <a:clrMap bg1="dk2" tx1="lt1" bg2="dk1" tx2="lt2" accent1="accent1" accent2="accent2" accent3="accent3" accent4="accent4" accent5="accent5" accent6="accent6" hlink="hlink" folHlink="folHlink"/>
    </a:extraClrScheme>
    <a:extraClrScheme>
      <a:clrScheme name="Ocean 6">
        <a:dk1>
          <a:srgbClr val="000000"/>
        </a:dk1>
        <a:lt1>
          <a:srgbClr val="FFFFFF"/>
        </a:lt1>
        <a:dk2>
          <a:srgbClr val="006B80"/>
        </a:dk2>
        <a:lt2>
          <a:srgbClr val="C1CB75"/>
        </a:lt2>
        <a:accent1>
          <a:srgbClr val="6F8406"/>
        </a:accent1>
        <a:accent2>
          <a:srgbClr val="D9E288"/>
        </a:accent2>
        <a:accent3>
          <a:srgbClr val="AABAC0"/>
        </a:accent3>
        <a:accent4>
          <a:srgbClr val="DADADA"/>
        </a:accent4>
        <a:accent5>
          <a:srgbClr val="BBC2AA"/>
        </a:accent5>
        <a:accent6>
          <a:srgbClr val="C4CD7B"/>
        </a:accent6>
        <a:hlink>
          <a:srgbClr val="00CC00"/>
        </a:hlink>
        <a:folHlink>
          <a:srgbClr val="C0FF73"/>
        </a:folHlink>
      </a:clrScheme>
      <a:clrMap bg1="dk2" tx1="lt1" bg2="dk1" tx2="lt2" accent1="accent1" accent2="accent2" accent3="accent3" accent4="accent4" accent5="accent5" accent6="accent6" hlink="hlink" folHlink="folHlink"/>
    </a:extraClrScheme>
    <a:extraClrScheme>
      <a:clrScheme name="Ocean 7">
        <a:dk1>
          <a:srgbClr val="5F5F5F"/>
        </a:dk1>
        <a:lt1>
          <a:srgbClr val="FFFFFF"/>
        </a:lt1>
        <a:dk2>
          <a:srgbClr val="FF6600"/>
        </a:dk2>
        <a:lt2>
          <a:srgbClr val="FFFFFF"/>
        </a:lt2>
        <a:accent1>
          <a:srgbClr val="CC6600"/>
        </a:accent1>
        <a:accent2>
          <a:srgbClr val="FF6600"/>
        </a:accent2>
        <a:accent3>
          <a:srgbClr val="FFB8AA"/>
        </a:accent3>
        <a:accent4>
          <a:srgbClr val="DADADA"/>
        </a:accent4>
        <a:accent5>
          <a:srgbClr val="E2B8AA"/>
        </a:accent5>
        <a:accent6>
          <a:srgbClr val="E75C00"/>
        </a:accent6>
        <a:hlink>
          <a:srgbClr val="FFFF99"/>
        </a:hlink>
        <a:folHlink>
          <a:srgbClr val="FFCC99"/>
        </a:folHlink>
      </a:clrScheme>
      <a:clrMap bg1="dk2" tx1="lt1" bg2="dk1" tx2="lt2" accent1="accent1" accent2="accent2" accent3="accent3" accent4="accent4" accent5="accent5" accent6="accent6" hlink="hlink" folHlink="folHlink"/>
    </a:extraClrScheme>
    <a:extraClrScheme>
      <a:clrScheme name="Ocean 8">
        <a:dk1>
          <a:srgbClr val="000000"/>
        </a:dk1>
        <a:lt1>
          <a:srgbClr val="FFFFFF"/>
        </a:lt1>
        <a:dk2>
          <a:srgbClr val="FFBA2F"/>
        </a:dk2>
        <a:lt2>
          <a:srgbClr val="A50021"/>
        </a:lt2>
        <a:accent1>
          <a:srgbClr val="FF6600"/>
        </a:accent1>
        <a:accent2>
          <a:srgbClr val="CC6600"/>
        </a:accent2>
        <a:accent3>
          <a:srgbClr val="FFD9AD"/>
        </a:accent3>
        <a:accent4>
          <a:srgbClr val="DADADA"/>
        </a:accent4>
        <a:accent5>
          <a:srgbClr val="FFB8AA"/>
        </a:accent5>
        <a:accent6>
          <a:srgbClr val="B95C00"/>
        </a:accent6>
        <a:hlink>
          <a:srgbClr val="663300"/>
        </a:hlink>
        <a:folHlink>
          <a:srgbClr val="CC9900"/>
        </a:folHlink>
      </a:clrScheme>
      <a:clrMap bg1="dk2" tx1="lt1" bg2="dk1" tx2="lt2" accent1="accent1" accent2="accent2" accent3="accent3" accent4="accent4" accent5="accent5" accent6="accent6" hlink="hlink" folHlink="folHlink"/>
    </a:extraClrScheme>
    <a:extraClrScheme>
      <a:clrScheme name="Ocean 9">
        <a:dk1>
          <a:srgbClr val="010199"/>
        </a:dk1>
        <a:lt1>
          <a:srgbClr val="FFFFFF"/>
        </a:lt1>
        <a:dk2>
          <a:srgbClr val="000099"/>
        </a:dk2>
        <a:lt2>
          <a:srgbClr val="FFFFFF"/>
        </a:lt2>
        <a:accent1>
          <a:srgbClr val="33CCCC"/>
        </a:accent1>
        <a:accent2>
          <a:srgbClr val="00C600"/>
        </a:accent2>
        <a:accent3>
          <a:srgbClr val="AAAACA"/>
        </a:accent3>
        <a:accent4>
          <a:srgbClr val="DADADA"/>
        </a:accent4>
        <a:accent5>
          <a:srgbClr val="ADE2E2"/>
        </a:accent5>
        <a:accent6>
          <a:srgbClr val="00B300"/>
        </a:accent6>
        <a:hlink>
          <a:srgbClr val="FFFF99"/>
        </a:hlink>
        <a:folHlink>
          <a:srgbClr val="6699FF"/>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2442</TotalTime>
  <Words>1657</Words>
  <Application>Microsoft Office PowerPoint</Application>
  <PresentationFormat>On-screen Show (4:3)</PresentationFormat>
  <Paragraphs>273</Paragraphs>
  <Slides>27</Slides>
  <Notes>25</Notes>
  <HiddenSlides>0</HiddenSlides>
  <MMClips>0</MMClips>
  <ScaleCrop>false</ScaleCrop>
  <HeadingPairs>
    <vt:vector size="6" baseType="variant">
      <vt:variant>
        <vt:lpstr>Theme</vt:lpstr>
      </vt:variant>
      <vt:variant>
        <vt:i4>2</vt:i4>
      </vt:variant>
      <vt:variant>
        <vt:lpstr>Embedded OLE Servers</vt:lpstr>
      </vt:variant>
      <vt:variant>
        <vt:i4>1</vt:i4>
      </vt:variant>
      <vt:variant>
        <vt:lpstr>Slide Titles</vt:lpstr>
      </vt:variant>
      <vt:variant>
        <vt:i4>27</vt:i4>
      </vt:variant>
    </vt:vector>
  </HeadingPairs>
  <TitlesOfParts>
    <vt:vector size="30" baseType="lpstr">
      <vt:lpstr>Flow</vt:lpstr>
      <vt:lpstr>Ocean</vt:lpstr>
      <vt:lpstr>Clip</vt:lpstr>
      <vt:lpstr> WAPA Support Staff Conference, May 5, 2010 TRIBAL, LEGAL AND YOU</vt:lpstr>
      <vt:lpstr>Session Outline</vt:lpstr>
      <vt:lpstr>Why are Things Sometimes Different if There is a Tribal Connection?</vt:lpstr>
      <vt:lpstr>What is Tribal Sovereignty? </vt:lpstr>
      <vt:lpstr>What is Indian Law?</vt:lpstr>
      <vt:lpstr>What does the U.S. Constitution say?</vt:lpstr>
      <vt:lpstr>  What is a Treaty?</vt:lpstr>
      <vt:lpstr>Federal Child Support Laws</vt:lpstr>
      <vt:lpstr>    WA State 1989 Centennial Accord</vt:lpstr>
      <vt:lpstr>DSHS Administrative Policy 7.01:</vt:lpstr>
      <vt:lpstr>RCW 26.25 – Cooperative Agreements with Indian Tribes</vt:lpstr>
      <vt:lpstr>Tribal IV-D and TANF Programs</vt:lpstr>
      <vt:lpstr>Slide 13</vt:lpstr>
      <vt:lpstr>WA Tribes Pursuing  Tribal IV-D or TANF Programs</vt:lpstr>
      <vt:lpstr>DCS Agreements with Tribes</vt:lpstr>
      <vt:lpstr>DCS Policy About Tribal Cases</vt:lpstr>
      <vt:lpstr>So, Why are These Federal, State, and Tribal Reasons Important?</vt:lpstr>
      <vt:lpstr>Why Can’t You Assume DCS has Researched for Tribal Information? </vt:lpstr>
      <vt:lpstr>What is Being Done to Improve Tribal Affiliation Coding on Cases?</vt:lpstr>
      <vt:lpstr>Pros Screening for Tribal Information</vt:lpstr>
      <vt:lpstr>How to Discover Tribal Information?</vt:lpstr>
      <vt:lpstr>Paternity Questionnaire or Interview: Tribal Questions</vt:lpstr>
      <vt:lpstr>What Should You Do with Tribal Information Once You Acquire it?</vt:lpstr>
      <vt:lpstr>Tribal Resources to Assist You</vt:lpstr>
      <vt:lpstr>Questions for us?</vt:lpstr>
      <vt:lpstr>For More Information Contact</vt:lpstr>
      <vt:lpstr>THE END… </vt:lpstr>
    </vt:vector>
  </TitlesOfParts>
  <Company>State of Washington DSHS/ESA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Rossnagle, Brady (DSHS/DCS)</dc:creator>
  <cp:lastModifiedBy>Rossnagle, Brady (DSHS/DCS)</cp:lastModifiedBy>
  <cp:revision>367</cp:revision>
  <dcterms:created xsi:type="dcterms:W3CDTF">2010-04-05T21:51:32Z</dcterms:created>
  <dcterms:modified xsi:type="dcterms:W3CDTF">2010-06-08T18:17:58Z</dcterms:modified>
</cp:coreProperties>
</file>