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70" r:id="rId6"/>
    <p:sldId id="260" r:id="rId7"/>
    <p:sldId id="273" r:id="rId8"/>
    <p:sldId id="257" r:id="rId9"/>
    <p:sldId id="261" r:id="rId10"/>
    <p:sldId id="274" r:id="rId11"/>
    <p:sldId id="258" r:id="rId12"/>
    <p:sldId id="262" r:id="rId13"/>
    <p:sldId id="264" r:id="rId14"/>
    <p:sldId id="275" r:id="rId15"/>
    <p:sldId id="266" r:id="rId16"/>
    <p:sldId id="265" r:id="rId17"/>
    <p:sldId id="272" r:id="rId18"/>
    <p:sldId id="263" r:id="rId19"/>
    <p:sldId id="259" r:id="rId20"/>
    <p:sldId id="267" r:id="rId21"/>
    <p:sldId id="268" r:id="rId22"/>
    <p:sldId id="276" r:id="rId23"/>
    <p:sldId id="271"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s, Tarimah" initials="WT" lastIdx="3" clrIdx="0"/>
  <p:cmAuthor id="1" name="Curl, Jage E (DSHS)" initials="CJJ(" lastIdx="4" clrIdx="1">
    <p:extLst>
      <p:ext uri="{19B8F6BF-5375-455C-9EA6-DF929625EA0E}">
        <p15:presenceInfo xmlns:p15="http://schemas.microsoft.com/office/powerpoint/2012/main" userId="Curl, Jage E (DSHS)" providerId="None"/>
      </p:ext>
    </p:extLst>
  </p:cmAuthor>
  <p:cmAuthor id="2" name="Aikins, Angela (DSHS)" initials="AA(" lastIdx="3" clrIdx="2">
    <p:extLst>
      <p:ext uri="{19B8F6BF-5375-455C-9EA6-DF929625EA0E}">
        <p15:presenceInfo xmlns:p15="http://schemas.microsoft.com/office/powerpoint/2012/main" userId="S-1-5-21-2431200171-2229045319-550352214-2138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4328" autoAdjust="0"/>
  </p:normalViewPr>
  <p:slideViewPr>
    <p:cSldViewPr>
      <p:cViewPr varScale="1">
        <p:scale>
          <a:sx n="88" d="100"/>
          <a:sy n="88" d="100"/>
        </p:scale>
        <p:origin x="525" y="63"/>
      </p:cViewPr>
      <p:guideLst>
        <p:guide orient="horz" pos="2160"/>
        <p:guide pos="2880"/>
      </p:guideLst>
    </p:cSldViewPr>
  </p:slideViewPr>
  <p:outlineViewPr>
    <p:cViewPr>
      <p:scale>
        <a:sx n="33" d="100"/>
        <a:sy n="33" d="100"/>
      </p:scale>
      <p:origin x="0" y="8298"/>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9" d="100"/>
          <a:sy n="89" d="100"/>
        </p:scale>
        <p:origin x="-312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dirty="0"/>
              <a:t>TANF Grant </a:t>
            </a:r>
            <a:r>
              <a:rPr lang="en-US" sz="1800" dirty="0" smtClean="0"/>
              <a:t>vs</a:t>
            </a:r>
            <a:r>
              <a:rPr lang="en-US" sz="1800" baseline="0" dirty="0" smtClean="0"/>
              <a:t> Minimum Wage</a:t>
            </a:r>
            <a:endParaRPr lang="en-US" sz="1800"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98286817733443"/>
          <c:y val="0.15686507936507937"/>
          <c:w val="0.7305785780761469"/>
          <c:h val="0.67177259092613428"/>
        </c:manualLayout>
      </c:layout>
      <c:areaChart>
        <c:grouping val="standard"/>
        <c:varyColors val="0"/>
        <c:ser>
          <c:idx val="1"/>
          <c:order val="1"/>
          <c:tx>
            <c:strRef>
              <c:f>Sheet1!$C$1</c:f>
              <c:strCache>
                <c:ptCount val="1"/>
                <c:pt idx="0">
                  <c:v>40hrs/wk @ $13.50/hr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44450"/>
            </a:sp3d>
          </c:spPr>
          <c:dLbls>
            <c:dLbl>
              <c:idx val="0"/>
              <c:delete val="1"/>
              <c:extLst>
                <c:ext xmlns:c15="http://schemas.microsoft.com/office/drawing/2012/chart" uri="{CE6537A1-D6FC-4f65-9D91-7224C49458BB}"/>
                <c:ext xmlns:c16="http://schemas.microsoft.com/office/drawing/2014/chart" uri="{C3380CC4-5D6E-409C-BE32-E72D297353CC}">
                  <c16:uniqueId val="{00000000-E373-40DC-AE20-BFF33A0E49B3}"/>
                </c:ext>
              </c:extLst>
            </c:dLbl>
            <c:dLbl>
              <c:idx val="1"/>
              <c:delete val="1"/>
              <c:extLst>
                <c:ext xmlns:c15="http://schemas.microsoft.com/office/drawing/2012/chart" uri="{CE6537A1-D6FC-4f65-9D91-7224C49458BB}"/>
                <c:ext xmlns:c16="http://schemas.microsoft.com/office/drawing/2014/chart" uri="{C3380CC4-5D6E-409C-BE32-E72D297353CC}">
                  <c16:uniqueId val="{00000001-E373-40DC-AE20-BFF33A0E49B3}"/>
                </c:ext>
              </c:extLst>
            </c:dLbl>
            <c:dLbl>
              <c:idx val="2"/>
              <c:delete val="1"/>
              <c:extLst>
                <c:ext xmlns:c15="http://schemas.microsoft.com/office/drawing/2012/chart" uri="{CE6537A1-D6FC-4f65-9D91-7224C49458BB}"/>
                <c:ext xmlns:c16="http://schemas.microsoft.com/office/drawing/2014/chart" uri="{C3380CC4-5D6E-409C-BE32-E72D297353CC}">
                  <c16:uniqueId val="{00000002-E373-40DC-AE20-BFF33A0E49B3}"/>
                </c:ext>
              </c:extLst>
            </c:dLbl>
            <c:dLbl>
              <c:idx val="3"/>
              <c:layout>
                <c:manualLayout>
                  <c:x val="-0.27503937007874013"/>
                  <c:y val="-0.16453515678961184"/>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r>
                      <a:rPr lang="en-US" sz="3200" dirty="0" smtClean="0"/>
                      <a:t>$</a:t>
                    </a:r>
                    <a:r>
                      <a:rPr lang="en-US" sz="3200" dirty="0" smtClean="0"/>
                      <a:t>2,338</a:t>
                    </a:r>
                    <a:endParaRPr lang="en-US" sz="3200" dirty="0" smtClean="0"/>
                  </a:p>
                  <a:p>
                    <a:pPr>
                      <a:defRPr sz="1400" b="1">
                        <a:solidFill>
                          <a:sysClr val="windowText" lastClr="000000"/>
                        </a:solidFill>
                      </a:defRPr>
                    </a:pPr>
                    <a:r>
                      <a:rPr lang="en-US" b="0" dirty="0" smtClean="0"/>
                      <a:t>(Gross</a:t>
                    </a:r>
                    <a:r>
                      <a:rPr lang="en-US" b="0" baseline="0" dirty="0" smtClean="0"/>
                      <a:t> Income)</a:t>
                    </a:r>
                    <a:endParaRPr lang="en-US" b="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067158474122773"/>
                      <c:h val="0.19324561403508772"/>
                    </c:manualLayout>
                  </c15:layout>
                </c:ext>
                <c:ext xmlns:c16="http://schemas.microsoft.com/office/drawing/2014/chart" uri="{C3380CC4-5D6E-409C-BE32-E72D297353CC}">
                  <c16:uniqueId val="{00000003-E373-40DC-AE20-BFF33A0E49B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5-Person</c:v>
                </c:pt>
                <c:pt idx="1">
                  <c:v>4-Person</c:v>
                </c:pt>
                <c:pt idx="2">
                  <c:v>3-Person</c:v>
                </c:pt>
                <c:pt idx="3">
                  <c:v>2-Person</c:v>
                </c:pt>
              </c:strCache>
            </c:strRef>
          </c:cat>
          <c:val>
            <c:numRef>
              <c:f>Sheet1!$C$2:$C$5</c:f>
              <c:numCache>
                <c:formatCode>"$"#,##0.00_);[Red]\("$"#,##0.00\)</c:formatCode>
                <c:ptCount val="4"/>
                <c:pt idx="0">
                  <c:v>2078</c:v>
                </c:pt>
                <c:pt idx="1">
                  <c:v>2078</c:v>
                </c:pt>
                <c:pt idx="2">
                  <c:v>2078</c:v>
                </c:pt>
                <c:pt idx="3">
                  <c:v>2000</c:v>
                </c:pt>
              </c:numCache>
            </c:numRef>
          </c:val>
          <c:extLst>
            <c:ext xmlns:c16="http://schemas.microsoft.com/office/drawing/2014/chart" uri="{C3380CC4-5D6E-409C-BE32-E72D297353CC}">
              <c16:uniqueId val="{00000004-E373-40DC-AE20-BFF33A0E49B3}"/>
            </c:ext>
          </c:extLst>
        </c:ser>
        <c:ser>
          <c:idx val="2"/>
          <c:order val="2"/>
          <c:tx>
            <c:strRef>
              <c:f>Sheet1!$D$1</c:f>
              <c:strCache>
                <c:ptCount val="1"/>
                <c:pt idx="0">
                  <c:v>25hrs/wk @ $13.50/hr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44450"/>
            </a:sp3d>
          </c:spPr>
          <c:dLbls>
            <c:dLbl>
              <c:idx val="0"/>
              <c:delete val="1"/>
              <c:extLst>
                <c:ext xmlns:c15="http://schemas.microsoft.com/office/drawing/2012/chart" uri="{CE6537A1-D6FC-4f65-9D91-7224C49458BB}"/>
                <c:ext xmlns:c16="http://schemas.microsoft.com/office/drawing/2014/chart" uri="{C3380CC4-5D6E-409C-BE32-E72D297353CC}">
                  <c16:uniqueId val="{00000005-E373-40DC-AE20-BFF33A0E49B3}"/>
                </c:ext>
              </c:extLst>
            </c:dLbl>
            <c:dLbl>
              <c:idx val="1"/>
              <c:layout>
                <c:manualLayout>
                  <c:x val="8.994600774504774E-2"/>
                  <c:y val="-9.9903160959841919E-2"/>
                </c:manualLayout>
              </c:layout>
              <c:tx>
                <c:rich>
                  <a:bodyPr/>
                  <a:lstStyle/>
                  <a:p>
                    <a:r>
                      <a:rPr lang="en-US" sz="3200" dirty="0" smtClean="0"/>
                      <a:t>$</a:t>
                    </a:r>
                    <a:r>
                      <a:rPr lang="en-US" sz="3200" dirty="0" smtClean="0"/>
                      <a:t>1,461</a:t>
                    </a:r>
                  </a:p>
                  <a:p>
                    <a:r>
                      <a:rPr lang="en-US" b="0" dirty="0" smtClean="0"/>
                      <a:t>Gross</a:t>
                    </a:r>
                    <a:r>
                      <a:rPr lang="en-US" b="0" baseline="0" dirty="0" smtClean="0"/>
                      <a:t> </a:t>
                    </a:r>
                    <a:r>
                      <a:rPr lang="en-US" b="0" baseline="0" dirty="0" smtClean="0"/>
                      <a:t>Income)</a:t>
                    </a:r>
                    <a:endParaRPr lang="en-US" b="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373-40DC-AE20-BFF33A0E49B3}"/>
                </c:ext>
              </c:extLst>
            </c:dLbl>
            <c:dLbl>
              <c:idx val="2"/>
              <c:delete val="1"/>
              <c:extLst>
                <c:ext xmlns:c15="http://schemas.microsoft.com/office/drawing/2012/chart" uri="{CE6537A1-D6FC-4f65-9D91-7224C49458BB}"/>
                <c:ext xmlns:c16="http://schemas.microsoft.com/office/drawing/2014/chart" uri="{C3380CC4-5D6E-409C-BE32-E72D297353CC}">
                  <c16:uniqueId val="{00000007-E373-40DC-AE20-BFF33A0E49B3}"/>
                </c:ext>
              </c:extLst>
            </c:dLbl>
            <c:dLbl>
              <c:idx val="3"/>
              <c:delete val="1"/>
              <c:extLst>
                <c:ext xmlns:c15="http://schemas.microsoft.com/office/drawing/2012/chart" uri="{CE6537A1-D6FC-4f65-9D91-7224C49458BB}"/>
                <c:ext xmlns:c16="http://schemas.microsoft.com/office/drawing/2014/chart" uri="{C3380CC4-5D6E-409C-BE32-E72D297353CC}">
                  <c16:uniqueId val="{00000008-E373-40DC-AE20-BFF33A0E49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5-Person</c:v>
                </c:pt>
                <c:pt idx="1">
                  <c:v>4-Person</c:v>
                </c:pt>
                <c:pt idx="2">
                  <c:v>3-Person</c:v>
                </c:pt>
                <c:pt idx="3">
                  <c:v>2-Person</c:v>
                </c:pt>
              </c:strCache>
            </c:strRef>
          </c:cat>
          <c:val>
            <c:numRef>
              <c:f>Sheet1!$D$2:$D$5</c:f>
              <c:numCache>
                <c:formatCode>"$"#,##0.00_);[Red]\("$"#,##0.00\)</c:formatCode>
                <c:ptCount val="4"/>
                <c:pt idx="0">
                  <c:v>1299</c:v>
                </c:pt>
                <c:pt idx="1">
                  <c:v>1299</c:v>
                </c:pt>
                <c:pt idx="2">
                  <c:v>1299</c:v>
                </c:pt>
                <c:pt idx="3">
                  <c:v>1299</c:v>
                </c:pt>
              </c:numCache>
            </c:numRef>
          </c:val>
          <c:extLst>
            <c:ext xmlns:c16="http://schemas.microsoft.com/office/drawing/2014/chart" uri="{C3380CC4-5D6E-409C-BE32-E72D297353CC}">
              <c16:uniqueId val="{00000009-E373-40DC-AE20-BFF33A0E49B3}"/>
            </c:ext>
          </c:extLst>
        </c:ser>
        <c:dLbls>
          <c:showLegendKey val="0"/>
          <c:showVal val="0"/>
          <c:showCatName val="0"/>
          <c:showSerName val="0"/>
          <c:showPercent val="0"/>
          <c:showBubbleSize val="0"/>
        </c:dLbls>
        <c:axId val="527750864"/>
        <c:axId val="527753488"/>
      </c:areaChart>
      <c:barChart>
        <c:barDir val="col"/>
        <c:grouping val="clustered"/>
        <c:varyColors val="0"/>
        <c:ser>
          <c:idx val="0"/>
          <c:order val="0"/>
          <c:tx>
            <c:strRef>
              <c:f>Sheet1!$B$1</c:f>
              <c:strCache>
                <c:ptCount val="1"/>
                <c:pt idx="0">
                  <c:v>TANF Grant Amount</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prst="coolSlant"/>
            </a:sp3d>
          </c:spPr>
          <c:invertIfNegative val="0"/>
          <c:dLbls>
            <c:dLbl>
              <c:idx val="0"/>
              <c:layout>
                <c:manualLayout>
                  <c:x val="2.5462668816039986E-17"/>
                  <c:y val="0.1020147385422976"/>
                </c:manualLayout>
              </c:layout>
              <c:tx>
                <c:rich>
                  <a:bodyPr/>
                  <a:lstStyle/>
                  <a:p>
                    <a:r>
                      <a:rPr lang="en-US" sz="1500" baseline="0" dirty="0" smtClean="0"/>
                      <a:t>$772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373-40DC-AE20-BFF33A0E49B3}"/>
                </c:ext>
              </c:extLst>
            </c:dLbl>
            <c:dLbl>
              <c:idx val="1"/>
              <c:layout>
                <c:manualLayout>
                  <c:x val="-1.1287729658792651E-3"/>
                  <c:y val="0.10797163335352311"/>
                </c:manualLayout>
              </c:layout>
              <c:tx>
                <c:rich>
                  <a:bodyPr rot="0" spcFirstLastPara="1" vertOverflow="ellipsis" vert="horz" wrap="square" lIns="38100" tIns="19050" rIns="38100" bIns="19050" anchor="ctr" anchorCtr="1">
                    <a:noAutofit/>
                  </a:bodyPr>
                  <a:lstStyle/>
                  <a:p>
                    <a:pPr>
                      <a:defRPr sz="1200" b="1" i="0" u="none" strike="noStrike" kern="1200" baseline="0">
                        <a:ln w="19050">
                          <a:gradFill>
                            <a:gsLst>
                              <a:gs pos="100000">
                                <a:schemeClr val="accent1">
                                  <a:lumMod val="5000"/>
                                  <a:lumOff val="95000"/>
                                  <a:alpha val="6000"/>
                                </a:schemeClr>
                              </a:gs>
                              <a:gs pos="100000">
                                <a:schemeClr val="tx1">
                                  <a:lumMod val="95000"/>
                                  <a:lumOff val="5000"/>
                                </a:schemeClr>
                              </a:gs>
                              <a:gs pos="100000">
                                <a:schemeClr val="accent1">
                                  <a:lumMod val="45000"/>
                                  <a:lumOff val="55000"/>
                                </a:schemeClr>
                              </a:gs>
                              <a:gs pos="100000">
                                <a:schemeClr val="accent1">
                                  <a:lumMod val="30000"/>
                                  <a:lumOff val="70000"/>
                                </a:schemeClr>
                              </a:gs>
                            </a:gsLst>
                            <a:lin ang="5400000" scaled="1"/>
                          </a:gradFill>
                        </a:ln>
                        <a:solidFill>
                          <a:schemeClr val="bg1"/>
                        </a:solidFill>
                        <a:latin typeface="+mn-lt"/>
                        <a:ea typeface="+mn-ea"/>
                        <a:cs typeface="+mn-cs"/>
                      </a:defRPr>
                    </a:pPr>
                    <a:r>
                      <a:rPr lang="en-US" sz="1500" baseline="0" dirty="0" smtClean="0"/>
                      <a:t>$670</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ln w="19050">
                        <a:gradFill>
                          <a:gsLst>
                            <a:gs pos="100000">
                              <a:schemeClr val="accent1">
                                <a:lumMod val="5000"/>
                                <a:lumOff val="95000"/>
                                <a:alpha val="6000"/>
                              </a:schemeClr>
                            </a:gs>
                            <a:gs pos="100000">
                              <a:schemeClr val="tx1">
                                <a:lumMod val="95000"/>
                                <a:lumOff val="5000"/>
                              </a:schemeClr>
                            </a:gs>
                            <a:gs pos="100000">
                              <a:schemeClr val="accent1">
                                <a:lumMod val="45000"/>
                                <a:lumOff val="55000"/>
                              </a:schemeClr>
                            </a:gs>
                            <a:gs pos="100000">
                              <a:schemeClr val="accent1">
                                <a:lumMod val="30000"/>
                                <a:lumOff val="70000"/>
                              </a:schemeClr>
                            </a:gs>
                          </a:gsLst>
                          <a:lin ang="5400000" scaled="1"/>
                        </a:gradFill>
                      </a:ln>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3337899495630776E-2"/>
                      <c:h val="7.4682534912143619E-2"/>
                    </c:manualLayout>
                  </c15:layout>
                </c:ext>
                <c:ext xmlns:c16="http://schemas.microsoft.com/office/drawing/2014/chart" uri="{C3380CC4-5D6E-409C-BE32-E72D297353CC}">
                  <c16:uniqueId val="{0000000B-E373-40DC-AE20-BFF33A0E49B3}"/>
                </c:ext>
              </c:extLst>
            </c:dLbl>
            <c:dLbl>
              <c:idx val="2"/>
              <c:layout>
                <c:manualLayout>
                  <c:x val="-6.8471042194393243E-17"/>
                  <c:y val="9.1269841269841265E-2"/>
                </c:manualLayout>
              </c:layout>
              <c:tx>
                <c:rich>
                  <a:bodyPr/>
                  <a:lstStyle/>
                  <a:p>
                    <a:r>
                      <a:rPr lang="en-US" sz="1500" dirty="0" smtClean="0"/>
                      <a:t>$569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373-40DC-AE20-BFF33A0E49B3}"/>
                </c:ext>
              </c:extLst>
            </c:dLbl>
            <c:dLbl>
              <c:idx val="3"/>
              <c:layout>
                <c:manualLayout>
                  <c:x val="3.7348272642390291E-3"/>
                  <c:y val="7.7246011754827759E-2"/>
                </c:manualLayout>
              </c:layout>
              <c:tx>
                <c:rich>
                  <a:bodyPr/>
                  <a:lstStyle/>
                  <a:p>
                    <a:r>
                      <a:rPr lang="en-US" sz="1500" dirty="0" smtClean="0"/>
                      <a:t>$459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373-40DC-AE20-BFF33A0E49B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ln w="19050">
                      <a:gradFill>
                        <a:gsLst>
                          <a:gs pos="100000">
                            <a:schemeClr val="accent1">
                              <a:lumMod val="5000"/>
                              <a:lumOff val="95000"/>
                              <a:alpha val="6000"/>
                            </a:schemeClr>
                          </a:gs>
                          <a:gs pos="100000">
                            <a:schemeClr val="tx1">
                              <a:lumMod val="95000"/>
                              <a:lumOff val="5000"/>
                            </a:schemeClr>
                          </a:gs>
                          <a:gs pos="100000">
                            <a:schemeClr val="accent1">
                              <a:lumMod val="45000"/>
                              <a:lumOff val="55000"/>
                            </a:schemeClr>
                          </a:gs>
                          <a:gs pos="100000">
                            <a:schemeClr val="accent1">
                              <a:lumMod val="30000"/>
                              <a:lumOff val="70000"/>
                            </a:schemeClr>
                          </a:gs>
                        </a:gsLst>
                        <a:lin ang="5400000" scaled="1"/>
                      </a:gradFill>
                    </a:ln>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5-Person</c:v>
                </c:pt>
                <c:pt idx="1">
                  <c:v>4-Person</c:v>
                </c:pt>
                <c:pt idx="2">
                  <c:v>3-Person</c:v>
                </c:pt>
                <c:pt idx="3">
                  <c:v>2-Person</c:v>
                </c:pt>
              </c:strCache>
            </c:strRef>
          </c:cat>
          <c:val>
            <c:numRef>
              <c:f>Sheet1!$B$2:$B$5</c:f>
              <c:numCache>
                <c:formatCode>"$"#,##0_);[Red]\("$"#,##0\)</c:formatCode>
                <c:ptCount val="4"/>
                <c:pt idx="0">
                  <c:v>772</c:v>
                </c:pt>
                <c:pt idx="1">
                  <c:v>670</c:v>
                </c:pt>
                <c:pt idx="2">
                  <c:v>569</c:v>
                </c:pt>
                <c:pt idx="3">
                  <c:v>459</c:v>
                </c:pt>
              </c:numCache>
            </c:numRef>
          </c:val>
          <c:extLst>
            <c:ext xmlns:c16="http://schemas.microsoft.com/office/drawing/2014/chart" uri="{C3380CC4-5D6E-409C-BE32-E72D297353CC}">
              <c16:uniqueId val="{0000000E-E373-40DC-AE20-BFF33A0E49B3}"/>
            </c:ext>
          </c:extLst>
        </c:ser>
        <c:dLbls>
          <c:showLegendKey val="0"/>
          <c:showVal val="0"/>
          <c:showCatName val="0"/>
          <c:showSerName val="0"/>
          <c:showPercent val="0"/>
          <c:showBubbleSize val="0"/>
        </c:dLbls>
        <c:gapWidth val="101"/>
        <c:overlap val="52"/>
        <c:axId val="527750864"/>
        <c:axId val="527753488"/>
      </c:barChart>
      <c:catAx>
        <c:axId val="52775086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a:t>TANF Household</a:t>
                </a:r>
                <a:r>
                  <a:rPr lang="en-US" sz="1800" b="1" baseline="0"/>
                  <a:t> Size</a:t>
                </a:r>
                <a:endParaRPr lang="en-US" sz="1800" b="1"/>
              </a:p>
            </c:rich>
          </c:tx>
          <c:layout>
            <c:manualLayout>
              <c:xMode val="edge"/>
              <c:yMode val="edge"/>
              <c:x val="0.42661563718877771"/>
              <c:y val="0.8966670005943913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27753488"/>
        <c:crosses val="autoZero"/>
        <c:auto val="1"/>
        <c:lblAlgn val="ctr"/>
        <c:lblOffset val="100"/>
        <c:noMultiLvlLbl val="0"/>
      </c:catAx>
      <c:valAx>
        <c:axId val="527753488"/>
        <c:scaling>
          <c:orientation val="minMax"/>
          <c:max val="2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Monthly</a:t>
                </a:r>
                <a:r>
                  <a:rPr lang="en-US" sz="1800" baseline="0"/>
                  <a:t> Income</a:t>
                </a:r>
                <a:endParaRPr lang="en-US" sz="180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quot;$&quot;#,##0.00_);[Red]\(&quot;$&quot;#,##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750864"/>
        <c:crosses val="autoZero"/>
        <c:crossBetween val="between"/>
        <c:majorUnit val="500"/>
      </c:valAx>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8002405949256348"/>
          <c:y val="0.23498377475542831"/>
          <c:w val="0.21997594050743657"/>
          <c:h val="0.3827139143198171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TANF Grant </a:t>
            </a:r>
            <a:r>
              <a:rPr lang="en-US" dirty="0" smtClean="0"/>
              <a:t>vs.</a:t>
            </a:r>
            <a:endParaRPr lang="en-US" dirty="0"/>
          </a:p>
          <a:p>
            <a:pPr>
              <a:defRPr/>
            </a:pPr>
            <a:r>
              <a:rPr lang="en-US" dirty="0"/>
              <a:t>Sanctioned Grant</a:t>
            </a:r>
          </a:p>
        </c:rich>
      </c:tx>
      <c:layout>
        <c:manualLayout>
          <c:xMode val="edge"/>
          <c:yMode val="edge"/>
          <c:x val="0.2829245283018868"/>
          <c:y val="1.4321516465909829E-2"/>
        </c:manualLayout>
      </c:layout>
      <c:overlay val="0"/>
    </c:title>
    <c:autoTitleDeleted val="0"/>
    <c:plotArea>
      <c:layout/>
      <c:barChart>
        <c:barDir val="col"/>
        <c:grouping val="clustered"/>
        <c:varyColors val="0"/>
        <c:ser>
          <c:idx val="0"/>
          <c:order val="0"/>
          <c:tx>
            <c:strRef>
              <c:f>Sheet1!$B$1</c:f>
              <c:strCache>
                <c:ptCount val="1"/>
                <c:pt idx="0">
                  <c:v>TANF Grant</c:v>
                </c:pt>
              </c:strCache>
            </c:strRef>
          </c:tx>
          <c:spPr>
            <a:solidFill>
              <a:schemeClr val="accent3">
                <a:lumMod val="60000"/>
                <a:lumOff val="40000"/>
              </a:schemeClr>
            </a:solidFill>
          </c:spPr>
          <c:invertIfNegative val="0"/>
          <c:dLbls>
            <c:dLbl>
              <c:idx val="0"/>
              <c:tx>
                <c:rich>
                  <a:bodyPr/>
                  <a:lstStyle/>
                  <a:p>
                    <a:r>
                      <a:rPr lang="en-US" smtClean="0"/>
                      <a:t>$459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86-4F3A-AE58-087C920F620E}"/>
                </c:ext>
              </c:extLst>
            </c:dLbl>
            <c:dLbl>
              <c:idx val="1"/>
              <c:tx>
                <c:rich>
                  <a:bodyPr/>
                  <a:lstStyle/>
                  <a:p>
                    <a:r>
                      <a:rPr lang="en-US" smtClean="0"/>
                      <a:t>$569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86-4F3A-AE58-087C920F620E}"/>
                </c:ext>
              </c:extLst>
            </c:dLbl>
            <c:dLbl>
              <c:idx val="2"/>
              <c:tx>
                <c:rich>
                  <a:bodyPr/>
                  <a:lstStyle/>
                  <a:p>
                    <a:r>
                      <a:rPr lang="en-US" smtClean="0"/>
                      <a:t>$670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86-4F3A-AE58-087C920F620E}"/>
                </c:ext>
              </c:extLst>
            </c:dLbl>
            <c:dLbl>
              <c:idx val="3"/>
              <c:tx>
                <c:rich>
                  <a:bodyPr/>
                  <a:lstStyle/>
                  <a:p>
                    <a:r>
                      <a:rPr lang="en-US" smtClean="0"/>
                      <a:t>$772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86-4F3A-AE58-087C920F620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2-Person Grant</c:v>
                </c:pt>
                <c:pt idx="1">
                  <c:v>3-Person Grant</c:v>
                </c:pt>
                <c:pt idx="2">
                  <c:v>4-Person Grant</c:v>
                </c:pt>
                <c:pt idx="3">
                  <c:v>5-Person Grant</c:v>
                </c:pt>
              </c:strCache>
            </c:strRef>
          </c:cat>
          <c:val>
            <c:numRef>
              <c:f>Sheet1!$B$2:$B$5</c:f>
              <c:numCache>
                <c:formatCode>"$"#,##0_);[Red]\("$"#,##0\)</c:formatCode>
                <c:ptCount val="4"/>
                <c:pt idx="0">
                  <c:v>420</c:v>
                </c:pt>
                <c:pt idx="1">
                  <c:v>521</c:v>
                </c:pt>
                <c:pt idx="2">
                  <c:v>613</c:v>
                </c:pt>
                <c:pt idx="3">
                  <c:v>706</c:v>
                </c:pt>
              </c:numCache>
            </c:numRef>
          </c:val>
          <c:extLst>
            <c:ext xmlns:c16="http://schemas.microsoft.com/office/drawing/2014/chart" uri="{C3380CC4-5D6E-409C-BE32-E72D297353CC}">
              <c16:uniqueId val="{00000000-9184-4F47-B374-A022410F3B2C}"/>
            </c:ext>
          </c:extLst>
        </c:ser>
        <c:ser>
          <c:idx val="1"/>
          <c:order val="1"/>
          <c:tx>
            <c:strRef>
              <c:f>Sheet1!$C$1</c:f>
              <c:strCache>
                <c:ptCount val="1"/>
                <c:pt idx="0">
                  <c:v>In Sanction</c:v>
                </c:pt>
              </c:strCache>
            </c:strRef>
          </c:tx>
          <c:spPr>
            <a:solidFill>
              <a:srgbClr val="FF0000"/>
            </a:solidFill>
          </c:spPr>
          <c:invertIfNegative val="0"/>
          <c:dLbls>
            <c:dLbl>
              <c:idx val="0"/>
              <c:layout>
                <c:manualLayout>
                  <c:x val="2.4590163934426229E-2"/>
                  <c:y val="1.1038287865944775E-2"/>
                </c:manualLayout>
              </c:layout>
              <c:tx>
                <c:rich>
                  <a:bodyPr/>
                  <a:lstStyle/>
                  <a:p>
                    <a:r>
                      <a:rPr lang="en-US" dirty="0" smtClean="0"/>
                      <a:t>$275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84-4F47-B374-A022410F3B2C}"/>
                </c:ext>
              </c:extLst>
            </c:dLbl>
            <c:dLbl>
              <c:idx val="1"/>
              <c:layout>
                <c:manualLayout>
                  <c:x val="1.9125683060109339E-2"/>
                  <c:y val="5.5191439329723875E-3"/>
                </c:manualLayout>
              </c:layout>
              <c:tx>
                <c:rich>
                  <a:bodyPr/>
                  <a:lstStyle/>
                  <a:p>
                    <a:r>
                      <a:rPr lang="en-US" dirty="0" smtClean="0"/>
                      <a:t>$341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84-4F47-B374-A022410F3B2C}"/>
                </c:ext>
              </c:extLst>
            </c:dLbl>
            <c:dLbl>
              <c:idx val="2"/>
              <c:layout>
                <c:manualLayout>
                  <c:x val="2.7322404371584699E-2"/>
                  <c:y val="5.5191439329723875E-3"/>
                </c:manualLayout>
              </c:layout>
              <c:tx>
                <c:rich>
                  <a:bodyPr/>
                  <a:lstStyle/>
                  <a:p>
                    <a:r>
                      <a:rPr lang="en-US" dirty="0" smtClean="0"/>
                      <a:t>$402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84-4F47-B374-A022410F3B2C}"/>
                </c:ext>
              </c:extLst>
            </c:dLbl>
            <c:dLbl>
              <c:idx val="3"/>
              <c:layout>
                <c:manualLayout>
                  <c:x val="2.4590163934426229E-2"/>
                  <c:y val="1.1038287865944775E-2"/>
                </c:manualLayout>
              </c:layout>
              <c:tx>
                <c:rich>
                  <a:bodyPr/>
                  <a:lstStyle/>
                  <a:p>
                    <a:r>
                      <a:rPr lang="en-US" dirty="0" smtClean="0"/>
                      <a:t>$463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84-4F47-B374-A022410F3B2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2-Person Grant</c:v>
                </c:pt>
                <c:pt idx="1">
                  <c:v>3-Person Grant</c:v>
                </c:pt>
                <c:pt idx="2">
                  <c:v>4-Person Grant</c:v>
                </c:pt>
                <c:pt idx="3">
                  <c:v>5-Person Grant</c:v>
                </c:pt>
              </c:strCache>
            </c:strRef>
          </c:cat>
          <c:val>
            <c:numRef>
              <c:f>Sheet1!$C$2:$C$5</c:f>
              <c:numCache>
                <c:formatCode>"$"#,##0_);[Red]\("$"#,##0\)</c:formatCode>
                <c:ptCount val="4"/>
                <c:pt idx="0">
                  <c:v>252</c:v>
                </c:pt>
                <c:pt idx="1">
                  <c:v>312</c:v>
                </c:pt>
                <c:pt idx="2">
                  <c:v>367</c:v>
                </c:pt>
                <c:pt idx="3">
                  <c:v>423</c:v>
                </c:pt>
              </c:numCache>
            </c:numRef>
          </c:val>
          <c:extLst>
            <c:ext xmlns:c16="http://schemas.microsoft.com/office/drawing/2014/chart" uri="{C3380CC4-5D6E-409C-BE32-E72D297353CC}">
              <c16:uniqueId val="{00000005-9184-4F47-B374-A022410F3B2C}"/>
            </c:ext>
          </c:extLst>
        </c:ser>
        <c:dLbls>
          <c:showLegendKey val="0"/>
          <c:showVal val="1"/>
          <c:showCatName val="0"/>
          <c:showSerName val="0"/>
          <c:showPercent val="0"/>
          <c:showBubbleSize val="0"/>
        </c:dLbls>
        <c:gapWidth val="150"/>
        <c:axId val="4684416"/>
        <c:axId val="4686208"/>
      </c:barChart>
      <c:catAx>
        <c:axId val="4684416"/>
        <c:scaling>
          <c:orientation val="minMax"/>
        </c:scaling>
        <c:delete val="0"/>
        <c:axPos val="b"/>
        <c:numFmt formatCode="General" sourceLinked="0"/>
        <c:majorTickMark val="none"/>
        <c:minorTickMark val="none"/>
        <c:tickLblPos val="nextTo"/>
        <c:crossAx val="4686208"/>
        <c:crosses val="autoZero"/>
        <c:auto val="1"/>
        <c:lblAlgn val="ctr"/>
        <c:lblOffset val="100"/>
        <c:noMultiLvlLbl val="0"/>
      </c:catAx>
      <c:valAx>
        <c:axId val="4686208"/>
        <c:scaling>
          <c:orientation val="minMax"/>
        </c:scaling>
        <c:delete val="1"/>
        <c:axPos val="l"/>
        <c:numFmt formatCode="&quot;$&quot;#,##0_);[Red]\(&quot;$&quot;#,##0\)" sourceLinked="1"/>
        <c:majorTickMark val="none"/>
        <c:minorTickMark val="none"/>
        <c:tickLblPos val="nextTo"/>
        <c:crossAx val="4684416"/>
        <c:crosses val="autoZero"/>
        <c:crossBetween val="between"/>
      </c:valAx>
    </c:plotArea>
    <c:legend>
      <c:legendPos val="t"/>
      <c:overlay val="0"/>
    </c:legend>
    <c:plotVisOnly val="1"/>
    <c:dispBlanksAs val="gap"/>
    <c:showDLblsOverMax val="0"/>
  </c:chart>
  <c:txPr>
    <a:bodyPr/>
    <a:lstStyle/>
    <a:p>
      <a:pPr>
        <a:defRPr sz="1800" baseline="0">
          <a:latin typeface="Calibri Light" panose="020F03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0.81553</cdr:x>
      <cdr:y>0.73684</cdr:y>
    </cdr:from>
    <cdr:to>
      <cdr:x>1</cdr:x>
      <cdr:y>1</cdr:y>
    </cdr:to>
    <cdr:sp macro="" textlink="">
      <cdr:nvSpPr>
        <cdr:cNvPr id="2" name="TextBox 1"/>
        <cdr:cNvSpPr txBox="1"/>
      </cdr:nvSpPr>
      <cdr:spPr>
        <a:xfrm xmlns:a="http://schemas.openxmlformats.org/drawingml/2006/main">
          <a:off x="7162799" y="3733799"/>
          <a:ext cx="14478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0.87037</cdr:x>
      <cdr:y>0.74443</cdr:y>
    </cdr:from>
    <cdr:to>
      <cdr:x>1</cdr:x>
      <cdr:y>1</cdr:y>
    </cdr:to>
    <cdr:sp macro="" textlink="">
      <cdr:nvSpPr>
        <cdr:cNvPr id="3" name="TextBox 2"/>
        <cdr:cNvSpPr txBox="1"/>
      </cdr:nvSpPr>
      <cdr:spPr>
        <a:xfrm xmlns:a="http://schemas.openxmlformats.org/drawingml/2006/main">
          <a:off x="7162800" y="3551238"/>
          <a:ext cx="10668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*Minimum Wage amounts shown are as of January </a:t>
          </a:r>
          <a:r>
            <a:rPr lang="en-US" dirty="0" smtClean="0"/>
            <a:t>2020..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91A28A-F46C-4844-8A45-DD7E5B020615}" type="datetimeFigureOut">
              <a:rPr lang="en-US" smtClean="0"/>
              <a:t>1/14/2020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05345C-0589-463C-AE1C-69B2090DB291}" type="slidenum">
              <a:rPr lang="en-US" smtClean="0"/>
              <a:t>‹#›</a:t>
            </a:fld>
            <a:endParaRPr lang="en-US"/>
          </a:p>
        </p:txBody>
      </p:sp>
    </p:spTree>
    <p:extLst>
      <p:ext uri="{BB962C8B-B14F-4D97-AF65-F5344CB8AC3E}">
        <p14:creationId xmlns:p14="http://schemas.microsoft.com/office/powerpoint/2010/main" val="100774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28714-96E8-48A2-9020-90F8E0D8ED2D}" type="datetimeFigureOut">
              <a:rPr lang="en-US" smtClean="0"/>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83589-BD46-4C17-8603-525FFD1884AE}" type="slidenum">
              <a:rPr lang="en-US" smtClean="0"/>
              <a:t>‹#›</a:t>
            </a:fld>
            <a:endParaRPr lang="en-US"/>
          </a:p>
        </p:txBody>
      </p:sp>
    </p:spTree>
    <p:extLst>
      <p:ext uri="{BB962C8B-B14F-4D97-AF65-F5344CB8AC3E}">
        <p14:creationId xmlns:p14="http://schemas.microsoft.com/office/powerpoint/2010/main" val="124838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ashingtonconnection.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shs.wa.gov/bfe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Orientation. </a:t>
            </a:r>
          </a:p>
          <a:p>
            <a:r>
              <a:rPr lang="en-US" sz="1200" kern="1200" dirty="0" smtClean="0">
                <a:solidFill>
                  <a:schemeClr val="tx1"/>
                </a:solidFill>
                <a:effectLst/>
                <a:latin typeface="+mn-lt"/>
                <a:ea typeface="+mn-ea"/>
                <a:cs typeface="+mn-cs"/>
              </a:rPr>
              <a:t>During the next half hour or so, I’ll be sharing information with you about Temporary Assistance for Needy Families (TANF), and the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TANF is the cash grant program that you’re applying for.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is Washington’s Welfare to Work program designed to provide you with choices of various activities that can help you find a job, or otherwise reach your family’s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some things some of you are hoping to get out of this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of the information we’re going to talk about today might be familiar to some of you and new to the rest of you. We will be going over a lot of information today and we know it’s not always easy to remember all of it.  You’ll notice that there are brochures and pamphlets with resources that may be available to you in this folder. You may take out the “Helping You Help Yourself and Your Family” brochure that looks like this to reference and </a:t>
            </a:r>
            <a:r>
              <a:rPr lang="en-US" sz="1200" b="1" kern="1200" dirty="0" smtClean="0">
                <a:solidFill>
                  <a:schemeClr val="tx1"/>
                </a:solidFill>
                <a:effectLst/>
                <a:latin typeface="+mn-lt"/>
                <a:ea typeface="+mn-ea"/>
                <a:cs typeface="+mn-cs"/>
              </a:rPr>
              <a:t>to write down notes or questions.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Feel free to ask questions as I’m going through this information.  If you have questions that are specific to your situation, you will be able to discuss those with your case manager after this orientation.   </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a:t>
            </a:fld>
            <a:endParaRPr lang="en-US"/>
          </a:p>
        </p:txBody>
      </p:sp>
    </p:spTree>
    <p:extLst>
      <p:ext uri="{BB962C8B-B14F-4D97-AF65-F5344CB8AC3E}">
        <p14:creationId xmlns:p14="http://schemas.microsoft.com/office/powerpoint/2010/main" val="1295316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our missions at DSHS is to help individuals live in a safe environment.  Family violence can include emotional or physical abuse to you or your children.  We know that dealing with family violence can make it harder to look for work or keep a job.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partner is hurting you or you fear what your partner will do when you make your own choices in life, like finding work or spending time with your friends and family, please let your case manager know about it during your interview. They can connect you with a local advocate and create an IRP that works for you. Also, there is a 1-800 number for </a:t>
            </a:r>
            <a:r>
              <a:rPr lang="en-US" sz="1200" kern="1200" smtClean="0">
                <a:solidFill>
                  <a:schemeClr val="tx1"/>
                </a:solidFill>
                <a:effectLst/>
                <a:latin typeface="+mn-lt"/>
                <a:ea typeface="+mn-ea"/>
                <a:cs typeface="+mn-cs"/>
              </a:rPr>
              <a:t>the National </a:t>
            </a:r>
            <a:r>
              <a:rPr lang="en-US" sz="1200" kern="1200" dirty="0" smtClean="0">
                <a:solidFill>
                  <a:schemeClr val="tx1"/>
                </a:solidFill>
                <a:effectLst/>
                <a:latin typeface="+mn-lt"/>
                <a:ea typeface="+mn-ea"/>
                <a:cs typeface="+mn-cs"/>
              </a:rPr>
              <a:t>Domestic Violence Hotline in the brochure you pulled out earlier, and a brochure in your folder called “Open the Door” that gives more information about family violence services.     </a:t>
            </a:r>
          </a:p>
          <a:p>
            <a:r>
              <a:rPr lang="en-US" sz="1200" kern="1200" dirty="0" smtClean="0">
                <a:solidFill>
                  <a:schemeClr val="tx1"/>
                </a:solidFill>
                <a:effectLst/>
                <a:latin typeface="+mn-lt"/>
                <a:ea typeface="+mn-ea"/>
                <a:cs typeface="+mn-cs"/>
              </a:rPr>
              <a:t>Our goal is to empower families, reduce isolation and increase opportunities.    </a:t>
            </a:r>
          </a:p>
          <a:p>
            <a:r>
              <a:rPr lang="en-US" sz="1200" kern="1200" dirty="0" smtClean="0">
                <a:solidFill>
                  <a:schemeClr val="tx1"/>
                </a:solidFill>
                <a:effectLst/>
                <a:latin typeface="+mn-lt"/>
                <a:ea typeface="+mn-ea"/>
                <a:cs typeface="+mn-cs"/>
              </a:rPr>
              <a:t>** I realize we have given you a lot of information so far. I hope you’re not feeling overwhelmed.  Remember; feel free to speak up if you have any questions.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talk about some of the things we can do to help you participate in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10</a:t>
            </a:fld>
            <a:endParaRPr lang="en-US"/>
          </a:p>
        </p:txBody>
      </p:sp>
    </p:spTree>
    <p:extLst>
      <p:ext uri="{BB962C8B-B14F-4D97-AF65-F5344CB8AC3E}">
        <p14:creationId xmlns:p14="http://schemas.microsoft.com/office/powerpoint/2010/main" val="120805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Here’s another video to give you a description of what Support Services are available to you, when you’re participating in WF activities.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11</a:t>
            </a:fld>
            <a:endParaRPr lang="en-US"/>
          </a:p>
        </p:txBody>
      </p:sp>
    </p:spTree>
    <p:extLst>
      <p:ext uri="{BB962C8B-B14F-4D97-AF65-F5344CB8AC3E}">
        <p14:creationId xmlns:p14="http://schemas.microsoft.com/office/powerpoint/2010/main" val="343259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may be able to help you pay for things that you need to participate in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if you don’t have a way to pay for them yourself.   This might be money for gas or public transportation to look for work, clothes to interview for or start a job, or tools or licenses required to work.  A full listing of the available support services are in the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brochure in your packet, please be sure to talk with your case manager about any support services you may need, remember to tell us when you do find a job so we can help you with support services before your TANF grant closes. </a:t>
            </a:r>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12</a:t>
            </a:fld>
            <a:endParaRPr lang="en-US"/>
          </a:p>
        </p:txBody>
      </p:sp>
    </p:spTree>
    <p:extLst>
      <p:ext uri="{BB962C8B-B14F-4D97-AF65-F5344CB8AC3E}">
        <p14:creationId xmlns:p14="http://schemas.microsoft.com/office/powerpoint/2010/main" val="273381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of you may need childcare if you are going to participate in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It is important you have childcare you can depend on so you can concentrate on your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activities. You will also need to have some kind of backup plan for those times when your childcare provider is out of town, not working on a holiday or won’t take your child because they’re sick.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may be able to get help paying for child care through the Working Connections Child Care program for the time that you’re participating in WorkFirst. This includes the time you’re working or looking for work, going to training or work experience, and going to other appointments.  Whom you choose to care for your child is up to you – you’ll decide if you want to use a licensed childcare center or home, family, friends, or neighbors to watch your child.</a:t>
            </a:r>
          </a:p>
          <a:p>
            <a:r>
              <a:rPr lang="en-US" sz="1200" kern="1200" dirty="0" smtClean="0">
                <a:solidFill>
                  <a:schemeClr val="tx1"/>
                </a:solidFill>
                <a:effectLst/>
                <a:latin typeface="+mn-lt"/>
                <a:ea typeface="+mn-ea"/>
                <a:cs typeface="+mn-cs"/>
              </a:rPr>
              <a:t>You can apply for childcare online at </a:t>
            </a:r>
            <a:r>
              <a:rPr lang="en-US" sz="1200" u="sng" kern="1200" dirty="0" smtClean="0">
                <a:solidFill>
                  <a:schemeClr val="tx1"/>
                </a:solidFill>
                <a:effectLst/>
                <a:latin typeface="+mn-lt"/>
                <a:ea typeface="+mn-ea"/>
                <a:cs typeface="+mn-cs"/>
                <a:hlinkClick r:id="rId3"/>
              </a:rPr>
              <a:t>www.washingtonconnection.org</a:t>
            </a:r>
            <a:r>
              <a:rPr lang="en-US" sz="1200" kern="1200" dirty="0" smtClean="0">
                <a:solidFill>
                  <a:schemeClr val="tx1"/>
                </a:solidFill>
                <a:effectLst/>
                <a:latin typeface="+mn-lt"/>
                <a:ea typeface="+mn-ea"/>
                <a:cs typeface="+mn-cs"/>
              </a:rPr>
              <a:t> or apply by phone Monday-Friday, 8am-5pm at 1-844-626-8687.</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13</a:t>
            </a:fld>
            <a:endParaRPr lang="en-US"/>
          </a:p>
        </p:txBody>
      </p:sp>
    </p:spTree>
    <p:extLst>
      <p:ext uri="{BB962C8B-B14F-4D97-AF65-F5344CB8AC3E}">
        <p14:creationId xmlns:p14="http://schemas.microsoft.com/office/powerpoint/2010/main" val="136505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 short clip explaining the Sanction process.</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14</a:t>
            </a:fld>
            <a:endParaRPr lang="en-US"/>
          </a:p>
        </p:txBody>
      </p:sp>
    </p:spTree>
    <p:extLst>
      <p:ext uri="{BB962C8B-B14F-4D97-AF65-F5344CB8AC3E}">
        <p14:creationId xmlns:p14="http://schemas.microsoft.com/office/powerpoint/2010/main" val="407336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Sanction is a penalty when you choose not to follow your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plan or attend scheduled appointments. This penalty reduces your grant by 40 percent or terminates your TANF grant. A sanction may be avoided by communicating with us if you are unable to participate. </a:t>
            </a:r>
          </a:p>
          <a:p>
            <a:r>
              <a:rPr lang="en-US" sz="1200" kern="1200" dirty="0" smtClean="0">
                <a:solidFill>
                  <a:schemeClr val="tx1"/>
                </a:solidFill>
                <a:effectLst/>
                <a:latin typeface="+mn-lt"/>
                <a:ea typeface="+mn-ea"/>
                <a:cs typeface="+mn-cs"/>
              </a:rPr>
              <a:t>Let’s take a look at what a sanction may mean to your family.  A household of three receives a TANF grant of $569 each month.  A sanctioned grant would be reduced by $227 a month, making the grant $341 per month. A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sanction may also reduce your basic food benefits. </a:t>
            </a:r>
          </a:p>
          <a:p>
            <a:r>
              <a:rPr lang="en-US" sz="1200" kern="1200" dirty="0" smtClean="0">
                <a:solidFill>
                  <a:schemeClr val="tx1"/>
                </a:solidFill>
                <a:effectLst/>
                <a:latin typeface="+mn-lt"/>
                <a:ea typeface="+mn-ea"/>
                <a:cs typeface="+mn-cs"/>
              </a:rPr>
              <a:t>If you don’t communicate with us during the sanction process, we may visit you at your home and your TANF grant may be closed. If you left in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sanction and need a TANF grant in the future, you may need to follow the requirements in your IRP for 28 consecutive days before receiving TANF again.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have heard a little bit about child support sanction and it’s important for you to know that both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and DCS sanctions can happen at the same time.</a:t>
            </a:r>
          </a:p>
          <a:p>
            <a:r>
              <a:rPr lang="en-US" sz="1200" kern="1200" dirty="0" smtClean="0">
                <a:solidFill>
                  <a:schemeClr val="tx1"/>
                </a:solidFill>
                <a:effectLst/>
                <a:latin typeface="+mn-lt"/>
                <a:ea typeface="+mn-ea"/>
                <a:cs typeface="+mn-cs"/>
              </a:rPr>
              <a:t>You can see that the sanction penalty is very severe. Our goal is to work with you and your family. To avoid sanction, the best thing to do is to communicate with us so we can work together.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don’t want families to have reduced cash grants as that only makes it harder to reach your goals. We can work with you through obstacles and adjust your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plan if needed.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15</a:t>
            </a:fld>
            <a:endParaRPr lang="en-US"/>
          </a:p>
        </p:txBody>
      </p:sp>
    </p:spTree>
    <p:extLst>
      <p:ext uri="{BB962C8B-B14F-4D97-AF65-F5344CB8AC3E}">
        <p14:creationId xmlns:p14="http://schemas.microsoft.com/office/powerpoint/2010/main" val="235275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Federal law states that adults can only receive a total of 5 years of TANF in their lifetime.  That includes cash assistance that you receive in </a:t>
            </a:r>
            <a:r>
              <a:rPr lang="en-US" sz="1200" u="sng"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state. It’s important that we help you connect with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services as soon as possible. The fewer months of assistance you use the more you’ll have available in case something happens and you need help in the future.  </a:t>
            </a:r>
          </a:p>
          <a:p>
            <a:r>
              <a:rPr lang="en-US" sz="1200" kern="1200" dirty="0" smtClean="0">
                <a:solidFill>
                  <a:schemeClr val="tx1"/>
                </a:solidFill>
                <a:effectLst/>
                <a:latin typeface="+mn-lt"/>
                <a:ea typeface="+mn-ea"/>
                <a:cs typeface="+mn-cs"/>
              </a:rPr>
              <a:t>After 60 months on TANF, your entire family becomes ineligible for cash assistance.  Sometimes you can be granted an extension, such as if you have a serious, long term disability or family violence, but for most families the total of 5 years on TANF is the maximum amount. </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16</a:t>
            </a:fld>
            <a:endParaRPr lang="en-US"/>
          </a:p>
        </p:txBody>
      </p:sp>
    </p:spTree>
    <p:extLst>
      <p:ext uri="{BB962C8B-B14F-4D97-AF65-F5344CB8AC3E}">
        <p14:creationId xmlns:p14="http://schemas.microsoft.com/office/powerpoint/2010/main" val="418096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 all assistance ends when you go off TANF.  If you leave TANF and aren’t in sanction with DSHS or Division of Child Support, you’ll get 5 months of </a:t>
            </a:r>
            <a:r>
              <a:rPr lang="en-US" sz="1200" b="1" kern="1200" dirty="0" smtClean="0">
                <a:solidFill>
                  <a:schemeClr val="tx1"/>
                </a:solidFill>
                <a:effectLst/>
                <a:latin typeface="+mn-lt"/>
                <a:ea typeface="+mn-ea"/>
                <a:cs typeface="+mn-cs"/>
              </a:rPr>
              <a:t>Transitional Food Assistance</a:t>
            </a:r>
            <a:r>
              <a:rPr lang="en-US" sz="1200" kern="1200" dirty="0" smtClean="0">
                <a:solidFill>
                  <a:schemeClr val="tx1"/>
                </a:solidFill>
                <a:effectLst/>
                <a:latin typeface="+mn-lt"/>
                <a:ea typeface="+mn-ea"/>
                <a:cs typeface="+mn-cs"/>
              </a:rPr>
              <a:t>.  You will continue to receive food benefits for the next 5 months, for a family of 3 you may receive up to $504 in food benefits, sometimes your food benefits may increase.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5 months, depending on how much income you have, you could still be eligible for </a:t>
            </a:r>
            <a:r>
              <a:rPr lang="en-US" sz="1200" b="1" kern="1200" dirty="0" smtClean="0">
                <a:solidFill>
                  <a:schemeClr val="tx1"/>
                </a:solidFill>
                <a:effectLst/>
                <a:latin typeface="+mn-lt"/>
                <a:ea typeface="+mn-ea"/>
                <a:cs typeface="+mn-cs"/>
              </a:rPr>
              <a:t>Basic Food</a:t>
            </a:r>
            <a:r>
              <a:rPr lang="en-US" sz="1200" kern="1200" dirty="0" smtClean="0">
                <a:solidFill>
                  <a:schemeClr val="tx1"/>
                </a:solidFill>
                <a:effectLst/>
                <a:latin typeface="+mn-lt"/>
                <a:ea typeface="+mn-ea"/>
                <a:cs typeface="+mn-cs"/>
              </a:rPr>
              <a:t>.  For example, a family of 3 with one parent working full time at minimum wage ($1992) would receive a minimum of $85 in food benefits each month, and the amount could increase if you pay rent or utilities. </a:t>
            </a:r>
          </a:p>
          <a:p>
            <a:r>
              <a:rPr lang="en-US" sz="1200" kern="1200" dirty="0" smtClean="0">
                <a:solidFill>
                  <a:schemeClr val="tx1"/>
                </a:solidFill>
                <a:effectLst/>
                <a:latin typeface="+mn-lt"/>
                <a:ea typeface="+mn-ea"/>
                <a:cs typeface="+mn-cs"/>
              </a:rPr>
              <a:t>And once your TANF has ended you could now access education and employment services through Basic Food Employment &amp; Training (BFET), you’ll learn more about this program in the next slide.</a:t>
            </a:r>
          </a:p>
          <a:p>
            <a:pPr fontAlgn="t"/>
            <a:r>
              <a:rPr lang="en-US" sz="1200" kern="1200" dirty="0" smtClean="0">
                <a:solidFill>
                  <a:schemeClr val="tx1"/>
                </a:solidFill>
                <a:effectLst/>
                <a:latin typeface="+mn-lt"/>
                <a:ea typeface="+mn-ea"/>
                <a:cs typeface="+mn-cs"/>
              </a:rPr>
              <a:t>You could also still receive </a:t>
            </a:r>
            <a:r>
              <a:rPr lang="en-US" sz="1200" b="1" kern="1200" dirty="0" smtClean="0">
                <a:solidFill>
                  <a:schemeClr val="tx1"/>
                </a:solidFill>
                <a:effectLst/>
                <a:latin typeface="+mn-lt"/>
                <a:ea typeface="+mn-ea"/>
                <a:cs typeface="+mn-cs"/>
              </a:rPr>
              <a:t>childcare assistance</a:t>
            </a:r>
            <a:r>
              <a:rPr lang="en-US" sz="1200" kern="1200" dirty="0" smtClean="0">
                <a:solidFill>
                  <a:schemeClr val="tx1"/>
                </a:solidFill>
                <a:effectLst/>
                <a:latin typeface="+mn-lt"/>
                <a:ea typeface="+mn-ea"/>
                <a:cs typeface="+mn-cs"/>
              </a:rPr>
              <a:t> after you leave TANF if you are working and your income is less than $3300 a month for a family of 3. The amount you would pay as a copayment depends on your income.  Using the example of a household with one parent working full time at minimum wage, your copay would be around $65 per month. Your copayment will not change during your 12-month certification period, even if your pay increases, as long as you remain eligible.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also can still receive </a:t>
            </a:r>
            <a:r>
              <a:rPr lang="en-US" sz="1200" b="1" kern="1200" dirty="0" smtClean="0">
                <a:solidFill>
                  <a:schemeClr val="tx1"/>
                </a:solidFill>
                <a:effectLst/>
                <a:latin typeface="+mn-lt"/>
                <a:ea typeface="+mn-ea"/>
                <a:cs typeface="+mn-cs"/>
              </a:rPr>
              <a:t>medical coverage</a:t>
            </a:r>
            <a:r>
              <a:rPr lang="en-US" sz="1200" kern="1200" dirty="0" smtClean="0">
                <a:solidFill>
                  <a:schemeClr val="tx1"/>
                </a:solidFill>
                <a:effectLst/>
                <a:latin typeface="+mn-lt"/>
                <a:ea typeface="+mn-ea"/>
                <a:cs typeface="+mn-cs"/>
              </a:rPr>
              <a:t> when you get a job and go off TANF.   Depending on how much you earn, you may eventually be required to pay an insurance premium.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after you stop getting TANF, the Division of Child Support will continue to collect and send you any </a:t>
            </a:r>
            <a:r>
              <a:rPr lang="en-US" sz="1200" b="1" kern="1200" dirty="0" smtClean="0">
                <a:solidFill>
                  <a:schemeClr val="tx1"/>
                </a:solidFill>
                <a:effectLst/>
                <a:latin typeface="+mn-lt"/>
                <a:ea typeface="+mn-ea"/>
                <a:cs typeface="+mn-cs"/>
              </a:rPr>
              <a:t>child support</a:t>
            </a:r>
            <a:r>
              <a:rPr lang="en-US" sz="1200" kern="1200" dirty="0" smtClean="0">
                <a:solidFill>
                  <a:schemeClr val="tx1"/>
                </a:solidFill>
                <a:effectLst/>
                <a:latin typeface="+mn-lt"/>
                <a:ea typeface="+mn-ea"/>
                <a:cs typeface="+mn-cs"/>
              </a:rPr>
              <a:t> you are eligible to receive.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if you’re working you could be eligible for an </a:t>
            </a:r>
            <a:r>
              <a:rPr lang="en-US" sz="1200" b="1" kern="1200" dirty="0" smtClean="0">
                <a:solidFill>
                  <a:schemeClr val="tx1"/>
                </a:solidFill>
                <a:effectLst/>
                <a:latin typeface="+mn-lt"/>
                <a:ea typeface="+mn-ea"/>
                <a:cs typeface="+mn-cs"/>
              </a:rPr>
              <a:t>Earned Income Tax Credit</a:t>
            </a:r>
            <a:r>
              <a:rPr lang="en-US" sz="1200" kern="1200" dirty="0" smtClean="0">
                <a:solidFill>
                  <a:schemeClr val="tx1"/>
                </a:solidFill>
                <a:effectLst/>
                <a:latin typeface="+mn-lt"/>
                <a:ea typeface="+mn-ea"/>
                <a:cs typeface="+mn-cs"/>
              </a:rPr>
              <a:t>.  This is extra money from the federal government in addition to any tax refund you get when you file your taxes.</a:t>
            </a:r>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17</a:t>
            </a:fld>
            <a:endParaRPr lang="en-US"/>
          </a:p>
        </p:txBody>
      </p:sp>
    </p:spTree>
    <p:extLst>
      <p:ext uri="{BB962C8B-B14F-4D97-AF65-F5344CB8AC3E}">
        <p14:creationId xmlns:p14="http://schemas.microsoft.com/office/powerpoint/2010/main" val="179980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hearing all this, you might decide that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isn’t the program for you.  If you decide not to apply for TANF, there are other programs that can help you.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Diversion Cash Assistance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Diversion Cash Assistance (DCA) is an emergency cash program, limited to one 30-day period every 12 months.  Diversion can help you pay your bills until your income starts. For example, you may have a new job but need help paying your bills until you get your first paycheck. To be eligible for Diversion cash you must be able to support yourself and your family for the next 12 months. If you are eligible for Diversion, you could receive up to $1250 in a 12-month period, but you may not receive both cash assistance and Diversion cash at the same time. </a:t>
            </a:r>
            <a:r>
              <a:rPr lang="en-US" sz="1200" u="sng" kern="1200" dirty="0" smtClean="0">
                <a:solidFill>
                  <a:schemeClr val="tx1"/>
                </a:solidFill>
                <a:effectLst/>
                <a:latin typeface="+mn-lt"/>
                <a:ea typeface="+mn-ea"/>
                <a:cs typeface="+mn-cs"/>
              </a:rPr>
              <a:t>However</a:t>
            </a:r>
            <a:r>
              <a:rPr lang="en-US" sz="1200" kern="1200" dirty="0" smtClean="0">
                <a:solidFill>
                  <a:schemeClr val="tx1"/>
                </a:solidFill>
                <a:effectLst/>
                <a:latin typeface="+mn-lt"/>
                <a:ea typeface="+mn-ea"/>
                <a:cs typeface="+mn-cs"/>
              </a:rPr>
              <a:t>, if you receive Diversion cash and then go back on TANF any time within the next 12 months, you’ll have to pay back part of the cash you received.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Basic Food Employment and Training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There’s a brochure about Basic Food Employment and Training (BFET) in your folder.  If you’re not receiving TANF, but are receiving food assistance, BFET can assist you with job readiness through </a:t>
            </a:r>
          </a:p>
          <a:p>
            <a:pPr lvl="0"/>
            <a:r>
              <a:rPr lang="en-US" sz="1200" kern="1200" dirty="0" smtClean="0">
                <a:solidFill>
                  <a:schemeClr val="tx1"/>
                </a:solidFill>
                <a:effectLst/>
                <a:latin typeface="+mn-lt"/>
                <a:ea typeface="+mn-ea"/>
                <a:cs typeface="+mn-cs"/>
              </a:rPr>
              <a:t>Job search</a:t>
            </a:r>
          </a:p>
          <a:p>
            <a:pPr lvl="0"/>
            <a:r>
              <a:rPr lang="en-US" sz="1200" kern="1200" dirty="0" smtClean="0">
                <a:solidFill>
                  <a:schemeClr val="tx1"/>
                </a:solidFill>
                <a:effectLst/>
                <a:latin typeface="+mn-lt"/>
                <a:ea typeface="+mn-ea"/>
                <a:cs typeface="+mn-cs"/>
              </a:rPr>
              <a:t>Job search training (mock interviews, strategies, etc.)</a:t>
            </a:r>
          </a:p>
          <a:p>
            <a:pPr lvl="0"/>
            <a:r>
              <a:rPr lang="en-US" sz="1200" kern="1200" dirty="0" smtClean="0">
                <a:solidFill>
                  <a:schemeClr val="tx1"/>
                </a:solidFill>
                <a:effectLst/>
                <a:latin typeface="+mn-lt"/>
                <a:ea typeface="+mn-ea"/>
                <a:cs typeface="+mn-cs"/>
              </a:rPr>
              <a:t>Basic education (computer training, LEP, etc.)</a:t>
            </a:r>
          </a:p>
          <a:p>
            <a:pPr lvl="0"/>
            <a:r>
              <a:rPr lang="en-US" sz="1200" kern="1200" dirty="0" smtClean="0">
                <a:solidFill>
                  <a:schemeClr val="tx1"/>
                </a:solidFill>
                <a:effectLst/>
                <a:latin typeface="+mn-lt"/>
                <a:ea typeface="+mn-ea"/>
                <a:cs typeface="+mn-cs"/>
              </a:rPr>
              <a:t> Vocational training, or</a:t>
            </a:r>
          </a:p>
          <a:p>
            <a:pPr lvl="0"/>
            <a:r>
              <a:rPr lang="en-US" sz="1200" kern="1200" dirty="0" smtClean="0">
                <a:solidFill>
                  <a:schemeClr val="tx1"/>
                </a:solidFill>
                <a:effectLst/>
                <a:latin typeface="+mn-lt"/>
                <a:ea typeface="+mn-ea"/>
                <a:cs typeface="+mn-cs"/>
              </a:rPr>
              <a:t>Assist with some school programs at any Washington Community or Technical College (tuition).   </a:t>
            </a:r>
          </a:p>
          <a:p>
            <a:pPr lvl="0"/>
            <a:r>
              <a:rPr lang="en-US" sz="1200" kern="1200" dirty="0" smtClean="0">
                <a:solidFill>
                  <a:schemeClr val="tx1"/>
                </a:solidFill>
                <a:effectLst/>
                <a:latin typeface="+mn-lt"/>
                <a:ea typeface="+mn-ea"/>
                <a:cs typeface="+mn-cs"/>
              </a:rPr>
              <a:t>Support services (transportation help, childcare, housing, clothing, etc.)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BFET provider has their own unique program focusing on one or more of the above services. You can find out more about these programs by contacting a provider by phone (using the brochure) or by visiting </a:t>
            </a:r>
            <a:r>
              <a:rPr lang="en-US" sz="1200" u="sng" kern="1200" dirty="0" smtClean="0">
                <a:solidFill>
                  <a:schemeClr val="tx1"/>
                </a:solidFill>
                <a:effectLst/>
                <a:latin typeface="+mn-lt"/>
                <a:ea typeface="+mn-ea"/>
                <a:cs typeface="+mn-cs"/>
                <a:hlinkClick r:id="rId3"/>
              </a:rPr>
              <a:t>www.dshs.wa.gov/bfet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is BFET different from TANF?</a:t>
            </a:r>
          </a:p>
          <a:p>
            <a:pPr lvl="0"/>
            <a:r>
              <a:rPr lang="en-US" sz="1200" kern="1200" dirty="0" smtClean="0">
                <a:solidFill>
                  <a:schemeClr val="tx1"/>
                </a:solidFill>
                <a:effectLst/>
                <a:latin typeface="+mn-lt"/>
                <a:ea typeface="+mn-ea"/>
                <a:cs typeface="+mn-cs"/>
              </a:rPr>
              <a:t>Voluntary</a:t>
            </a:r>
          </a:p>
          <a:p>
            <a:pPr lvl="0"/>
            <a:r>
              <a:rPr lang="en-US" sz="1200" kern="1200" dirty="0" smtClean="0">
                <a:solidFill>
                  <a:schemeClr val="tx1"/>
                </a:solidFill>
                <a:effectLst/>
                <a:latin typeface="+mn-lt"/>
                <a:ea typeface="+mn-ea"/>
                <a:cs typeface="+mn-cs"/>
              </a:rPr>
              <a:t>No minimum hourly requirement</a:t>
            </a:r>
          </a:p>
          <a:p>
            <a:pPr lvl="0"/>
            <a:r>
              <a:rPr lang="en-US" sz="1200" kern="1200" dirty="0" smtClean="0">
                <a:solidFill>
                  <a:schemeClr val="tx1"/>
                </a:solidFill>
                <a:effectLst/>
                <a:latin typeface="+mn-lt"/>
                <a:ea typeface="+mn-ea"/>
                <a:cs typeface="+mn-cs"/>
              </a:rPr>
              <a:t>Can do job search and/or training</a:t>
            </a:r>
          </a:p>
          <a:p>
            <a:pPr lvl="0"/>
            <a:r>
              <a:rPr lang="en-US" sz="1200" kern="1200" dirty="0" smtClean="0">
                <a:solidFill>
                  <a:schemeClr val="tx1"/>
                </a:solidFill>
                <a:effectLst/>
                <a:latin typeface="+mn-lt"/>
                <a:ea typeface="+mn-ea"/>
                <a:cs typeface="+mn-cs"/>
              </a:rPr>
              <a:t>No time limit </a:t>
            </a:r>
          </a:p>
          <a:p>
            <a:pPr lvl="0"/>
            <a:r>
              <a:rPr lang="en-US" sz="1200" kern="1200" dirty="0" smtClean="0">
                <a:solidFill>
                  <a:schemeClr val="tx1"/>
                </a:solidFill>
                <a:effectLst/>
                <a:latin typeface="+mn-lt"/>
                <a:ea typeface="+mn-ea"/>
                <a:cs typeface="+mn-cs"/>
              </a:rPr>
              <a:t>No monetary grant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Health Care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don’t have health care coverage, you will need to apply through the Health Plan Finder. We can help you apply, if you need assistance.  You can apply online, over the phone or by filling out an application.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more information about applying for health care coverage in your brochure.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Others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could also be eligible for other community resources.  </a:t>
            </a:r>
          </a:p>
          <a:p>
            <a:r>
              <a:rPr lang="en-US" sz="1200" kern="1200" dirty="0" smtClean="0">
                <a:solidFill>
                  <a:schemeClr val="tx1"/>
                </a:solidFill>
                <a:effectLst/>
                <a:latin typeface="+mn-lt"/>
                <a:ea typeface="+mn-ea"/>
                <a:cs typeface="+mn-cs"/>
              </a:rPr>
              <a:t>You can find a list of local resources in your folder, as well as call 211 for resources available to you. </a:t>
            </a:r>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18</a:t>
            </a:fld>
            <a:endParaRPr lang="en-US"/>
          </a:p>
        </p:txBody>
      </p:sp>
    </p:spTree>
    <p:extLst>
      <p:ext uri="{BB962C8B-B14F-4D97-AF65-F5344CB8AC3E}">
        <p14:creationId xmlns:p14="http://schemas.microsoft.com/office/powerpoint/2010/main" val="389209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Lastly, here’s a short video of Success Stories from past TANF recipients</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19</a:t>
            </a:fld>
            <a:endParaRPr lang="en-US"/>
          </a:p>
        </p:txBody>
      </p:sp>
    </p:spTree>
    <p:extLst>
      <p:ext uri="{BB962C8B-B14F-4D97-AF65-F5344CB8AC3E}">
        <p14:creationId xmlns:p14="http://schemas.microsoft.com/office/powerpoint/2010/main" val="234861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Reasons WHY you might be here…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You’re afraid that there’s no work out there that will pay you enough.</a:t>
            </a:r>
          </a:p>
          <a:p>
            <a:pPr lvl="0"/>
            <a:r>
              <a:rPr lang="en-US" sz="1200" kern="1200" dirty="0" smtClean="0">
                <a:solidFill>
                  <a:schemeClr val="tx1"/>
                </a:solidFill>
                <a:effectLst/>
                <a:latin typeface="+mn-lt"/>
                <a:ea typeface="+mn-ea"/>
                <a:cs typeface="+mn-cs"/>
              </a:rPr>
              <a:t>You feel alone because there’s no one really that can help you in your particular situation.</a:t>
            </a:r>
          </a:p>
          <a:p>
            <a:r>
              <a:rPr lang="en-US" sz="1200" kern="1200" dirty="0" smtClean="0">
                <a:solidFill>
                  <a:schemeClr val="tx1"/>
                </a:solidFill>
                <a:effectLst/>
                <a:latin typeface="+mn-lt"/>
                <a:ea typeface="+mn-ea"/>
                <a:cs typeface="+mn-cs"/>
              </a:rPr>
              <a:t>You’re feeling overwhelmed by some tough circumstances and not sure what to do.</a:t>
            </a:r>
          </a:p>
          <a:p>
            <a:r>
              <a:rPr lang="en-US" sz="1200" kern="1200" dirty="0" smtClean="0">
                <a:solidFill>
                  <a:schemeClr val="tx1"/>
                </a:solidFill>
                <a:effectLst/>
                <a:latin typeface="+mn-lt"/>
                <a:ea typeface="+mn-ea"/>
                <a:cs typeface="+mn-cs"/>
              </a:rPr>
              <a:t>AND…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want to provide a stable income for you and your kids</a:t>
            </a:r>
          </a:p>
          <a:p>
            <a:r>
              <a:rPr lang="en-US" sz="1200" kern="1200" dirty="0" smtClean="0">
                <a:solidFill>
                  <a:schemeClr val="tx1"/>
                </a:solidFill>
                <a:effectLst/>
                <a:latin typeface="+mn-lt"/>
                <a:ea typeface="+mn-ea"/>
                <a:cs typeface="+mn-cs"/>
              </a:rPr>
              <a:t>You want to feel a sense of pride and satisfaction every day that you’ve contributed to your family.</a:t>
            </a:r>
          </a:p>
          <a:p>
            <a:r>
              <a:rPr lang="en-US" sz="1200" kern="1200" dirty="0" smtClean="0">
                <a:solidFill>
                  <a:schemeClr val="tx1"/>
                </a:solidFill>
                <a:effectLst/>
                <a:latin typeface="+mn-lt"/>
                <a:ea typeface="+mn-ea"/>
                <a:cs typeface="+mn-cs"/>
              </a:rPr>
              <a:t>You really want the peace and calm that comes with knowing your needs are taken care of, and that you worked hard to make it happen.</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You’ve already taken the first step to achieving these things and the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program can provide opportunities toward reaching your goals.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2</a:t>
            </a:fld>
            <a:endParaRPr lang="en-US"/>
          </a:p>
        </p:txBody>
      </p:sp>
    </p:spTree>
    <p:extLst>
      <p:ext uri="{BB962C8B-B14F-4D97-AF65-F5344CB8AC3E}">
        <p14:creationId xmlns:p14="http://schemas.microsoft.com/office/powerpoint/2010/main" val="247415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 Questions?</a:t>
            </a:r>
          </a:p>
          <a:p>
            <a:r>
              <a:rPr lang="en-US" sz="1200" kern="1200" dirty="0" smtClean="0">
                <a:solidFill>
                  <a:schemeClr val="tx1"/>
                </a:solidFill>
                <a:effectLst/>
                <a:latin typeface="+mn-lt"/>
                <a:ea typeface="+mn-ea"/>
                <a:cs typeface="+mn-cs"/>
              </a:rPr>
              <a:t>So, what’s next?</a:t>
            </a:r>
          </a:p>
          <a:p>
            <a:r>
              <a:rPr lang="en-US" sz="1200" kern="1200" dirty="0" smtClean="0">
                <a:solidFill>
                  <a:schemeClr val="tx1"/>
                </a:solidFill>
                <a:effectLst/>
                <a:latin typeface="+mn-lt"/>
                <a:ea typeface="+mn-ea"/>
                <a:cs typeface="+mn-cs"/>
              </a:rPr>
              <a:t>Have a seat in the lobby and a case manager will call you to complete your application. They may also complete your CE and IRP if needed.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all for coming to this orientation today.</a:t>
            </a:r>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21</a:t>
            </a:fld>
            <a:endParaRPr lang="en-US"/>
          </a:p>
        </p:txBody>
      </p:sp>
    </p:spTree>
    <p:extLst>
      <p:ext uri="{BB962C8B-B14F-4D97-AF65-F5344CB8AC3E}">
        <p14:creationId xmlns:p14="http://schemas.microsoft.com/office/powerpoint/2010/main" val="217333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the personal benefits of working, Work also pays!</a:t>
            </a:r>
          </a:p>
          <a:p>
            <a:r>
              <a:rPr lang="en-US" sz="1200" kern="1200" dirty="0" smtClean="0">
                <a:solidFill>
                  <a:schemeClr val="tx1"/>
                </a:solidFill>
                <a:effectLst/>
                <a:latin typeface="+mn-lt"/>
                <a:ea typeface="+mn-ea"/>
                <a:cs typeface="+mn-cs"/>
              </a:rPr>
              <a:t>One of the principles of the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program is that when you are working, you can provide for your family better than when you are on public assistance. Work provides the best chance for you to raise your income.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is here to help you prepare for work so that you can reach the goals you have set for your family.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you’re working—even part time—you’ll earn more money than your TANF grant.   For example, the most a family of 3 can receive from a TANF grant is $569 a month. If you work just 25 hours a week at minimum wage, you’ll earn more than twice that amount. If you’re working 40 hours a week, even at a minimum wage job, you’ll earn more than 3 times the amount of a TANF grant.  </a:t>
            </a:r>
            <a:r>
              <a:rPr lang="en-US" sz="1200" u="sng" kern="1200" dirty="0" smtClean="0">
                <a:solidFill>
                  <a:schemeClr val="tx1"/>
                </a:solidFill>
                <a:effectLst/>
                <a:latin typeface="+mn-lt"/>
                <a:ea typeface="+mn-ea"/>
                <a:cs typeface="+mn-cs"/>
              </a:rPr>
              <a:t> Also,</a:t>
            </a:r>
            <a:r>
              <a:rPr lang="en-US" sz="1200" kern="1200" dirty="0" smtClean="0">
                <a:solidFill>
                  <a:schemeClr val="tx1"/>
                </a:solidFill>
                <a:effectLst/>
                <a:latin typeface="+mn-lt"/>
                <a:ea typeface="+mn-ea"/>
                <a:cs typeface="+mn-cs"/>
              </a:rPr>
              <a:t> you could still be eligible to get food and childcare assistance to help with your transition into the workforce.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Maybe you’ve thought that working at a part time minimum wage job isn’t worth the time.  However, part time jobs can help build a work history and references that can lead to a better job.  Employers prefer to hire people who have some work experience and have done well at other jobs in the past. </a:t>
            </a:r>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3</a:t>
            </a:fld>
            <a:endParaRPr lang="en-US"/>
          </a:p>
        </p:txBody>
      </p:sp>
    </p:spTree>
    <p:extLst>
      <p:ext uri="{BB962C8B-B14F-4D97-AF65-F5344CB8AC3E}">
        <p14:creationId xmlns:p14="http://schemas.microsoft.com/office/powerpoint/2010/main" val="244786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we’re going to look at a short video to highlight some of our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partners and the variety of opportunities that they offer.</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4</a:t>
            </a:fld>
            <a:endParaRPr lang="en-US"/>
          </a:p>
        </p:txBody>
      </p:sp>
    </p:spTree>
    <p:extLst>
      <p:ext uri="{BB962C8B-B14F-4D97-AF65-F5344CB8AC3E}">
        <p14:creationId xmlns:p14="http://schemas.microsoft.com/office/powerpoint/2010/main" val="288663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many options available to you while you are in the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program. DSHS works with other partner agencies that specialize in specific services and programs. Some of our partners include: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a:t>
            </a:r>
            <a:r>
              <a:rPr lang="en-US" sz="1200" b="1" kern="1200" baseline="0" dirty="0" smtClean="0">
                <a:solidFill>
                  <a:schemeClr val="tx1"/>
                </a:solidFill>
                <a:effectLst/>
                <a:latin typeface="+mn-lt"/>
                <a:ea typeface="+mn-ea"/>
                <a:cs typeface="+mn-cs"/>
              </a:rPr>
              <a:t> Department of Children, Youth, and Families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Department of Children, Youth and Families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partners with us to help you pay for childcare so you can focus on your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activities.  We’ll talk more about this in another slide.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Employment Security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Employment Security can help you with job search—this includes helping you with your resume, filling out applications, getting ready for interviews, and matching you up with jobs that fit your skillset.</a:t>
            </a:r>
          </a:p>
          <a:p>
            <a:r>
              <a:rPr lang="en-US" sz="1200" kern="1200" dirty="0" smtClean="0">
                <a:solidFill>
                  <a:schemeClr val="tx1"/>
                </a:solidFill>
                <a:effectLst/>
                <a:latin typeface="+mn-lt"/>
                <a:ea typeface="+mn-ea"/>
                <a:cs typeface="+mn-cs"/>
              </a:rPr>
              <a:t>Employment Security offers resources for anyone looking for work—not just people on assistance.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Does everyone know where your local Employment Security office is? It’s located at: </a:t>
            </a:r>
            <a:r>
              <a:rPr lang="en-US" sz="1200" b="1" kern="1200" dirty="0" smtClean="0">
                <a:solidFill>
                  <a:schemeClr val="tx1"/>
                </a:solidFill>
                <a:effectLst/>
                <a:latin typeface="+mn-lt"/>
                <a:ea typeface="+mn-ea"/>
                <a:cs typeface="+mn-cs"/>
              </a:rPr>
              <a:t>(Insert location of your local Employment Security Office)</a:t>
            </a:r>
            <a:r>
              <a:rPr lang="en-US" sz="1200" kern="1200" dirty="0" smtClean="0">
                <a:solidFill>
                  <a:schemeClr val="tx1"/>
                </a:solidFill>
                <a:effectLst/>
                <a:latin typeface="+mn-lt"/>
                <a:ea typeface="+mn-ea"/>
                <a:cs typeface="+mn-cs"/>
              </a:rPr>
              <a:t> If you’ve been there, you may know that </a:t>
            </a:r>
            <a:r>
              <a:rPr lang="en-US" sz="1200" kern="1200" dirty="0" err="1" smtClean="0">
                <a:solidFill>
                  <a:schemeClr val="tx1"/>
                </a:solidFill>
                <a:effectLst/>
                <a:latin typeface="+mn-lt"/>
                <a:ea typeface="+mn-ea"/>
                <a:cs typeface="+mn-cs"/>
              </a:rPr>
              <a:t>WorkSource</a:t>
            </a:r>
            <a:r>
              <a:rPr lang="en-US" sz="1200" kern="1200" dirty="0" smtClean="0">
                <a:solidFill>
                  <a:schemeClr val="tx1"/>
                </a:solidFill>
                <a:effectLst/>
                <a:latin typeface="+mn-lt"/>
                <a:ea typeface="+mn-ea"/>
                <a:cs typeface="+mn-cs"/>
              </a:rPr>
              <a:t> has lots of information that can help you prepare and look for work. This is also, where you would meet with your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Career Coach as well as be introduced to WorkSource.WA.com, the on-line job matching system powered by Monster.com.</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Department of Commerce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Department of Commerce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provides real-life work experience opportunities, skills enhancement, tailored job readiness and job hunting, obtain references, support services and help to resolve or self-manage issues that make it difficult to get or keep a job.  DSHS partners with </a:t>
            </a:r>
            <a:r>
              <a:rPr lang="en-US" sz="1200" b="1" kern="1200" dirty="0" smtClean="0">
                <a:solidFill>
                  <a:schemeClr val="tx1"/>
                </a:solidFill>
                <a:effectLst/>
                <a:latin typeface="+mn-lt"/>
                <a:ea typeface="+mn-ea"/>
                <a:cs typeface="+mn-cs"/>
              </a:rPr>
              <a:t>(insert specific Commerce Contractor here).</a:t>
            </a:r>
            <a:r>
              <a:rPr lang="en-US" sz="1200" kern="1200" dirty="0" smtClean="0">
                <a:solidFill>
                  <a:schemeClr val="tx1"/>
                </a:solidFill>
                <a:effectLst/>
                <a:latin typeface="+mn-lt"/>
                <a:ea typeface="+mn-ea"/>
                <a:cs typeface="+mn-cs"/>
              </a:rPr>
              <a:t> You may be interested in this option if you want to build upon your existing skills or gain recent work history. This is a great way to brush up on your skills to make you more competitive in the job market.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State Board of Community and Technical Colleges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Community and Technical Colleges provide education and training.</a:t>
            </a:r>
          </a:p>
          <a:p>
            <a:r>
              <a:rPr lang="en-US" sz="1200" kern="1200" dirty="0" smtClean="0">
                <a:solidFill>
                  <a:schemeClr val="tx1"/>
                </a:solidFill>
                <a:effectLst/>
                <a:latin typeface="+mn-lt"/>
                <a:ea typeface="+mn-ea"/>
                <a:cs typeface="+mn-cs"/>
              </a:rPr>
              <a:t>There is a variety of choices to help you develop your skills or gain training at one of the local Community colleges.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can help you focus on short-term education and training programs that may allow you to pursue a career in the field of your interest by getting a degree or certificate.  Community colleges can also help you get your high school diploma or High School Equivalency if that is something you need.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  Can anyone tell me of a Community College in our area?   (Right!  They’re one of our partners).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DSHS also works with other agencies such as </a:t>
            </a:r>
            <a:r>
              <a:rPr lang="en-US" sz="1200" b="1" kern="1200" dirty="0" smtClean="0">
                <a:solidFill>
                  <a:schemeClr val="tx1"/>
                </a:solidFill>
                <a:effectLst/>
                <a:latin typeface="+mn-lt"/>
                <a:ea typeface="+mn-ea"/>
                <a:cs typeface="+mn-cs"/>
              </a:rPr>
              <a:t>Limited English Proficiency</a:t>
            </a:r>
            <a:r>
              <a:rPr lang="en-US" sz="1200" kern="1200" dirty="0" smtClean="0">
                <a:solidFill>
                  <a:schemeClr val="tx1"/>
                </a:solidFill>
                <a:effectLst/>
                <a:latin typeface="+mn-lt"/>
                <a:ea typeface="+mn-ea"/>
                <a:cs typeface="+mn-cs"/>
              </a:rPr>
              <a:t> (LEP) providers, and </a:t>
            </a:r>
            <a:r>
              <a:rPr lang="en-US" sz="1200" b="1" kern="1200" dirty="0" smtClean="0">
                <a:solidFill>
                  <a:schemeClr val="tx1"/>
                </a:solidFill>
                <a:effectLst/>
                <a:latin typeface="+mn-lt"/>
                <a:ea typeface="+mn-ea"/>
                <a:cs typeface="+mn-cs"/>
              </a:rPr>
              <a:t>Life Skills</a:t>
            </a:r>
            <a:r>
              <a:rPr lang="en-US" sz="1200" kern="1200" dirty="0" smtClean="0">
                <a:solidFill>
                  <a:schemeClr val="tx1"/>
                </a:solidFill>
                <a:effectLst/>
                <a:latin typeface="+mn-lt"/>
                <a:ea typeface="+mn-ea"/>
                <a:cs typeface="+mn-cs"/>
              </a:rPr>
              <a:t> contractors. If you are working with a housing agency, we may be able to partner with that agency to include them in reaching your family’s goal.</a:t>
            </a:r>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5</a:t>
            </a:fld>
            <a:endParaRPr lang="en-US"/>
          </a:p>
        </p:txBody>
      </p:sp>
    </p:spTree>
    <p:extLst>
      <p:ext uri="{BB962C8B-B14F-4D97-AF65-F5344CB8AC3E}">
        <p14:creationId xmlns:p14="http://schemas.microsoft.com/office/powerpoint/2010/main" val="53964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program can help you get off assistance by creating an individual plan designed to meet you where you are.  If you receive a cash grant, you will be expected to participate in work or work-related activities, such as retraining or looking for work.  You’ll be expected to participate in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activities as close to fulltime as possible, as determined by you and a case manager. We’ll keep track of the hours you participate.  It is important for you to attend all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appointments.  Whenever you cannot do something that you’re scheduled to do, you must call in – just like you would do if you were working. For those people with obstacles or issues that prevent them from participating, we’ll talk about what your options are in upcoming slides.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approved for TANF benefits, you will be required to complete the </a:t>
            </a:r>
            <a:r>
              <a:rPr lang="en-US" sz="1200" b="1" kern="1200" dirty="0" smtClean="0">
                <a:solidFill>
                  <a:schemeClr val="tx1"/>
                </a:solidFill>
                <a:effectLst/>
                <a:latin typeface="+mn-lt"/>
                <a:ea typeface="+mn-ea"/>
                <a:cs typeface="+mn-cs"/>
              </a:rPr>
              <a:t>Comprehensive Evaluation</a:t>
            </a:r>
            <a:r>
              <a:rPr lang="en-US" sz="1200" kern="1200" dirty="0" smtClean="0">
                <a:solidFill>
                  <a:schemeClr val="tx1"/>
                </a:solidFill>
                <a:effectLst/>
                <a:latin typeface="+mn-lt"/>
                <a:ea typeface="+mn-ea"/>
                <a:cs typeface="+mn-cs"/>
              </a:rPr>
              <a:t> with your worker. A Comprehensive Evaluation is a one-on-one assessment to evaluate your strengths, goals, education, employment, your family’s situation, and any obstacles that could get in the way of your ability to participate and find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your Comprehensive Evaluation is completed, you’ll be able to develop an </a:t>
            </a:r>
            <a:r>
              <a:rPr lang="en-US" sz="1200" b="1" kern="1200" dirty="0" smtClean="0">
                <a:solidFill>
                  <a:schemeClr val="tx1"/>
                </a:solidFill>
                <a:effectLst/>
                <a:latin typeface="+mn-lt"/>
                <a:ea typeface="+mn-ea"/>
                <a:cs typeface="+mn-cs"/>
              </a:rPr>
              <a:t>Individual Responsibility Plan, </a:t>
            </a:r>
            <a:r>
              <a:rPr lang="en-US" sz="1200" kern="1200" dirty="0" smtClean="0">
                <a:solidFill>
                  <a:schemeClr val="tx1"/>
                </a:solidFill>
                <a:effectLst/>
                <a:latin typeface="+mn-lt"/>
                <a:ea typeface="+mn-ea"/>
                <a:cs typeface="+mn-cs"/>
              </a:rPr>
              <a:t>also known as your IRP, with your case manager. This individual plan is a document that outlines what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activities you agree to participate in. This is a contract between you and us (DSHS). It’s very important that you go to all scheduled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appointments and communicate with your case manager to work through any issues to ensure that your plan meets your goals and abilities. Once you’re assigned a case manager, your IRP will have contact information in it, or you can walk-in to your local office.</a:t>
            </a:r>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6</a:t>
            </a:fld>
            <a:endParaRPr lang="en-US"/>
          </a:p>
        </p:txBody>
      </p:sp>
    </p:spTree>
    <p:extLst>
      <p:ext uri="{BB962C8B-B14F-4D97-AF65-F5344CB8AC3E}">
        <p14:creationId xmlns:p14="http://schemas.microsoft.com/office/powerpoint/2010/main" val="412235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want to share information about another one of our important partners that can benefit your family, which is The Division of Child Support. Here is a clip of our partnership and the supports they can provide.</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7</a:t>
            </a:fld>
            <a:endParaRPr lang="en-US"/>
          </a:p>
        </p:txBody>
      </p:sp>
    </p:spTree>
    <p:extLst>
      <p:ext uri="{BB962C8B-B14F-4D97-AF65-F5344CB8AC3E}">
        <p14:creationId xmlns:p14="http://schemas.microsoft.com/office/powerpoint/2010/main" val="62409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work closely with the Division of Child Support (DCS).  The Division of Child Support helps collect child support for everyone who is eligible in Washington State, whether they receive a TANF grant or not.  Having money from employment plus child support can help you become independent faster. </a:t>
            </a:r>
          </a:p>
          <a:p>
            <a:r>
              <a:rPr lang="en-US" sz="1200" kern="1200" dirty="0" smtClean="0">
                <a:solidFill>
                  <a:schemeClr val="tx1"/>
                </a:solidFill>
                <a:effectLst/>
                <a:latin typeface="+mn-lt"/>
                <a:ea typeface="+mn-ea"/>
                <a:cs typeface="+mn-cs"/>
              </a:rPr>
              <a:t>When you get a TANF grant through DSHS, you must help DCS collect any support due to you from a parent not in your home: this is called “cooperation”. Cooperation with DCS means giving information, attending interviews and hearings, or taking actions to help DCS establish and collect child support. Also, it means letting DCS know if you get any child support payments while you are receiving TANF- such payments are called “retained support”, and you have either to send the money to DCS or sign an agreement to repay that amount.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don’t cooperate with DCS while you are on TANF, your benefits may be reduced by 25%. However, if you believe that cooperating with DCS could put you or your child in danger, you can ask your case manager to assist you in applying for “Good Cause not to cooperate with DCS”. You can claim Good Cause now or at any time while you are on TANF.  </a:t>
            </a:r>
          </a:p>
          <a:p>
            <a:r>
              <a:rPr lang="en-US" sz="1200" kern="1200" dirty="0" smtClean="0">
                <a:solidFill>
                  <a:schemeClr val="tx1"/>
                </a:solidFill>
                <a:effectLst/>
                <a:latin typeface="+mn-lt"/>
                <a:ea typeface="+mn-ea"/>
                <a:cs typeface="+mn-cs"/>
              </a:rPr>
              <a:t>While you receive TANF, any current support payments will be kept by the state. When you exit TANF, DCS sends current child support payments to you. </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8</a:t>
            </a:fld>
            <a:endParaRPr lang="en-US"/>
          </a:p>
        </p:txBody>
      </p:sp>
    </p:spTree>
    <p:extLst>
      <p:ext uri="{BB962C8B-B14F-4D97-AF65-F5344CB8AC3E}">
        <p14:creationId xmlns:p14="http://schemas.microsoft.com/office/powerpoint/2010/main" val="381098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of you might be here because something is going on in your life that’s keeping you from working.   You may be experiencing hardship due to physical or mental health obstacles, or other matters involving substance abuse, housing, legal, or Family Violence. We understand that there may be challenges that make it hard to work. We will work with you to ensure that you receive accommodations to participate in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This may include assistance working with Division of Vocational Rehabilitation (DVR) or even applying for Social Security benefits. During the Comprehensive Evaluation, you’ll talk with your case manager about any concerns you have and what you need to do to work through them.  Sometimes you’ll work on issues in addition to other </a:t>
            </a:r>
            <a:r>
              <a:rPr lang="en-US" sz="1200" kern="1200" dirty="0" err="1" smtClean="0">
                <a:solidFill>
                  <a:schemeClr val="tx1"/>
                </a:solidFill>
                <a:effectLst/>
                <a:latin typeface="+mn-lt"/>
                <a:ea typeface="+mn-ea"/>
                <a:cs typeface="+mn-cs"/>
              </a:rPr>
              <a:t>WorkFirst</a:t>
            </a:r>
            <a:r>
              <a:rPr lang="en-US" sz="1200" kern="1200" dirty="0" smtClean="0">
                <a:solidFill>
                  <a:schemeClr val="tx1"/>
                </a:solidFill>
                <a:effectLst/>
                <a:latin typeface="+mn-lt"/>
                <a:ea typeface="+mn-ea"/>
                <a:cs typeface="+mn-cs"/>
              </a:rPr>
              <a:t> activities.   We may give you a short amount of time to resolve matters before looking for work.  Remember, in most cases, you can only get a cash grant for 5 years so the goal is to have you participating as close to fulltime as soon as possible.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meet with your case manager, be honest about what’s going on in your family life so you can develop the best plan to meet your family’s goals.</a:t>
            </a:r>
          </a:p>
          <a:p>
            <a:endParaRPr lang="en-US" dirty="0"/>
          </a:p>
        </p:txBody>
      </p:sp>
      <p:sp>
        <p:nvSpPr>
          <p:cNvPr id="4" name="Slide Number Placeholder 3"/>
          <p:cNvSpPr>
            <a:spLocks noGrp="1"/>
          </p:cNvSpPr>
          <p:nvPr>
            <p:ph type="sldNum" sz="quarter" idx="10"/>
          </p:nvPr>
        </p:nvSpPr>
        <p:spPr/>
        <p:txBody>
          <a:bodyPr/>
          <a:lstStyle/>
          <a:p>
            <a:fld id="{6EC83589-BD46-4C17-8603-525FFD1884AE}" type="slidenum">
              <a:rPr lang="en-US" smtClean="0"/>
              <a:t>9</a:t>
            </a:fld>
            <a:endParaRPr lang="en-US"/>
          </a:p>
        </p:txBody>
      </p:sp>
    </p:spTree>
    <p:extLst>
      <p:ext uri="{BB962C8B-B14F-4D97-AF65-F5344CB8AC3E}">
        <p14:creationId xmlns:p14="http://schemas.microsoft.com/office/powerpoint/2010/main" val="113264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6400800" cy="609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381000" y="1447800"/>
            <a:ext cx="5867400" cy="5334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9456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Revised January 2020</a:t>
            </a:r>
            <a:endParaRPr lang="en-US"/>
          </a:p>
        </p:txBody>
      </p:sp>
      <p:sp>
        <p:nvSpPr>
          <p:cNvPr id="6" name="Slide Number Placeholder 5"/>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16555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Revised January 2020</a:t>
            </a:r>
            <a:endParaRPr lang="en-US"/>
          </a:p>
        </p:txBody>
      </p:sp>
      <p:sp>
        <p:nvSpPr>
          <p:cNvPr id="6" name="Slide Number Placeholder 5"/>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70680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Revised January 2020</a:t>
            </a:r>
            <a:endParaRPr lang="en-US"/>
          </a:p>
        </p:txBody>
      </p:sp>
      <p:sp>
        <p:nvSpPr>
          <p:cNvPr id="6" name="Slide Number Placeholder 5"/>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303237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Revised January 2020</a:t>
            </a:r>
            <a:endParaRPr lang="en-US"/>
          </a:p>
        </p:txBody>
      </p:sp>
      <p:sp>
        <p:nvSpPr>
          <p:cNvPr id="6" name="Slide Number Placeholder 5"/>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197773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Revised January 2020</a:t>
            </a:r>
            <a:endParaRPr lang="en-US"/>
          </a:p>
        </p:txBody>
      </p:sp>
      <p:sp>
        <p:nvSpPr>
          <p:cNvPr id="7" name="Slide Number Placeholder 6"/>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373464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Revised January 2020</a:t>
            </a:r>
            <a:endParaRPr lang="en-US"/>
          </a:p>
        </p:txBody>
      </p:sp>
      <p:sp>
        <p:nvSpPr>
          <p:cNvPr id="9" name="Slide Number Placeholder 8"/>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191115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Revised January 2020</a:t>
            </a:r>
            <a:endParaRPr lang="en-US"/>
          </a:p>
        </p:txBody>
      </p:sp>
      <p:sp>
        <p:nvSpPr>
          <p:cNvPr id="5" name="Slide Number Placeholder 4"/>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113793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Revised January 2020</a:t>
            </a:r>
            <a:endParaRPr lang="en-US"/>
          </a:p>
        </p:txBody>
      </p:sp>
      <p:sp>
        <p:nvSpPr>
          <p:cNvPr id="4" name="Slide Number Placeholder 3"/>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45697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Revised January 2020</a:t>
            </a:r>
            <a:endParaRPr lang="en-US"/>
          </a:p>
        </p:txBody>
      </p:sp>
      <p:sp>
        <p:nvSpPr>
          <p:cNvPr id="7" name="Slide Number Placeholder 6"/>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280836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Revised January 2020</a:t>
            </a:r>
            <a:endParaRPr lang="en-US"/>
          </a:p>
        </p:txBody>
      </p:sp>
      <p:sp>
        <p:nvSpPr>
          <p:cNvPr id="7" name="Slide Number Placeholder 6"/>
          <p:cNvSpPr>
            <a:spLocks noGrp="1"/>
          </p:cNvSpPr>
          <p:nvPr>
            <p:ph type="sldNum" sz="quarter" idx="12"/>
          </p:nvPr>
        </p:nvSpPr>
        <p:spPr/>
        <p:txBody>
          <a:bodyPr/>
          <a:lstStyle/>
          <a:p>
            <a:fld id="{11C53F32-CAEC-4832-8E2B-BCC0339F95BE}" type="slidenum">
              <a:rPr lang="en-US" smtClean="0"/>
              <a:t>‹#›</a:t>
            </a:fld>
            <a:endParaRPr lang="en-US"/>
          </a:p>
        </p:txBody>
      </p:sp>
    </p:spTree>
    <p:extLst>
      <p:ext uri="{BB962C8B-B14F-4D97-AF65-F5344CB8AC3E}">
        <p14:creationId xmlns:p14="http://schemas.microsoft.com/office/powerpoint/2010/main" val="34928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762000"/>
            <a:ext cx="6324600" cy="715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1676399"/>
            <a:ext cx="85344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Revised January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53F32-CAEC-4832-8E2B-BCC0339F95BE}" type="slidenum">
              <a:rPr lang="en-US" smtClean="0"/>
              <a:t>‹#›</a:t>
            </a:fld>
            <a:endParaRPr lang="en-US"/>
          </a:p>
        </p:txBody>
      </p:sp>
    </p:spTree>
    <p:extLst>
      <p:ext uri="{BB962C8B-B14F-4D97-AF65-F5344CB8AC3E}">
        <p14:creationId xmlns:p14="http://schemas.microsoft.com/office/powerpoint/2010/main" val="376045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4400" kern="1200">
          <a:solidFill>
            <a:schemeClr val="tx1"/>
          </a:solidFill>
          <a:latin typeface="Myriad Pro Cond"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Cond"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1m2kGCA7p40?rel=0"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video" Target="https://www.youtube.com/embed/5eBAoueoKnk?rel=0"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cFHBqy-oTuk?rel=0"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uTY_VlPnz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EHIVF8CCBLY?rel=0"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f9EbGypNJWE?rel=0"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6400800" cy="609600"/>
          </a:xfrm>
        </p:spPr>
        <p:txBody>
          <a:bodyPr>
            <a:normAutofit fontScale="90000"/>
          </a:bodyPr>
          <a:lstStyle/>
          <a:p>
            <a:r>
              <a:rPr lang="en-US" dirty="0" smtClean="0"/>
              <a:t>Welcome To </a:t>
            </a:r>
            <a:r>
              <a:rPr lang="en-US" dirty="0" err="1" smtClean="0"/>
              <a:t>WorkFirst</a:t>
            </a:r>
            <a:r>
              <a:rPr lang="en-US" dirty="0" smtClean="0"/>
              <a:t>!</a:t>
            </a:r>
            <a:endParaRPr lang="en-US" dirty="0"/>
          </a:p>
        </p:txBody>
      </p:sp>
      <p:sp>
        <p:nvSpPr>
          <p:cNvPr id="3" name="Subtitle 2"/>
          <p:cNvSpPr>
            <a:spLocks noGrp="1"/>
          </p:cNvSpPr>
          <p:nvPr>
            <p:ph type="subTitle" idx="1"/>
          </p:nvPr>
        </p:nvSpPr>
        <p:spPr>
          <a:xfrm>
            <a:off x="152400" y="2057400"/>
            <a:ext cx="5867400" cy="533400"/>
          </a:xfrm>
        </p:spPr>
        <p:txBody>
          <a:bodyPr>
            <a:noAutofit/>
          </a:bodyPr>
          <a:lstStyle/>
          <a:p>
            <a:r>
              <a:rPr lang="en-US" sz="2400" i="1" dirty="0" err="1" smtClean="0">
                <a:solidFill>
                  <a:schemeClr val="tx1"/>
                </a:solidFill>
              </a:rPr>
              <a:t>WorkFirst</a:t>
            </a:r>
            <a:r>
              <a:rPr lang="en-US" sz="2400" i="1" dirty="0" smtClean="0">
                <a:solidFill>
                  <a:schemeClr val="tx1"/>
                </a:solidFill>
              </a:rPr>
              <a:t> offers many opportunities </a:t>
            </a:r>
            <a:br>
              <a:rPr lang="en-US" sz="2400" i="1" dirty="0" smtClean="0">
                <a:solidFill>
                  <a:schemeClr val="tx1"/>
                </a:solidFill>
              </a:rPr>
            </a:br>
            <a:r>
              <a:rPr lang="en-US" sz="2400" i="1" dirty="0" smtClean="0">
                <a:solidFill>
                  <a:schemeClr val="tx1"/>
                </a:solidFill>
              </a:rPr>
              <a:t>to help you reach your goals.</a:t>
            </a:r>
            <a:endParaRPr lang="en-US" sz="2400" i="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284" y="2133600"/>
            <a:ext cx="2735116" cy="3657600"/>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487279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08038"/>
            <a:ext cx="6324600" cy="715962"/>
          </a:xfrm>
        </p:spPr>
        <p:txBody>
          <a:bodyPr>
            <a:normAutofit fontScale="90000"/>
          </a:bodyPr>
          <a:lstStyle/>
          <a:p>
            <a:r>
              <a:rPr lang="en-US" dirty="0" smtClean="0"/>
              <a:t>Family Violence</a:t>
            </a:r>
            <a:endParaRPr lang="en-US" dirty="0"/>
          </a:p>
        </p:txBody>
      </p:sp>
      <p:sp>
        <p:nvSpPr>
          <p:cNvPr id="3" name="Content Placeholder 2"/>
          <p:cNvSpPr>
            <a:spLocks noGrp="1"/>
          </p:cNvSpPr>
          <p:nvPr>
            <p:ph idx="1"/>
          </p:nvPr>
        </p:nvSpPr>
        <p:spPr>
          <a:xfrm>
            <a:off x="152400" y="1905000"/>
            <a:ext cx="8534400" cy="4114800"/>
          </a:xfrm>
        </p:spPr>
        <p:txBody>
          <a:bodyPr/>
          <a:lstStyle/>
          <a:p>
            <a:pPr marL="0" indent="0" algn="ctr">
              <a:buNone/>
            </a:pPr>
            <a:r>
              <a:rPr lang="en-US" sz="2400" i="1" dirty="0" smtClean="0">
                <a:latin typeface="Myriad Pro Cond"/>
              </a:rPr>
              <a:t>National </a:t>
            </a:r>
            <a:r>
              <a:rPr lang="en-US" sz="2400" i="1" dirty="0">
                <a:latin typeface="Myriad Pro Cond"/>
              </a:rPr>
              <a:t>Domestic Violence Hotline:</a:t>
            </a:r>
          </a:p>
          <a:p>
            <a:pPr marL="0" indent="0" algn="ctr">
              <a:buNone/>
            </a:pPr>
            <a:r>
              <a:rPr lang="en-US" sz="2400" i="1" dirty="0" smtClean="0">
                <a:latin typeface="Myriad Pro Cond"/>
              </a:rPr>
              <a:t>800-799-7233</a:t>
            </a:r>
            <a:endParaRPr lang="en-US" sz="2400" i="1" dirty="0">
              <a:latin typeface="Myriad Pro Cond"/>
            </a:endParaRPr>
          </a:p>
          <a:p>
            <a:pPr marL="0" indent="0">
              <a:buNone/>
            </a:pPr>
            <a:endParaRPr lang="en-US" i="1" dirty="0">
              <a:latin typeface="Myriad Pro Cond"/>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971800"/>
            <a:ext cx="3723640" cy="2482426"/>
          </a:xfrm>
          <a:prstGeom prst="rect">
            <a:avLst/>
          </a:prstGeom>
        </p:spPr>
      </p:pic>
      <p:sp>
        <p:nvSpPr>
          <p:cNvPr id="5" name="Footer Placeholder 4"/>
          <p:cNvSpPr>
            <a:spLocks noGrp="1"/>
          </p:cNvSpPr>
          <p:nvPr>
            <p:ph type="ftr" sz="quarter" idx="11"/>
          </p:nvPr>
        </p:nvSpPr>
        <p:spPr>
          <a:xfrm>
            <a:off x="1371600" y="6515453"/>
            <a:ext cx="2895600" cy="365125"/>
          </a:xfrm>
        </p:spPr>
        <p:txBody>
          <a:bodyPr/>
          <a:lstStyle/>
          <a:p>
            <a:r>
              <a:rPr lang="en-US" smtClean="0"/>
              <a:t>Revised January 2020</a:t>
            </a:r>
            <a:endParaRPr lang="en-US" dirty="0"/>
          </a:p>
        </p:txBody>
      </p:sp>
      <p:sp>
        <p:nvSpPr>
          <p:cNvPr id="7" name="TextBox 6"/>
          <p:cNvSpPr txBox="1"/>
          <p:nvPr/>
        </p:nvSpPr>
        <p:spPr>
          <a:xfrm>
            <a:off x="2590800" y="5502937"/>
            <a:ext cx="3962400" cy="461665"/>
          </a:xfrm>
          <a:prstGeom prst="rect">
            <a:avLst/>
          </a:prstGeom>
          <a:noFill/>
        </p:spPr>
        <p:txBody>
          <a:bodyPr wrap="square" rtlCol="0">
            <a:spAutoFit/>
          </a:bodyPr>
          <a:lstStyle/>
          <a:p>
            <a:pPr algn="ctr"/>
            <a:r>
              <a:rPr lang="en-US" sz="2400" dirty="0"/>
              <a:t>Website: www.thehotline.org</a:t>
            </a:r>
          </a:p>
        </p:txBody>
      </p:sp>
    </p:spTree>
    <p:extLst>
      <p:ext uri="{BB962C8B-B14F-4D97-AF65-F5344CB8AC3E}">
        <p14:creationId xmlns:p14="http://schemas.microsoft.com/office/powerpoint/2010/main" val="1052873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m2kGCA7p40"/>
          <p:cNvPicPr>
            <a:picLocks noGrp="1" noRot="1" noChangeAspect="1"/>
          </p:cNvPicPr>
          <p:nvPr>
            <p:ph idx="1"/>
            <a:videoFile r:link="rId1"/>
          </p:nvPr>
        </p:nvPicPr>
        <p:blipFill>
          <a:blip r:embed="rId4"/>
          <a:stretch>
            <a:fillRect/>
          </a:stretch>
        </p:blipFill>
        <p:spPr>
          <a:xfrm>
            <a:off x="990600" y="1676400"/>
            <a:ext cx="6934200" cy="3900488"/>
          </a:xfrm>
          <a:prstGeom prst="rect">
            <a:avLst/>
          </a:prstGeom>
        </p:spPr>
      </p:pic>
      <p:sp>
        <p:nvSpPr>
          <p:cNvPr id="2" name="Footer Placeholder 1"/>
          <p:cNvSpPr>
            <a:spLocks noGrp="1"/>
          </p:cNvSpPr>
          <p:nvPr>
            <p:ph type="ftr" sz="quarter" idx="11"/>
          </p:nvPr>
        </p:nvSpPr>
        <p:spPr>
          <a:xfrm>
            <a:off x="1371600" y="6515453"/>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113384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endParaRPr lang="en-US" dirty="0"/>
          </a:p>
        </p:txBody>
      </p:sp>
      <p:sp>
        <p:nvSpPr>
          <p:cNvPr id="3" name="Content Placeholder 2"/>
          <p:cNvSpPr>
            <a:spLocks noGrp="1"/>
          </p:cNvSpPr>
          <p:nvPr>
            <p:ph idx="1"/>
          </p:nvPr>
        </p:nvSpPr>
        <p:spPr>
          <a:xfrm>
            <a:off x="267886" y="2057399"/>
            <a:ext cx="4532714" cy="1295401"/>
          </a:xfrm>
        </p:spPr>
        <p:txBody>
          <a:bodyPr>
            <a:normAutofit/>
          </a:bodyPr>
          <a:lstStyle/>
          <a:p>
            <a:pPr marL="0" indent="0">
              <a:buNone/>
            </a:pPr>
            <a:r>
              <a:rPr lang="en-US" sz="2400" i="1" dirty="0">
                <a:latin typeface="Myriad Pro Cond"/>
              </a:rPr>
              <a:t>Support services can help you </a:t>
            </a:r>
            <a:r>
              <a:rPr lang="en-US" sz="2400" i="1" dirty="0" smtClean="0">
                <a:latin typeface="Myriad Pro Cond"/>
              </a:rPr>
              <a:t/>
            </a:r>
            <a:br>
              <a:rPr lang="en-US" sz="2400" i="1" dirty="0" smtClean="0">
                <a:latin typeface="Myriad Pro Cond"/>
              </a:rPr>
            </a:br>
            <a:r>
              <a:rPr lang="en-US" sz="2400" i="1" dirty="0" smtClean="0">
                <a:latin typeface="Myriad Pro Cond"/>
              </a:rPr>
              <a:t>while you are participating </a:t>
            </a:r>
            <a:br>
              <a:rPr lang="en-US" sz="2400" i="1" dirty="0" smtClean="0">
                <a:latin typeface="Myriad Pro Cond"/>
              </a:rPr>
            </a:br>
            <a:r>
              <a:rPr lang="en-US" sz="2400" i="1" dirty="0" smtClean="0">
                <a:latin typeface="Myriad Pro Cond"/>
              </a:rPr>
              <a:t>in </a:t>
            </a:r>
            <a:r>
              <a:rPr lang="en-US" sz="2400" i="1" dirty="0">
                <a:latin typeface="Myriad Pro Cond"/>
              </a:rPr>
              <a:t>your </a:t>
            </a:r>
            <a:r>
              <a:rPr lang="en-US" sz="2400" i="1" dirty="0" err="1">
                <a:latin typeface="Myriad Pro Cond"/>
              </a:rPr>
              <a:t>WorkFirst</a:t>
            </a:r>
            <a:r>
              <a:rPr lang="en-US" sz="2400" i="1" dirty="0">
                <a:latin typeface="Myriad Pro Cond"/>
              </a:rPr>
              <a:t> activity.</a:t>
            </a:r>
          </a:p>
          <a:p>
            <a:pPr marL="0" indent="0">
              <a:buNone/>
            </a:pPr>
            <a:endParaRPr lang="en-US" sz="2400" dirty="0">
              <a:latin typeface="Myriad Pro Cond"/>
            </a:endParaRPr>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856" y="3810000"/>
            <a:ext cx="2317283" cy="1828800"/>
          </a:xfrm>
          <a:prstGeom prst="rect">
            <a:avLst/>
          </a:prstGeom>
        </p:spPr>
      </p:pic>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653" y="1828800"/>
            <a:ext cx="3759486" cy="1828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2246714" cy="1828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8904" y="3810000"/>
            <a:ext cx="1815096" cy="1828800"/>
          </a:xfrm>
          <a:prstGeom prst="rect">
            <a:avLst/>
          </a:prstGeom>
        </p:spPr>
      </p:pic>
      <p:sp>
        <p:nvSpPr>
          <p:cNvPr id="8" name="Footer Placeholder 7"/>
          <p:cNvSpPr>
            <a:spLocks noGrp="1"/>
          </p:cNvSpPr>
          <p:nvPr>
            <p:ph type="ftr" sz="quarter" idx="11"/>
          </p:nvPr>
        </p:nvSpPr>
        <p:spPr>
          <a:xfrm>
            <a:off x="1371600"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780676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6096000" cy="1162050"/>
          </a:xfrm>
        </p:spPr>
        <p:txBody>
          <a:bodyPr>
            <a:normAutofit/>
          </a:bodyPr>
          <a:lstStyle/>
          <a:p>
            <a:r>
              <a:rPr lang="en-US" sz="4000" b="0" dirty="0" smtClean="0"/>
              <a:t>Child Care</a:t>
            </a:r>
            <a:endParaRPr lang="en-US" sz="4000" b="0" dirty="0"/>
          </a:p>
        </p:txBody>
      </p:sp>
      <p:sp>
        <p:nvSpPr>
          <p:cNvPr id="4" name="Text Placeholder 3"/>
          <p:cNvSpPr>
            <a:spLocks noGrp="1"/>
          </p:cNvSpPr>
          <p:nvPr>
            <p:ph type="body" sz="half" idx="2"/>
          </p:nvPr>
        </p:nvSpPr>
        <p:spPr>
          <a:xfrm>
            <a:off x="609600" y="1981200"/>
            <a:ext cx="3733800" cy="3733800"/>
          </a:xfrm>
        </p:spPr>
        <p:txBody>
          <a:bodyPr>
            <a:noAutofit/>
          </a:bodyPr>
          <a:lstStyle/>
          <a:p>
            <a:r>
              <a:rPr lang="en-US" sz="1800" i="1" dirty="0" smtClean="0">
                <a:latin typeface="Myriad Pro Cond"/>
              </a:rPr>
              <a:t>Working Connections Child Care program </a:t>
            </a:r>
            <a:r>
              <a:rPr lang="en-US" sz="1800" i="1" dirty="0">
                <a:latin typeface="Myriad Pro Cond"/>
              </a:rPr>
              <a:t>helps pay for </a:t>
            </a:r>
            <a:r>
              <a:rPr lang="en-US" sz="1800" i="1" dirty="0" smtClean="0">
                <a:latin typeface="Myriad Pro Cond"/>
              </a:rPr>
              <a:t>child care </a:t>
            </a:r>
            <a:r>
              <a:rPr lang="en-US" sz="1800" i="1" dirty="0">
                <a:latin typeface="Myriad Pro Cond"/>
              </a:rPr>
              <a:t>so that you can participate in WorkFirst activities.</a:t>
            </a:r>
          </a:p>
          <a:p>
            <a:endParaRPr lang="en-US" sz="1800" i="1" dirty="0">
              <a:latin typeface="Myriad Pro Cond"/>
            </a:endParaRPr>
          </a:p>
          <a:p>
            <a:r>
              <a:rPr lang="en-US" sz="1800" i="1" dirty="0" smtClean="0">
                <a:latin typeface="Myriad Pro Cond"/>
              </a:rPr>
              <a:t>For some families, the co-pay can be as little as $15 </a:t>
            </a:r>
            <a:r>
              <a:rPr lang="en-US" sz="1800" i="1" dirty="0">
                <a:latin typeface="Myriad Pro Cond"/>
              </a:rPr>
              <a:t>per month.</a:t>
            </a:r>
          </a:p>
          <a:p>
            <a:endParaRPr lang="en-US" sz="1800" i="1" dirty="0">
              <a:latin typeface="Myriad Pro Cond"/>
            </a:endParaRPr>
          </a:p>
          <a:p>
            <a:r>
              <a:rPr lang="en-US" sz="1800" i="1" dirty="0" smtClean="0">
                <a:latin typeface="Myriad Pro Cond"/>
              </a:rPr>
              <a:t>For more information, call the Department of Children, Youth and Families at 1-844-626-8687.</a:t>
            </a:r>
          </a:p>
          <a:p>
            <a:r>
              <a:rPr lang="en-US" sz="1800" i="1" dirty="0" smtClean="0">
                <a:solidFill>
                  <a:srgbClr val="0070C0"/>
                </a:solidFill>
                <a:latin typeface="Myriad Pro Cond"/>
              </a:rPr>
              <a:t>www.washingtonconnection.org</a:t>
            </a:r>
            <a:endParaRPr lang="en-US" sz="1800" i="1" dirty="0">
              <a:solidFill>
                <a:srgbClr val="0070C0"/>
              </a:solidFill>
              <a:latin typeface="Myriad Pro Cond"/>
            </a:endParaRPr>
          </a:p>
          <a:p>
            <a:endParaRPr lang="en-US" sz="1800" i="1" dirty="0">
              <a:latin typeface="Myriad Pro Cond"/>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7028" y="2136228"/>
            <a:ext cx="3807372" cy="3807372"/>
          </a:xfrm>
        </p:spPr>
      </p:pic>
      <p:sp>
        <p:nvSpPr>
          <p:cNvPr id="3" name="Footer Placeholder 2"/>
          <p:cNvSpPr>
            <a:spLocks noGrp="1"/>
          </p:cNvSpPr>
          <p:nvPr>
            <p:ph type="ftr" sz="quarter" idx="11"/>
          </p:nvPr>
        </p:nvSpPr>
        <p:spPr>
          <a:xfrm>
            <a:off x="1371600"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72863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371600" y="6492875"/>
            <a:ext cx="2895600" cy="365125"/>
          </a:xfrm>
        </p:spPr>
        <p:txBody>
          <a:bodyPr/>
          <a:lstStyle/>
          <a:p>
            <a:r>
              <a:rPr lang="en-US" smtClean="0"/>
              <a:t>Revised January 2020</a:t>
            </a:r>
            <a:endParaRPr lang="en-US" dirty="0"/>
          </a:p>
        </p:txBody>
      </p:sp>
      <p:pic>
        <p:nvPicPr>
          <p:cNvPr id="5" name="5eBAoueoKnk"/>
          <p:cNvPicPr>
            <a:picLocks noGrp="1" noRot="1" noChangeAspect="1"/>
          </p:cNvPicPr>
          <p:nvPr>
            <p:ph idx="1"/>
            <a:videoFile r:link="rId1"/>
          </p:nvPr>
        </p:nvPicPr>
        <p:blipFill>
          <a:blip r:embed="rId4"/>
          <a:stretch>
            <a:fillRect/>
          </a:stretch>
        </p:blipFill>
        <p:spPr>
          <a:xfrm>
            <a:off x="914400" y="1524000"/>
            <a:ext cx="7637463" cy="4296073"/>
          </a:xfrm>
          <a:prstGeom prst="rect">
            <a:avLst/>
          </a:prstGeom>
        </p:spPr>
      </p:pic>
    </p:spTree>
    <p:extLst>
      <p:ext uri="{BB962C8B-B14F-4D97-AF65-F5344CB8AC3E}">
        <p14:creationId xmlns:p14="http://schemas.microsoft.com/office/powerpoint/2010/main" val="877165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00"/>
            <a:ext cx="6172200" cy="825500"/>
          </a:xfrm>
        </p:spPr>
        <p:txBody>
          <a:bodyPr>
            <a:normAutofit/>
          </a:bodyPr>
          <a:lstStyle/>
          <a:p>
            <a:r>
              <a:rPr lang="en-US" sz="4000" b="0" dirty="0" err="1" smtClean="0"/>
              <a:t>WorkFirst</a:t>
            </a:r>
            <a:r>
              <a:rPr lang="en-US" sz="4000" b="0" dirty="0" smtClean="0"/>
              <a:t> Sanction</a:t>
            </a:r>
            <a:endParaRPr lang="en-US" sz="4000" b="0" dirty="0"/>
          </a:p>
        </p:txBody>
      </p:sp>
      <p:sp>
        <p:nvSpPr>
          <p:cNvPr id="4" name="Text Placeholder 3"/>
          <p:cNvSpPr>
            <a:spLocks noGrp="1"/>
          </p:cNvSpPr>
          <p:nvPr>
            <p:ph type="body" sz="half" idx="2"/>
          </p:nvPr>
        </p:nvSpPr>
        <p:spPr>
          <a:xfrm>
            <a:off x="457200" y="1828800"/>
            <a:ext cx="3352800" cy="3962400"/>
          </a:xfrm>
        </p:spPr>
        <p:txBody>
          <a:bodyPr>
            <a:normAutofit lnSpcReduction="10000"/>
          </a:bodyPr>
          <a:lstStyle/>
          <a:p>
            <a:pPr marL="285750" indent="-285750">
              <a:buFont typeface="Wingdings" panose="05000000000000000000" pitchFamily="2" charset="2"/>
              <a:buChar char="Ø"/>
            </a:pPr>
            <a:r>
              <a:rPr lang="en-US" sz="1600" i="1" dirty="0"/>
              <a:t>When a participant enters sanction their grant is reduced by </a:t>
            </a:r>
            <a:r>
              <a:rPr lang="en-US" sz="1600" i="1" dirty="0" smtClean="0"/>
              <a:t>40 percent.</a:t>
            </a:r>
            <a:br>
              <a:rPr lang="en-US" sz="1600" i="1" dirty="0" smtClean="0"/>
            </a:br>
            <a:endParaRPr lang="en-US" sz="1600" i="1" dirty="0"/>
          </a:p>
          <a:p>
            <a:pPr marL="285750" indent="-285750">
              <a:buFont typeface="Wingdings" panose="05000000000000000000" pitchFamily="2" charset="2"/>
              <a:buChar char="Ø"/>
            </a:pPr>
            <a:r>
              <a:rPr lang="en-US" sz="1600" i="1" dirty="0"/>
              <a:t>Once in sanction, a person will need to participate in a </a:t>
            </a:r>
            <a:r>
              <a:rPr lang="en-US" sz="1600" i="1" dirty="0" err="1"/>
              <a:t>WorkFirst</a:t>
            </a:r>
            <a:r>
              <a:rPr lang="en-US" sz="1600" i="1" dirty="0"/>
              <a:t> activity for 28 </a:t>
            </a:r>
            <a:r>
              <a:rPr lang="en-US" sz="1600" i="1" dirty="0" smtClean="0"/>
              <a:t>consecutive days to </a:t>
            </a:r>
            <a:r>
              <a:rPr lang="en-US" sz="1600" i="1" dirty="0"/>
              <a:t>cure </a:t>
            </a:r>
            <a:r>
              <a:rPr lang="en-US" sz="1600" i="1" dirty="0" smtClean="0"/>
              <a:t/>
            </a:r>
            <a:br>
              <a:rPr lang="en-US" sz="1600" i="1" dirty="0" smtClean="0"/>
            </a:br>
            <a:r>
              <a:rPr lang="en-US" sz="1600" i="1" dirty="0" smtClean="0"/>
              <a:t>their </a:t>
            </a:r>
            <a:r>
              <a:rPr lang="en-US" sz="1600" i="1" dirty="0"/>
              <a:t>sanction</a:t>
            </a:r>
            <a:r>
              <a:rPr lang="en-US" sz="1600" i="1" dirty="0" smtClean="0"/>
              <a:t>.</a:t>
            </a:r>
            <a:br>
              <a:rPr lang="en-US" sz="1600" i="1" dirty="0" smtClean="0"/>
            </a:br>
            <a:endParaRPr lang="en-US" sz="1600" i="1" dirty="0"/>
          </a:p>
          <a:p>
            <a:pPr marL="285750" indent="-285750">
              <a:buFont typeface="Wingdings" panose="05000000000000000000" pitchFamily="2" charset="2"/>
              <a:buChar char="Ø"/>
            </a:pPr>
            <a:r>
              <a:rPr lang="en-US" sz="1600" b="1" i="1" dirty="0"/>
              <a:t>It is always best to communicate with your case manager if you are unable </a:t>
            </a:r>
            <a:r>
              <a:rPr lang="en-US" sz="1600" b="1" i="1" dirty="0" smtClean="0"/>
              <a:t/>
            </a:r>
            <a:br>
              <a:rPr lang="en-US" sz="1600" b="1" i="1" dirty="0" smtClean="0"/>
            </a:br>
            <a:r>
              <a:rPr lang="en-US" sz="1600" b="1" i="1" dirty="0" smtClean="0"/>
              <a:t>to </a:t>
            </a:r>
            <a:r>
              <a:rPr lang="en-US" sz="1600" b="1" i="1" dirty="0"/>
              <a:t>participate in your </a:t>
            </a:r>
            <a:r>
              <a:rPr lang="en-US" sz="1600" b="1" i="1" dirty="0" err="1"/>
              <a:t>WorkFirst</a:t>
            </a:r>
            <a:r>
              <a:rPr lang="en-US" sz="1600" b="1" i="1" dirty="0"/>
              <a:t> </a:t>
            </a:r>
            <a:r>
              <a:rPr lang="en-US" sz="1600" b="1" i="1" dirty="0" smtClean="0"/>
              <a:t>activity </a:t>
            </a:r>
            <a:r>
              <a:rPr lang="en-US" sz="1600" b="1" i="1" dirty="0"/>
              <a:t>as expected.</a:t>
            </a:r>
          </a:p>
          <a:p>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9417813"/>
              </p:ext>
            </p:extLst>
          </p:nvPr>
        </p:nvGraphicFramePr>
        <p:xfrm>
          <a:off x="4038600" y="1676400"/>
          <a:ext cx="46482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a:xfrm>
            <a:off x="1447800" y="6517570"/>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17058408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03300"/>
            <a:ext cx="6172200" cy="596900"/>
          </a:xfrm>
        </p:spPr>
        <p:txBody>
          <a:bodyPr>
            <a:noAutofit/>
          </a:bodyPr>
          <a:lstStyle/>
          <a:p>
            <a:r>
              <a:rPr lang="en-US" sz="4000" b="0" dirty="0" smtClean="0"/>
              <a:t>TANF Time Limits</a:t>
            </a:r>
            <a:endParaRPr lang="en-US" sz="4000" b="0" dirty="0"/>
          </a:p>
        </p:txBody>
      </p:sp>
      <p:sp>
        <p:nvSpPr>
          <p:cNvPr id="4" name="Text Placeholder 3"/>
          <p:cNvSpPr>
            <a:spLocks noGrp="1"/>
          </p:cNvSpPr>
          <p:nvPr>
            <p:ph type="body" sz="half" idx="2"/>
          </p:nvPr>
        </p:nvSpPr>
        <p:spPr>
          <a:xfrm>
            <a:off x="457200" y="2362199"/>
            <a:ext cx="3008313" cy="3124201"/>
          </a:xfrm>
        </p:spPr>
        <p:txBody>
          <a:bodyPr>
            <a:normAutofit/>
          </a:bodyPr>
          <a:lstStyle/>
          <a:p>
            <a:r>
              <a:rPr lang="en-US" sz="2400" i="1" dirty="0"/>
              <a:t>An adult can receive a maximum of 60 months </a:t>
            </a:r>
            <a:r>
              <a:rPr lang="en-US" sz="2400" i="1" dirty="0" smtClean="0"/>
              <a:t>(five years)</a:t>
            </a:r>
            <a:br>
              <a:rPr lang="en-US" sz="2400" i="1" dirty="0" smtClean="0"/>
            </a:br>
            <a:r>
              <a:rPr lang="en-US" sz="2400" i="1" dirty="0" smtClean="0"/>
              <a:t>of Temporary Assistance for Needy Families (TANF) </a:t>
            </a:r>
            <a:r>
              <a:rPr lang="en-US" sz="2400" i="1" dirty="0"/>
              <a:t>in their lifetime.</a:t>
            </a:r>
          </a:p>
          <a:p>
            <a:endParaRPr lang="en-US" sz="2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2286000"/>
            <a:ext cx="5070177" cy="3382120"/>
          </a:xfrm>
        </p:spPr>
      </p:pic>
      <p:sp>
        <p:nvSpPr>
          <p:cNvPr id="3" name="Footer Placeholder 2"/>
          <p:cNvSpPr>
            <a:spLocks noGrp="1"/>
          </p:cNvSpPr>
          <p:nvPr>
            <p:ph type="ftr" sz="quarter" idx="11"/>
          </p:nvPr>
        </p:nvSpPr>
        <p:spPr>
          <a:xfrm>
            <a:off x="1447800" y="6526742"/>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376119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84238"/>
            <a:ext cx="6324600" cy="715962"/>
          </a:xfrm>
        </p:spPr>
        <p:txBody>
          <a:bodyPr>
            <a:normAutofit fontScale="90000"/>
          </a:bodyPr>
          <a:lstStyle/>
          <a:p>
            <a:r>
              <a:rPr lang="en-US" dirty="0" smtClean="0"/>
              <a:t>Life After TANF</a:t>
            </a:r>
            <a:endParaRPr lang="en-US" dirty="0"/>
          </a:p>
        </p:txBody>
      </p:sp>
      <p:sp>
        <p:nvSpPr>
          <p:cNvPr id="3" name="Rectangle 2"/>
          <p:cNvSpPr/>
          <p:nvPr/>
        </p:nvSpPr>
        <p:spPr>
          <a:xfrm>
            <a:off x="457200" y="2274838"/>
            <a:ext cx="8305800" cy="3416320"/>
          </a:xfrm>
          <a:prstGeom prst="rect">
            <a:avLst/>
          </a:prstGeom>
        </p:spPr>
        <p:txBody>
          <a:bodyPr wrap="square">
            <a:spAutoFit/>
          </a:bodyPr>
          <a:lstStyle/>
          <a:p>
            <a:r>
              <a:rPr lang="en-US" sz="2400" i="1" dirty="0">
                <a:latin typeface="Myriad Pro Cond"/>
              </a:rPr>
              <a:t>You may be eligible for the following</a:t>
            </a:r>
            <a:r>
              <a:rPr lang="en-US" sz="2400" i="1" dirty="0" smtClean="0">
                <a:latin typeface="Myriad Pro Cond"/>
              </a:rPr>
              <a:t>:</a:t>
            </a:r>
            <a:br>
              <a:rPr lang="en-US" sz="2400" i="1" dirty="0" smtClean="0">
                <a:latin typeface="Myriad Pro Cond"/>
              </a:rPr>
            </a:br>
            <a:endParaRPr lang="en-US" sz="2400" i="1" dirty="0">
              <a:latin typeface="Myriad Pro Cond"/>
            </a:endParaRPr>
          </a:p>
          <a:p>
            <a:pPr marL="342900" indent="-342900">
              <a:buFont typeface="Wingdings" panose="05000000000000000000" pitchFamily="2" charset="2"/>
              <a:buChar char="Ø"/>
            </a:pPr>
            <a:r>
              <a:rPr lang="en-US" sz="2400" dirty="0" smtClean="0">
                <a:latin typeface="Myriad Pro Cond"/>
              </a:rPr>
              <a:t>Up to $504 in Transitional </a:t>
            </a:r>
            <a:r>
              <a:rPr lang="en-US" sz="2400" dirty="0">
                <a:latin typeface="Myriad Pro Cond"/>
              </a:rPr>
              <a:t>Food Assistance (TFA</a:t>
            </a:r>
            <a:r>
              <a:rPr lang="en-US" sz="2400" dirty="0" smtClean="0">
                <a:latin typeface="Myriad Pro Cond"/>
              </a:rPr>
              <a:t>) for a family of 3</a:t>
            </a:r>
            <a:endParaRPr lang="en-US" sz="2400" dirty="0">
              <a:latin typeface="Myriad Pro Cond"/>
            </a:endParaRPr>
          </a:p>
          <a:p>
            <a:pPr marL="342900" indent="-342900">
              <a:buFont typeface="Wingdings" panose="05000000000000000000" pitchFamily="2" charset="2"/>
              <a:buChar char="Ø"/>
            </a:pPr>
            <a:r>
              <a:rPr lang="en-US" sz="2400" dirty="0">
                <a:latin typeface="Myriad Pro Cond"/>
              </a:rPr>
              <a:t>Basic </a:t>
            </a:r>
            <a:r>
              <a:rPr lang="en-US" sz="2400" dirty="0" smtClean="0">
                <a:latin typeface="Myriad Pro Cond"/>
              </a:rPr>
              <a:t>Food </a:t>
            </a:r>
          </a:p>
          <a:p>
            <a:pPr marL="342900" indent="-342900">
              <a:buFont typeface="Wingdings" panose="05000000000000000000" pitchFamily="2" charset="2"/>
              <a:buChar char="Ø"/>
            </a:pPr>
            <a:r>
              <a:rPr lang="en-US" sz="2400" dirty="0" smtClean="0">
                <a:latin typeface="Myriad Pro Cond"/>
              </a:rPr>
              <a:t>Child Care </a:t>
            </a:r>
            <a:r>
              <a:rPr lang="en-US" sz="2400" dirty="0">
                <a:latin typeface="Myriad Pro Cond"/>
              </a:rPr>
              <a:t>Assistance</a:t>
            </a:r>
          </a:p>
          <a:p>
            <a:pPr marL="342900" indent="-342900">
              <a:buFont typeface="Wingdings" panose="05000000000000000000" pitchFamily="2" charset="2"/>
              <a:buChar char="Ø"/>
            </a:pPr>
            <a:r>
              <a:rPr lang="en-US" sz="2400" dirty="0">
                <a:latin typeface="Myriad Pro Cond"/>
              </a:rPr>
              <a:t>Medical Assistance</a:t>
            </a:r>
          </a:p>
          <a:p>
            <a:pPr marL="342900" indent="-342900">
              <a:buFont typeface="Wingdings" panose="05000000000000000000" pitchFamily="2" charset="2"/>
              <a:buChar char="Ø"/>
            </a:pPr>
            <a:r>
              <a:rPr lang="en-US" sz="2400" dirty="0">
                <a:latin typeface="Myriad Pro Cond"/>
              </a:rPr>
              <a:t>Child Support</a:t>
            </a:r>
          </a:p>
          <a:p>
            <a:pPr marL="342900" indent="-342900">
              <a:buFont typeface="Wingdings" panose="05000000000000000000" pitchFamily="2" charset="2"/>
              <a:buChar char="Ø"/>
            </a:pPr>
            <a:r>
              <a:rPr lang="en-US" sz="2400" dirty="0">
                <a:latin typeface="Myriad Pro Cond"/>
              </a:rPr>
              <a:t>Earned Income Tax Credit</a:t>
            </a:r>
          </a:p>
        </p:txBody>
      </p:sp>
      <p:sp>
        <p:nvSpPr>
          <p:cNvPr id="4" name="Footer Placeholder 3"/>
          <p:cNvSpPr>
            <a:spLocks noGrp="1"/>
          </p:cNvSpPr>
          <p:nvPr>
            <p:ph type="ftr" sz="quarter" idx="11"/>
          </p:nvPr>
        </p:nvSpPr>
        <p:spPr>
          <a:xfrm>
            <a:off x="1447800"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273213349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6324600" cy="715962"/>
          </a:xfrm>
        </p:spPr>
        <p:txBody>
          <a:bodyPr>
            <a:normAutofit fontScale="90000"/>
          </a:bodyPr>
          <a:lstStyle/>
          <a:p>
            <a:r>
              <a:rPr lang="en-US" dirty="0" smtClean="0"/>
              <a:t>Other Options &amp; Resources</a:t>
            </a:r>
            <a:endParaRPr lang="en-US" dirty="0"/>
          </a:p>
        </p:txBody>
      </p:sp>
      <p:sp>
        <p:nvSpPr>
          <p:cNvPr id="3" name="Rectangle 2"/>
          <p:cNvSpPr/>
          <p:nvPr/>
        </p:nvSpPr>
        <p:spPr>
          <a:xfrm>
            <a:off x="1219200" y="2514600"/>
            <a:ext cx="6858000" cy="3108543"/>
          </a:xfrm>
          <a:prstGeom prst="rect">
            <a:avLst/>
          </a:prstGeom>
        </p:spPr>
        <p:txBody>
          <a:bodyPr wrap="square">
            <a:spAutoFit/>
          </a:bodyPr>
          <a:lstStyle/>
          <a:p>
            <a:r>
              <a:rPr lang="en-US" sz="2800" dirty="0" smtClean="0"/>
              <a:t>Options:</a:t>
            </a:r>
          </a:p>
          <a:p>
            <a:pPr marL="457200" indent="-457200">
              <a:buFont typeface="Wingdings" panose="05000000000000000000" pitchFamily="2" charset="2"/>
              <a:buChar char="Ø"/>
            </a:pPr>
            <a:r>
              <a:rPr lang="en-US" sz="2800" dirty="0" smtClean="0"/>
              <a:t>Diversion </a:t>
            </a:r>
            <a:r>
              <a:rPr lang="en-US" sz="2800" dirty="0"/>
              <a:t>Cash Assistance (DCA)</a:t>
            </a:r>
          </a:p>
          <a:p>
            <a:pPr marL="457200" indent="-457200">
              <a:buFont typeface="Wingdings" panose="05000000000000000000" pitchFamily="2" charset="2"/>
              <a:buChar char="Ø"/>
            </a:pPr>
            <a:r>
              <a:rPr lang="en-US" sz="2800" dirty="0"/>
              <a:t>Basic Food Employment &amp; Training (BFET</a:t>
            </a:r>
            <a:r>
              <a:rPr lang="en-US" sz="2800" dirty="0" smtClean="0"/>
              <a:t>)</a:t>
            </a:r>
          </a:p>
          <a:p>
            <a:r>
              <a:rPr lang="en-US" sz="2800" dirty="0"/>
              <a:t> </a:t>
            </a:r>
            <a:r>
              <a:rPr lang="en-US" sz="2800" dirty="0" smtClean="0"/>
              <a:t>     </a:t>
            </a:r>
            <a:r>
              <a:rPr lang="en-US" sz="2800" dirty="0">
                <a:solidFill>
                  <a:srgbClr val="0070C0"/>
                </a:solidFill>
                <a:latin typeface="Myriad Pro Cond"/>
              </a:rPr>
              <a:t>www.dshs.wa.gov/bfet</a:t>
            </a:r>
          </a:p>
          <a:p>
            <a:r>
              <a:rPr lang="en-US" sz="2800" dirty="0" smtClean="0"/>
              <a:t>Resources:</a:t>
            </a:r>
          </a:p>
          <a:p>
            <a:pPr marL="457200" indent="-457200">
              <a:buFont typeface="Wingdings" panose="05000000000000000000" pitchFamily="2" charset="2"/>
              <a:buChar char="Ø"/>
            </a:pPr>
            <a:r>
              <a:rPr lang="en-US" sz="2800" dirty="0" smtClean="0"/>
              <a:t>Health </a:t>
            </a:r>
            <a:r>
              <a:rPr lang="en-US" sz="2800" dirty="0"/>
              <a:t>Care</a:t>
            </a:r>
          </a:p>
          <a:p>
            <a:pPr marL="457200" indent="-457200">
              <a:buFont typeface="Wingdings" panose="05000000000000000000" pitchFamily="2" charset="2"/>
              <a:buChar char="Ø"/>
            </a:pPr>
            <a:r>
              <a:rPr lang="en-US" sz="2800" dirty="0"/>
              <a:t>Housing &amp; Energy Assistance</a:t>
            </a:r>
          </a:p>
        </p:txBody>
      </p:sp>
      <p:sp>
        <p:nvSpPr>
          <p:cNvPr id="4" name="Footer Placeholder 3"/>
          <p:cNvSpPr>
            <a:spLocks noGrp="1"/>
          </p:cNvSpPr>
          <p:nvPr>
            <p:ph type="ftr" sz="quarter" idx="11"/>
          </p:nvPr>
        </p:nvSpPr>
        <p:spPr>
          <a:xfrm>
            <a:off x="1371600" y="6526742"/>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7004431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FHBqy-oTuk"/>
          <p:cNvPicPr>
            <a:picLocks noGrp="1" noRot="1" noChangeAspect="1"/>
          </p:cNvPicPr>
          <p:nvPr>
            <p:ph idx="1"/>
            <a:videoFile r:link="rId1"/>
          </p:nvPr>
        </p:nvPicPr>
        <p:blipFill>
          <a:blip r:embed="rId4"/>
          <a:stretch>
            <a:fillRect/>
          </a:stretch>
        </p:blipFill>
        <p:spPr>
          <a:xfrm>
            <a:off x="990600" y="1624013"/>
            <a:ext cx="7315200" cy="4114800"/>
          </a:xfrm>
          <a:prstGeom prst="rect">
            <a:avLst/>
          </a:prstGeom>
        </p:spPr>
      </p:pic>
      <p:sp>
        <p:nvSpPr>
          <p:cNvPr id="2" name="Footer Placeholder 1"/>
          <p:cNvSpPr>
            <a:spLocks noGrp="1"/>
          </p:cNvSpPr>
          <p:nvPr>
            <p:ph type="ftr" sz="quarter" idx="11"/>
          </p:nvPr>
        </p:nvSpPr>
        <p:spPr>
          <a:xfrm>
            <a:off x="1371600"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908387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6324600" cy="715962"/>
          </a:xfrm>
        </p:spPr>
        <p:txBody>
          <a:bodyPr>
            <a:normAutofit fontScale="90000"/>
          </a:bodyPr>
          <a:lstStyle/>
          <a:p>
            <a:r>
              <a:rPr lang="en-US" sz="3100" dirty="0"/>
              <a:t>Reasons WHY you might be here…</a:t>
            </a:r>
            <a:r>
              <a:rPr lang="en-US" dirty="0"/>
              <a:t/>
            </a:r>
            <a:br>
              <a:rPr lang="en-US" dirty="0"/>
            </a:br>
            <a:endParaRPr lang="en-US" dirty="0"/>
          </a:p>
        </p:txBody>
      </p:sp>
      <p:sp>
        <p:nvSpPr>
          <p:cNvPr id="3" name="Content Placeholder 2"/>
          <p:cNvSpPr>
            <a:spLocks noGrp="1"/>
          </p:cNvSpPr>
          <p:nvPr>
            <p:ph sz="half" idx="1"/>
          </p:nvPr>
        </p:nvSpPr>
        <p:spPr/>
        <p:txBody>
          <a:bodyPr>
            <a:normAutofit/>
          </a:bodyPr>
          <a:lstStyle/>
          <a:p>
            <a:pPr marL="0" indent="0">
              <a:buNone/>
            </a:pPr>
            <a:r>
              <a:rPr lang="en-US" dirty="0"/>
              <a:t>    </a:t>
            </a:r>
          </a:p>
        </p:txBody>
      </p:sp>
      <p:sp>
        <p:nvSpPr>
          <p:cNvPr id="4" name="Content Placeholder 3"/>
          <p:cNvSpPr>
            <a:spLocks noGrp="1"/>
          </p:cNvSpPr>
          <p:nvPr>
            <p:ph sz="half" idx="2"/>
          </p:nvPr>
        </p:nvSpPr>
        <p:spPr/>
        <p:txBody>
          <a:bodyPr>
            <a:normAutofit/>
          </a:bodyPr>
          <a:lstStyle/>
          <a:p>
            <a:pPr marL="0" indent="0">
              <a:buNone/>
            </a:pPr>
            <a:r>
              <a:rPr lang="en-US" dirty="0"/>
              <a:t>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45" y="1283670"/>
            <a:ext cx="4194062" cy="27331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3151" y="3232009"/>
            <a:ext cx="4568698" cy="3046476"/>
          </a:xfrm>
          <a:prstGeom prst="rect">
            <a:avLst/>
          </a:prstGeom>
        </p:spPr>
      </p:pic>
      <p:sp>
        <p:nvSpPr>
          <p:cNvPr id="6" name="Footer Placeholder 5"/>
          <p:cNvSpPr>
            <a:spLocks noGrp="1"/>
          </p:cNvSpPr>
          <p:nvPr>
            <p:ph type="ftr" sz="quarter" idx="11"/>
          </p:nvPr>
        </p:nvSpPr>
        <p:spPr>
          <a:xfrm>
            <a:off x="1371600"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233148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752600"/>
            <a:ext cx="7200637" cy="3962400"/>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
        <p:nvSpPr>
          <p:cNvPr id="4" name="Footer Placeholder 3"/>
          <p:cNvSpPr>
            <a:spLocks noGrp="1"/>
          </p:cNvSpPr>
          <p:nvPr>
            <p:ph type="ftr" sz="quarter" idx="11"/>
          </p:nvPr>
        </p:nvSpPr>
        <p:spPr>
          <a:xfrm>
            <a:off x="1466718"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2500784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84238"/>
            <a:ext cx="6324600" cy="715962"/>
          </a:xfrm>
        </p:spPr>
        <p:txBody>
          <a:bodyPr>
            <a:normAutofit fontScale="90000"/>
          </a:bodyPr>
          <a:lstStyle/>
          <a:p>
            <a:r>
              <a:rPr lang="en-US" dirty="0" smtClean="0"/>
              <a:t>QUESTIONS?</a:t>
            </a:r>
            <a:endParaRPr lang="en-US" dirty="0"/>
          </a:p>
        </p:txBody>
      </p:sp>
      <p:pic>
        <p:nvPicPr>
          <p:cNvPr id="4" name="Content Placeholder 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43200" y="2286000"/>
            <a:ext cx="3657600" cy="2743200"/>
          </a:xfrm>
        </p:spPr>
      </p:pic>
      <p:sp>
        <p:nvSpPr>
          <p:cNvPr id="3" name="Footer Placeholder 2"/>
          <p:cNvSpPr>
            <a:spLocks noGrp="1"/>
          </p:cNvSpPr>
          <p:nvPr>
            <p:ph type="ftr" sz="quarter" idx="11"/>
          </p:nvPr>
        </p:nvSpPr>
        <p:spPr>
          <a:xfrm>
            <a:off x="1447800" y="6515453"/>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293032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6324600" cy="715962"/>
          </a:xfrm>
        </p:spPr>
        <p:txBody>
          <a:bodyPr>
            <a:normAutofit fontScale="90000"/>
          </a:bodyPr>
          <a:lstStyle/>
          <a:p>
            <a:r>
              <a:rPr lang="en-US" dirty="0" smtClean="0"/>
              <a:t>Work Pays!</a:t>
            </a:r>
            <a:br>
              <a:rPr lang="en-US" dirty="0" smtClean="0"/>
            </a:br>
            <a:endParaRPr lang="en-US" sz="2700" i="1" dirty="0"/>
          </a:p>
        </p:txBody>
      </p:sp>
      <p:graphicFrame>
        <p:nvGraphicFramePr>
          <p:cNvPr id="4" name="Chart 3"/>
          <p:cNvGraphicFramePr/>
          <p:nvPr>
            <p:extLst>
              <p:ext uri="{D42A27DB-BD31-4B8C-83A1-F6EECF244321}">
                <p14:modId xmlns:p14="http://schemas.microsoft.com/office/powerpoint/2010/main" val="1212651443"/>
              </p:ext>
            </p:extLst>
          </p:nvPr>
        </p:nvGraphicFramePr>
        <p:xfrm>
          <a:off x="0" y="1447800"/>
          <a:ext cx="9144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a:xfrm>
            <a:off x="1371600" y="65690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3089605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HIVF8CCBLY"/>
          <p:cNvPicPr>
            <a:picLocks noRot="1" noChangeAspect="1"/>
          </p:cNvPicPr>
          <p:nvPr>
            <a:videoFile r:link="rId1"/>
          </p:nvPr>
        </p:nvPicPr>
        <p:blipFill>
          <a:blip r:embed="rId4"/>
          <a:stretch>
            <a:fillRect/>
          </a:stretch>
        </p:blipFill>
        <p:spPr>
          <a:xfrm>
            <a:off x="1066800" y="1752600"/>
            <a:ext cx="6908800" cy="3886200"/>
          </a:xfrm>
          <a:prstGeom prst="rect">
            <a:avLst/>
          </a:prstGeom>
        </p:spPr>
      </p:pic>
      <p:sp>
        <p:nvSpPr>
          <p:cNvPr id="3" name="Footer Placeholder 2"/>
          <p:cNvSpPr>
            <a:spLocks noGrp="1"/>
          </p:cNvSpPr>
          <p:nvPr>
            <p:ph type="ftr" sz="quarter" idx="11"/>
          </p:nvPr>
        </p:nvSpPr>
        <p:spPr>
          <a:xfrm>
            <a:off x="1371600" y="6526742"/>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2833464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08038"/>
            <a:ext cx="6324600" cy="715962"/>
          </a:xfrm>
        </p:spPr>
        <p:txBody>
          <a:bodyPr>
            <a:normAutofit fontScale="90000"/>
          </a:bodyPr>
          <a:lstStyle/>
          <a:p>
            <a:r>
              <a:rPr lang="en-US" dirty="0" err="1" smtClean="0"/>
              <a:t>WorkFirst</a:t>
            </a:r>
            <a:r>
              <a:rPr lang="en-US" dirty="0" smtClean="0"/>
              <a:t> Partners</a:t>
            </a: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582" y="1981200"/>
            <a:ext cx="2493818" cy="914400"/>
          </a:xfrm>
          <a:prstGeom prst="rect">
            <a:avLst/>
          </a:prstGeom>
          <a:noFill/>
          <a:ln w="0">
            <a:no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697481"/>
            <a:ext cx="5315976" cy="9144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58000" y="3697481"/>
            <a:ext cx="1881123" cy="91440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2362200" y="4953000"/>
            <a:ext cx="3810000" cy="1015663"/>
          </a:xfrm>
          <a:prstGeom prst="rect">
            <a:avLst/>
          </a:prstGeom>
          <a:noFill/>
          <a:ln>
            <a:noFill/>
          </a:ln>
          <a:effectLst/>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000" dirty="0" smtClean="0">
                <a:ln/>
                <a:solidFill>
                  <a:schemeClr val="tx1">
                    <a:lumMod val="95000"/>
                    <a:lumOff val="5000"/>
                  </a:schemeClr>
                </a:solidFill>
                <a:effectLst/>
                <a:latin typeface="Myriad Pro Cond"/>
              </a:rPr>
              <a:t>DSHS Division of Child Support </a:t>
            </a:r>
            <a:r>
              <a:rPr lang="en-US" sz="2000" i="1" dirty="0" smtClean="0">
                <a:ln/>
                <a:solidFill>
                  <a:schemeClr val="tx1">
                    <a:lumMod val="95000"/>
                    <a:lumOff val="5000"/>
                  </a:schemeClr>
                </a:solidFill>
                <a:effectLst/>
                <a:latin typeface="Myriad Pro Cond"/>
              </a:rPr>
              <a:t>(Economic Services Administration)</a:t>
            </a:r>
            <a:endParaRPr lang="en-US" sz="2000" i="1" spc="0" dirty="0">
              <a:ln/>
              <a:solidFill>
                <a:schemeClr val="tx1">
                  <a:lumMod val="95000"/>
                  <a:lumOff val="5000"/>
                </a:schemeClr>
              </a:solidFill>
              <a:effectLst/>
              <a:latin typeface="Myriad Pro Cond"/>
            </a:endParaRPr>
          </a:p>
        </p:txBody>
      </p:sp>
      <p:sp>
        <p:nvSpPr>
          <p:cNvPr id="3" name="TextBox 2"/>
          <p:cNvSpPr txBox="1"/>
          <p:nvPr/>
        </p:nvSpPr>
        <p:spPr>
          <a:xfrm>
            <a:off x="706582" y="2895600"/>
            <a:ext cx="2493818" cy="338554"/>
          </a:xfrm>
          <a:prstGeom prst="rect">
            <a:avLst/>
          </a:prstGeom>
          <a:noFill/>
        </p:spPr>
        <p:txBody>
          <a:bodyPr wrap="square" rtlCol="0">
            <a:spAutoFit/>
          </a:bodyPr>
          <a:lstStyle/>
          <a:p>
            <a:r>
              <a:rPr lang="en-US" sz="1600" dirty="0" smtClean="0"/>
              <a:t>www.WorkSource.wa.com</a:t>
            </a:r>
            <a:endParaRPr lang="en-US" sz="1600" dirty="0"/>
          </a:p>
        </p:txBody>
      </p:sp>
      <p:sp>
        <p:nvSpPr>
          <p:cNvPr id="8" name="Footer Placeholder 7"/>
          <p:cNvSpPr>
            <a:spLocks noGrp="1"/>
          </p:cNvSpPr>
          <p:nvPr>
            <p:ph type="ftr" sz="quarter" idx="11"/>
          </p:nvPr>
        </p:nvSpPr>
        <p:spPr>
          <a:xfrm>
            <a:off x="1377244" y="6602799"/>
            <a:ext cx="2895600" cy="365125"/>
          </a:xfrm>
        </p:spPr>
        <p:txBody>
          <a:bodyPr/>
          <a:lstStyle/>
          <a:p>
            <a:r>
              <a:rPr lang="en-US" smtClean="0"/>
              <a:t>Revised January 2020</a:t>
            </a:r>
            <a:endParaRPr lang="en-US" dirty="0"/>
          </a:p>
        </p:txBody>
      </p:sp>
      <p:sp>
        <p:nvSpPr>
          <p:cNvPr id="12" name="Content Placeholder 11"/>
          <p:cNvSpPr>
            <a:spLocks noGrp="1"/>
          </p:cNvSpPr>
          <p:nvPr>
            <p:ph idx="1"/>
          </p:nvPr>
        </p:nvSpPr>
        <p:spPr/>
        <p:txBody>
          <a:bodyPr/>
          <a:lstStyle/>
          <a:p>
            <a:pPr marL="0" indent="0">
              <a:buNone/>
            </a:pPr>
            <a:r>
              <a:rPr lang="en-US" sz="2000" dirty="0" smtClean="0"/>
              <a:t>				</a:t>
            </a:r>
            <a:r>
              <a:rPr lang="en-US" sz="2800" dirty="0" smtClean="0">
                <a:latin typeface="Arial Rounded MT Bold" panose="020F0704030504030204" pitchFamily="34" charset="0"/>
              </a:rPr>
              <a:t>Department of Children, 					Youth, and Families (DCYF)</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342741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fallOve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6096000" cy="685800"/>
          </a:xfrm>
        </p:spPr>
        <p:txBody>
          <a:bodyPr>
            <a:noAutofit/>
          </a:bodyPr>
          <a:lstStyle/>
          <a:p>
            <a:r>
              <a:rPr lang="en-US" sz="3200" b="0" dirty="0" smtClean="0"/>
              <a:t>Expectations &amp; Requirements</a:t>
            </a:r>
            <a:endParaRPr lang="en-US" sz="3200" b="0" dirty="0"/>
          </a:p>
        </p:txBody>
      </p:sp>
      <p:sp>
        <p:nvSpPr>
          <p:cNvPr id="4" name="Text Placeholder 3"/>
          <p:cNvSpPr>
            <a:spLocks noGrp="1"/>
          </p:cNvSpPr>
          <p:nvPr>
            <p:ph type="body" sz="half" idx="2"/>
          </p:nvPr>
        </p:nvSpPr>
        <p:spPr>
          <a:xfrm>
            <a:off x="457200" y="1676400"/>
            <a:ext cx="4038600" cy="4191000"/>
          </a:xfrm>
        </p:spPr>
        <p:txBody>
          <a:bodyPr>
            <a:noAutofit/>
          </a:bodyPr>
          <a:lstStyle/>
          <a:p>
            <a:pPr>
              <a:spcBef>
                <a:spcPts val="0"/>
              </a:spcBef>
            </a:pPr>
            <a:r>
              <a:rPr lang="en-US" sz="1800" dirty="0"/>
              <a:t>The expectations of the </a:t>
            </a:r>
            <a:r>
              <a:rPr lang="en-US" sz="1800" dirty="0" err="1"/>
              <a:t>WorkFirst</a:t>
            </a:r>
            <a:r>
              <a:rPr lang="en-US" sz="1800" dirty="0"/>
              <a:t> program are to prepare for work </a:t>
            </a:r>
            <a:r>
              <a:rPr lang="en-US" sz="1800" dirty="0" smtClean="0"/>
              <a:t/>
            </a:r>
            <a:br>
              <a:rPr lang="en-US" sz="1800" dirty="0" smtClean="0"/>
            </a:br>
            <a:r>
              <a:rPr lang="en-US" sz="1800" dirty="0" smtClean="0"/>
              <a:t>or </a:t>
            </a:r>
            <a:r>
              <a:rPr lang="en-US" sz="1800" dirty="0"/>
              <a:t>look for work as close to </a:t>
            </a:r>
            <a:r>
              <a:rPr lang="en-US" sz="1800" dirty="0" smtClean="0"/>
              <a:t>full-time </a:t>
            </a:r>
            <a:br>
              <a:rPr lang="en-US" sz="1800" dirty="0" smtClean="0"/>
            </a:br>
            <a:r>
              <a:rPr lang="en-US" sz="1800" dirty="0" smtClean="0"/>
              <a:t>as </a:t>
            </a:r>
            <a:r>
              <a:rPr lang="en-US" sz="1800" dirty="0"/>
              <a:t>possible. </a:t>
            </a:r>
          </a:p>
          <a:p>
            <a:pPr>
              <a:spcBef>
                <a:spcPts val="0"/>
              </a:spcBef>
            </a:pPr>
            <a:r>
              <a:rPr lang="en-US" sz="1800" dirty="0" smtClean="0"/>
              <a:t/>
            </a:r>
            <a:br>
              <a:rPr lang="en-US" sz="1800" dirty="0" smtClean="0"/>
            </a:br>
            <a:r>
              <a:rPr lang="en-US" sz="1800" dirty="0" smtClean="0"/>
              <a:t>The </a:t>
            </a:r>
            <a:r>
              <a:rPr lang="en-US" sz="1800" dirty="0"/>
              <a:t>requirements consist of completing a </a:t>
            </a:r>
            <a:r>
              <a:rPr lang="en-US" sz="1800" b="1" dirty="0"/>
              <a:t>Comprehensive Evaluation </a:t>
            </a:r>
            <a:r>
              <a:rPr lang="en-US" sz="1800" dirty="0"/>
              <a:t>with your case manager, then developing an </a:t>
            </a:r>
            <a:r>
              <a:rPr lang="en-US" sz="1800" b="1" dirty="0"/>
              <a:t>Individual Responsibility </a:t>
            </a:r>
            <a:r>
              <a:rPr lang="en-US" sz="1800" b="1" dirty="0" smtClean="0"/>
              <a:t>Plan (IRP)</a:t>
            </a:r>
            <a:r>
              <a:rPr lang="en-US" sz="1800" dirty="0" smtClean="0"/>
              <a:t>.</a:t>
            </a:r>
            <a:endParaRPr lang="en-US" sz="1800" dirty="0"/>
          </a:p>
          <a:p>
            <a:pPr>
              <a:spcBef>
                <a:spcPts val="0"/>
              </a:spcBef>
            </a:pPr>
            <a:r>
              <a:rPr lang="en-US" sz="1800" dirty="0" smtClean="0"/>
              <a:t/>
            </a:r>
            <a:br>
              <a:rPr lang="en-US" sz="1800" dirty="0" smtClean="0"/>
            </a:br>
            <a:r>
              <a:rPr lang="en-US" sz="1800" dirty="0" smtClean="0"/>
              <a:t>Communication </a:t>
            </a:r>
            <a:r>
              <a:rPr lang="en-US" sz="1800" dirty="0"/>
              <a:t>with your case manager is </a:t>
            </a:r>
            <a:r>
              <a:rPr lang="en-US" sz="1800" dirty="0" smtClean="0"/>
              <a:t>important </a:t>
            </a:r>
            <a:r>
              <a:rPr lang="en-US" sz="1800" dirty="0"/>
              <a:t>so that they can develop the best plan for you and make adjustments as needed.</a:t>
            </a:r>
          </a:p>
          <a:p>
            <a:endParaRPr lang="en-US" sz="180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514600"/>
            <a:ext cx="4110333" cy="2743200"/>
          </a:xfrm>
          <a:prstGeom prst="rect">
            <a:avLst/>
          </a:prstGeom>
        </p:spPr>
      </p:pic>
      <p:sp>
        <p:nvSpPr>
          <p:cNvPr id="3" name="Footer Placeholder 2"/>
          <p:cNvSpPr>
            <a:spLocks noGrp="1"/>
          </p:cNvSpPr>
          <p:nvPr>
            <p:ph type="ftr" sz="quarter" idx="11"/>
          </p:nvPr>
        </p:nvSpPr>
        <p:spPr>
          <a:xfrm>
            <a:off x="1371600"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26114115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9EbGypNJWE"/>
          <p:cNvPicPr>
            <a:picLocks noGrp="1" noRot="1" noChangeAspect="1"/>
          </p:cNvPicPr>
          <p:nvPr>
            <p:ph sz="half" idx="1"/>
            <a:videoFile r:link="rId1"/>
          </p:nvPr>
        </p:nvPicPr>
        <p:blipFill>
          <a:blip r:embed="rId4"/>
          <a:stretch>
            <a:fillRect/>
          </a:stretch>
        </p:blipFill>
        <p:spPr>
          <a:xfrm>
            <a:off x="914400" y="1643062"/>
            <a:ext cx="6934200" cy="3900488"/>
          </a:xfrm>
          <a:prstGeom prst="rect">
            <a:avLst/>
          </a:prstGeom>
        </p:spPr>
      </p:pic>
      <p:sp>
        <p:nvSpPr>
          <p:cNvPr id="2" name="Footer Placeholder 1"/>
          <p:cNvSpPr>
            <a:spLocks noGrp="1"/>
          </p:cNvSpPr>
          <p:nvPr>
            <p:ph type="ftr" sz="quarter" idx="11"/>
          </p:nvPr>
        </p:nvSpPr>
        <p:spPr>
          <a:xfrm>
            <a:off x="1371600" y="6515453"/>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3775446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08038"/>
            <a:ext cx="6324600" cy="715962"/>
          </a:xfrm>
        </p:spPr>
        <p:txBody>
          <a:bodyPr>
            <a:normAutofit/>
          </a:bodyPr>
          <a:lstStyle/>
          <a:p>
            <a:r>
              <a:rPr lang="en-US" sz="3200" dirty="0" smtClean="0"/>
              <a:t>Division of Child Support (DCS)</a:t>
            </a:r>
            <a:endParaRPr lang="en-US" sz="3200" dirty="0"/>
          </a:p>
        </p:txBody>
      </p:sp>
      <p:sp>
        <p:nvSpPr>
          <p:cNvPr id="3" name="Content Placeholder 2"/>
          <p:cNvSpPr>
            <a:spLocks noGrp="1"/>
          </p:cNvSpPr>
          <p:nvPr>
            <p:ph sz="half" idx="1"/>
          </p:nvPr>
        </p:nvSpPr>
        <p:spPr>
          <a:xfrm>
            <a:off x="533400" y="2514600"/>
            <a:ext cx="4038600" cy="2895600"/>
          </a:xfrm>
        </p:spPr>
        <p:txBody>
          <a:bodyPr/>
          <a:lstStyle/>
          <a:p>
            <a:pPr marL="0" lvl="0" indent="0">
              <a:buClr>
                <a:srgbClr val="0BD0D9"/>
              </a:buClr>
              <a:buSzPct val="95000"/>
              <a:buNone/>
            </a:pPr>
            <a:r>
              <a:rPr lang="en-US" sz="2400" i="1" dirty="0" smtClean="0">
                <a:latin typeface="Myriad Pro Cond"/>
              </a:rPr>
              <a:t>Helping </a:t>
            </a:r>
            <a:r>
              <a:rPr lang="en-US" sz="2400" i="1" dirty="0">
                <a:latin typeface="Myriad Pro Cond"/>
              </a:rPr>
              <a:t>parents contribute to brighter futures for their children through collection and disbursement of child support.</a:t>
            </a:r>
          </a:p>
          <a:p>
            <a:pPr marL="0" indent="0">
              <a:buNone/>
            </a:pPr>
            <a:endParaRPr lang="en-US" dirty="0"/>
          </a:p>
        </p:txBody>
      </p:sp>
      <p:pic>
        <p:nvPicPr>
          <p:cNvPr id="6"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2570157"/>
            <a:ext cx="4031464" cy="2687643"/>
          </a:xfrm>
          <a:ln w="28575">
            <a:noFill/>
            <a:prstDash val="dashDot"/>
          </a:ln>
        </p:spPr>
      </p:pic>
      <p:sp>
        <p:nvSpPr>
          <p:cNvPr id="4" name="Footer Placeholder 3"/>
          <p:cNvSpPr>
            <a:spLocks noGrp="1"/>
          </p:cNvSpPr>
          <p:nvPr>
            <p:ph type="ftr" sz="quarter" idx="11"/>
          </p:nvPr>
        </p:nvSpPr>
        <p:spPr>
          <a:xfrm>
            <a:off x="1371600" y="6515453"/>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192584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096000" cy="685800"/>
          </a:xfrm>
        </p:spPr>
        <p:txBody>
          <a:bodyPr>
            <a:noAutofit/>
          </a:bodyPr>
          <a:lstStyle/>
          <a:p>
            <a:r>
              <a:rPr lang="en-US" sz="4000" b="0" dirty="0" smtClean="0"/>
              <a:t>Obstacles</a:t>
            </a:r>
            <a:endParaRPr lang="en-US" sz="4000" b="0" dirty="0"/>
          </a:p>
        </p:txBody>
      </p:sp>
      <p:sp>
        <p:nvSpPr>
          <p:cNvPr id="4" name="Text Placeholder 3"/>
          <p:cNvSpPr>
            <a:spLocks noGrp="1"/>
          </p:cNvSpPr>
          <p:nvPr>
            <p:ph type="body" sz="half" idx="2"/>
          </p:nvPr>
        </p:nvSpPr>
        <p:spPr>
          <a:xfrm>
            <a:off x="533400" y="1752600"/>
            <a:ext cx="3505200" cy="3124200"/>
          </a:xfrm>
        </p:spPr>
        <p:txBody>
          <a:bodyPr>
            <a:noAutofit/>
          </a:bodyPr>
          <a:lstStyle/>
          <a:p>
            <a:pPr marL="285750" indent="-285750">
              <a:buFont typeface="Wingdings" panose="05000000000000000000" pitchFamily="2" charset="2"/>
              <a:buChar char="Ø"/>
            </a:pPr>
            <a:r>
              <a:rPr lang="en-US" sz="1800" i="1" dirty="0"/>
              <a:t>Is something keeping you from being able to work</a:t>
            </a:r>
            <a:r>
              <a:rPr lang="en-US" sz="1800" i="1" dirty="0" smtClean="0"/>
              <a:t>?</a:t>
            </a:r>
            <a:br>
              <a:rPr lang="en-US" sz="1800" i="1" dirty="0" smtClean="0"/>
            </a:br>
            <a:endParaRPr lang="en-US" sz="1800" i="1" dirty="0"/>
          </a:p>
          <a:p>
            <a:pPr marL="285750" indent="-285750">
              <a:buFont typeface="Wingdings" panose="05000000000000000000" pitchFamily="2" charset="2"/>
              <a:buChar char="Ø"/>
            </a:pPr>
            <a:r>
              <a:rPr lang="en-US" sz="1800" i="1" dirty="0"/>
              <a:t>Do you have other legal </a:t>
            </a:r>
            <a:r>
              <a:rPr lang="en-US" sz="1800" i="1" dirty="0" smtClean="0"/>
              <a:t/>
            </a:r>
            <a:br>
              <a:rPr lang="en-US" sz="1800" i="1" dirty="0" smtClean="0"/>
            </a:br>
            <a:r>
              <a:rPr lang="en-US" sz="1800" i="1" dirty="0" smtClean="0"/>
              <a:t>or </a:t>
            </a:r>
            <a:r>
              <a:rPr lang="en-US" sz="1800" i="1" dirty="0"/>
              <a:t>medical obligations </a:t>
            </a:r>
            <a:r>
              <a:rPr lang="en-US" sz="1800" i="1" dirty="0" smtClean="0"/>
              <a:t/>
            </a:r>
            <a:br>
              <a:rPr lang="en-US" sz="1800" i="1" dirty="0" smtClean="0"/>
            </a:br>
            <a:r>
              <a:rPr lang="en-US" sz="1800" i="1" dirty="0" smtClean="0"/>
              <a:t>that </a:t>
            </a:r>
            <a:r>
              <a:rPr lang="en-US" sz="1800" i="1" dirty="0"/>
              <a:t>require much </a:t>
            </a:r>
            <a:r>
              <a:rPr lang="en-US" sz="1800" i="1" dirty="0" smtClean="0"/>
              <a:t/>
            </a:r>
            <a:br>
              <a:rPr lang="en-US" sz="1800" i="1" dirty="0" smtClean="0"/>
            </a:br>
            <a:r>
              <a:rPr lang="en-US" sz="1800" i="1" dirty="0" smtClean="0"/>
              <a:t>of </a:t>
            </a:r>
            <a:r>
              <a:rPr lang="en-US" sz="1800" i="1" dirty="0"/>
              <a:t>your time</a:t>
            </a:r>
            <a:r>
              <a:rPr lang="en-US" sz="1800" i="1" dirty="0" smtClean="0"/>
              <a:t>?</a:t>
            </a:r>
            <a:br>
              <a:rPr lang="en-US" sz="1800" i="1" dirty="0" smtClean="0"/>
            </a:br>
            <a:endParaRPr lang="en-US" sz="1800" i="1" dirty="0"/>
          </a:p>
          <a:p>
            <a:pPr marL="285750" indent="-285750">
              <a:buFont typeface="Wingdings" panose="05000000000000000000" pitchFamily="2" charset="2"/>
              <a:buChar char="Ø"/>
            </a:pPr>
            <a:r>
              <a:rPr lang="en-US" sz="1800" i="1" dirty="0"/>
              <a:t> Are you in the process </a:t>
            </a:r>
            <a:r>
              <a:rPr lang="en-US" sz="1800" i="1" dirty="0" smtClean="0"/>
              <a:t/>
            </a:r>
            <a:br>
              <a:rPr lang="en-US" sz="1800" i="1" dirty="0" smtClean="0"/>
            </a:br>
            <a:r>
              <a:rPr lang="en-US" sz="1800" i="1" dirty="0" smtClean="0"/>
              <a:t>of </a:t>
            </a:r>
            <a:r>
              <a:rPr lang="en-US" sz="1800" i="1" dirty="0"/>
              <a:t>securing housing </a:t>
            </a:r>
            <a:r>
              <a:rPr lang="en-US" sz="1800" i="1" dirty="0" smtClean="0"/>
              <a:t/>
            </a:r>
            <a:br>
              <a:rPr lang="en-US" sz="1800" i="1" dirty="0" smtClean="0"/>
            </a:br>
            <a:r>
              <a:rPr lang="en-US" sz="1800" i="1" dirty="0" smtClean="0"/>
              <a:t>for </a:t>
            </a:r>
            <a:r>
              <a:rPr lang="en-US" sz="1800" i="1" dirty="0"/>
              <a:t>your family?</a:t>
            </a:r>
          </a:p>
          <a:p>
            <a:endParaRPr lang="en-US" sz="180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590800"/>
            <a:ext cx="4108665" cy="2743200"/>
          </a:xfrm>
          <a:prstGeom prst="rect">
            <a:avLst/>
          </a:prstGeom>
          <a:ln>
            <a:noFill/>
          </a:ln>
        </p:spPr>
      </p:pic>
      <p:sp>
        <p:nvSpPr>
          <p:cNvPr id="3" name="Footer Placeholder 2"/>
          <p:cNvSpPr>
            <a:spLocks noGrp="1"/>
          </p:cNvSpPr>
          <p:nvPr>
            <p:ph type="ftr" sz="quarter" idx="11"/>
          </p:nvPr>
        </p:nvSpPr>
        <p:spPr>
          <a:xfrm>
            <a:off x="1447800" y="6492875"/>
            <a:ext cx="2895600" cy="365125"/>
          </a:xfrm>
        </p:spPr>
        <p:txBody>
          <a:bodyPr/>
          <a:lstStyle/>
          <a:p>
            <a:r>
              <a:rPr lang="en-US" smtClean="0"/>
              <a:t>Revised January 2020</a:t>
            </a:r>
            <a:endParaRPr lang="en-US" dirty="0"/>
          </a:p>
        </p:txBody>
      </p:sp>
    </p:spTree>
    <p:extLst>
      <p:ext uri="{BB962C8B-B14F-4D97-AF65-F5344CB8AC3E}">
        <p14:creationId xmlns:p14="http://schemas.microsoft.com/office/powerpoint/2010/main" val="3707526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orkFirst Orientation NEW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4B30A9AF5AB4F8A931D41BAAFD1FF" ma:contentTypeVersion="0" ma:contentTypeDescription="Create a new document." ma:contentTypeScope="" ma:versionID="0cb8701a2f2dd6f4e87e284ad3e4eb36">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DE210F-AE5C-4C3F-93DE-B9665E328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B936FD0-E38F-4591-A553-3B6136C5825F}">
  <ds:schemaRefs>
    <ds:schemaRef ds:uri="http://schemas.microsoft.com/sharepoint/v3/contenttype/forms"/>
  </ds:schemaRefs>
</ds:datastoreItem>
</file>

<file path=customXml/itemProps3.xml><?xml version="1.0" encoding="utf-8"?>
<ds:datastoreItem xmlns:ds="http://schemas.openxmlformats.org/officeDocument/2006/customXml" ds:itemID="{FF8A4217-BBFE-40CC-9A72-E697F8A881D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WorkFirst Orientation NEW PP</Template>
  <TotalTime>2419</TotalTime>
  <Words>1795</Words>
  <Application>Microsoft Office PowerPoint</Application>
  <PresentationFormat>On-screen Show (4:3)</PresentationFormat>
  <Paragraphs>263</Paragraphs>
  <Slides>21</Slides>
  <Notes>20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Calibri</vt:lpstr>
      <vt:lpstr>Calibri Light</vt:lpstr>
      <vt:lpstr>Myriad Pro Cond</vt:lpstr>
      <vt:lpstr>Wingdings</vt:lpstr>
      <vt:lpstr>WorkFirst Orientation NEW PP</vt:lpstr>
      <vt:lpstr>Welcome To WorkFirst!</vt:lpstr>
      <vt:lpstr>Reasons WHY you might be here… </vt:lpstr>
      <vt:lpstr>Work Pays! </vt:lpstr>
      <vt:lpstr>PowerPoint Presentation</vt:lpstr>
      <vt:lpstr>WorkFirst Partners</vt:lpstr>
      <vt:lpstr>Expectations &amp; Requirements</vt:lpstr>
      <vt:lpstr>PowerPoint Presentation</vt:lpstr>
      <vt:lpstr>Division of Child Support (DCS)</vt:lpstr>
      <vt:lpstr>Obstacles</vt:lpstr>
      <vt:lpstr>Family Violence</vt:lpstr>
      <vt:lpstr>PowerPoint Presentation</vt:lpstr>
      <vt:lpstr>Support Services</vt:lpstr>
      <vt:lpstr>Child Care</vt:lpstr>
      <vt:lpstr>PowerPoint Presentation</vt:lpstr>
      <vt:lpstr>WorkFirst Sanction</vt:lpstr>
      <vt:lpstr>TANF Time Limits</vt:lpstr>
      <vt:lpstr>Life After TANF</vt:lpstr>
      <vt:lpstr>Other Options &amp; Resources</vt:lpstr>
      <vt:lpstr>PowerPoint Presentation</vt:lpstr>
      <vt:lpstr>Success!</vt:lpstr>
      <vt:lpstr>QUESTIONS?</vt:lpstr>
    </vt:vector>
  </TitlesOfParts>
  <Company>DSHS / Exec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WorkFirst!</dc:title>
  <dc:creator>West, Norah (DSHS)</dc:creator>
  <cp:lastModifiedBy>Williams, Tarimah</cp:lastModifiedBy>
  <cp:revision>82</cp:revision>
  <dcterms:created xsi:type="dcterms:W3CDTF">2017-06-06T21:58:00Z</dcterms:created>
  <dcterms:modified xsi:type="dcterms:W3CDTF">2020-01-14T22:00:28Z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0x0101001AE4B30A9AF5AB4F8A931D41BAAFD1FF</vt:lpwstr>
  </property>
</Properties>
</file>