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6" r:id="rId1"/>
    <p:sldMasterId id="2147483712" r:id="rId2"/>
  </p:sldMasterIdLst>
  <p:notesMasterIdLst>
    <p:notesMasterId r:id="rId19"/>
  </p:notesMasterIdLst>
  <p:handoutMasterIdLst>
    <p:handoutMasterId r:id="rId20"/>
  </p:handoutMasterIdLst>
  <p:sldIdLst>
    <p:sldId id="663" r:id="rId3"/>
    <p:sldId id="667" r:id="rId4"/>
    <p:sldId id="668" r:id="rId5"/>
    <p:sldId id="669" r:id="rId6"/>
    <p:sldId id="670" r:id="rId7"/>
    <p:sldId id="671" r:id="rId8"/>
    <p:sldId id="672" r:id="rId9"/>
    <p:sldId id="673" r:id="rId10"/>
    <p:sldId id="674" r:id="rId11"/>
    <p:sldId id="675" r:id="rId12"/>
    <p:sldId id="676" r:id="rId13"/>
    <p:sldId id="677" r:id="rId14"/>
    <p:sldId id="678" r:id="rId15"/>
    <p:sldId id="679" r:id="rId16"/>
    <p:sldId id="656" r:id="rId17"/>
    <p:sldId id="657" r:id="rId18"/>
  </p:sldIdLst>
  <p:sldSz cx="9144000" cy="6858000" type="screen4x3"/>
  <p:notesSz cx="7315200" cy="9601200"/>
  <p:embeddedFontLst>
    <p:embeddedFont>
      <p:font typeface="Wingdings 2" panose="05020102010507070707" pitchFamily="18" charset="2"/>
      <p:regular r:id="rId21"/>
    </p:embeddedFont>
    <p:embeddedFont>
      <p:font typeface="Franklin Gothic Heavy" panose="020B0903020102020204" pitchFamily="34" charset="0"/>
      <p:regular r:id="rId22"/>
      <p:italic r:id="rId23"/>
    </p:embeddedFont>
    <p:embeddedFont>
      <p:font typeface="Arial Black" panose="020B0A04020102020204" pitchFamily="34" charset="0"/>
      <p:bold r:id="rId24"/>
    </p:embeddedFont>
    <p:embeddedFont>
      <p:font typeface="Tahoma" panose="020B0604030504040204" pitchFamily="34" charset="0"/>
      <p:regular r:id="rId25"/>
      <p:bold r:id="rId26"/>
    </p:embeddedFont>
    <p:embeddedFont>
      <p:font typeface="Calibri" panose="020F0502020204030204" pitchFamily="34" charset="0"/>
      <p:regular r:id="rId27"/>
      <p:bold r:id="rId28"/>
      <p:italic r:id="rId29"/>
      <p:boldItalic r:id="rId30"/>
    </p:embeddedFont>
    <p:embeddedFont>
      <p:font typeface="Segoe UI" panose="020B0502040204020203" pitchFamily="34" charset="0"/>
      <p:regular r:id="rId31"/>
      <p:bold r:id="rId32"/>
      <p:italic r:id="rId33"/>
      <p:boldItalic r:id="rId34"/>
    </p:embeddedFont>
    <p:embeddedFont>
      <p:font typeface="Wingdings 3" panose="05040102010807070707" pitchFamily="18" charset="2"/>
      <p:regular r:id="rId35"/>
    </p:embeddedFont>
    <p:embeddedFont>
      <p:font typeface="Impact" panose="020B0806030902050204" pitchFamily="34" charset="0"/>
      <p:regular r:id="rId36"/>
    </p:embeddedFont>
  </p:embeddedFont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80008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3" autoAdjust="0"/>
    <p:restoredTop sz="61618" autoAdjust="0"/>
  </p:normalViewPr>
  <p:slideViewPr>
    <p:cSldViewPr>
      <p:cViewPr>
        <p:scale>
          <a:sx n="50" d="100"/>
          <a:sy n="50" d="100"/>
        </p:scale>
        <p:origin x="-22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86" d="100"/>
          <a:sy n="86" d="100"/>
        </p:scale>
        <p:origin x="-1926" y="2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8E3AD3AF-A4FB-4163-B671-12DCC1199B95}" type="datetimeFigureOut">
              <a:rPr lang="en-US" smtClean="0"/>
              <a:pPr/>
              <a:t>11/30/2017</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a:defRPr sz="1300"/>
            </a:lvl1pPr>
          </a:lstStyle>
          <a:p>
            <a:fld id="{92AC7B86-0DF2-4C1F-9D3F-03B2C7AE1AE9}" type="slidenum">
              <a:rPr lang="en-US" smtClean="0"/>
              <a:pPr/>
              <a:t>‹#›</a:t>
            </a:fld>
            <a:endParaRPr lang="en-US" dirty="0"/>
          </a:p>
        </p:txBody>
      </p:sp>
    </p:spTree>
    <p:extLst>
      <p:ext uri="{BB962C8B-B14F-4D97-AF65-F5344CB8AC3E}">
        <p14:creationId xmlns:p14="http://schemas.microsoft.com/office/powerpoint/2010/main" val="2705293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5B109212-30D4-490A-94D2-3B163E7A5D5B}" type="datetimeFigureOut">
              <a:rPr lang="en-US" smtClean="0"/>
              <a:pPr/>
              <a:t>11/30/2017</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FEE8694A-5C6E-4332-8AA6-51C133E7048D}" type="slidenum">
              <a:rPr lang="en-US" smtClean="0"/>
              <a:pPr/>
              <a:t>‹#›</a:t>
            </a:fld>
            <a:endParaRPr lang="en-US" dirty="0"/>
          </a:p>
        </p:txBody>
      </p:sp>
    </p:spTree>
    <p:extLst>
      <p:ext uri="{BB962C8B-B14F-4D97-AF65-F5344CB8AC3E}">
        <p14:creationId xmlns:p14="http://schemas.microsoft.com/office/powerpoint/2010/main" val="574903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38BE1CEB-0BEC-1343-ABCD-45128937956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97493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DVR has made specific efforts in order to help their customers make informed choices. DVR supports the informed choice process by providing counseling and guidance, information and support to help the people they serve make choices that match their strengths, resources, priorities, abilities, capabilities, and interests. DVR efforts include explaining what choices a customer can make throughout the rehabilitation process and helping them understand and evaluate their options.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10</a:t>
            </a:fld>
            <a:endParaRPr lang="en-US" dirty="0"/>
          </a:p>
        </p:txBody>
      </p:sp>
    </p:spTree>
    <p:extLst>
      <p:ext uri="{BB962C8B-B14F-4D97-AF65-F5344CB8AC3E}">
        <p14:creationId xmlns:p14="http://schemas.microsoft.com/office/powerpoint/2010/main" val="1246663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Let’s get a little more specific about the types of decisions people can make using informed choice. Customers have the right to make decisions about what assessment services and service providers they will use to get the information necessary to determine eligibility and or identify VR needs. In addition, people have the right to make informed choices about what to include on their Individualized Plan for Employment, or IPE, including the type of employment outcome and the setting desired, the VR services needed to achieve their employment outcome, the service providers who will provide the services, the setting they will receive the services in, and the methods of arranging and paying for services.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11</a:t>
            </a:fld>
            <a:endParaRPr lang="en-US" dirty="0"/>
          </a:p>
        </p:txBody>
      </p:sp>
    </p:spTree>
    <p:extLst>
      <p:ext uri="{BB962C8B-B14F-4D97-AF65-F5344CB8AC3E}">
        <p14:creationId xmlns:p14="http://schemas.microsoft.com/office/powerpoint/2010/main" val="1203798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It’s also very important to realize that informed choice is not unlimited choice. A customer’s choice is limited by the following factors. The DVR counselor may decide that certain assessment services or VR services are required to determine eligibility or to develop an individualized plan for employment. DVR also pays for services consistent with federal and state laws and DSHS and DVR policy. And finally, DVR provides services at the least cost that meets a customer’s needs. For example, if a customer needs an assistive technology assessment, and there are three qualified choices to provide the assessment, DVR may choose the least costly of the three.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12</a:t>
            </a:fld>
            <a:endParaRPr lang="en-US" dirty="0"/>
          </a:p>
        </p:txBody>
      </p:sp>
    </p:spTree>
    <p:extLst>
      <p:ext uri="{BB962C8B-B14F-4D97-AF65-F5344CB8AC3E}">
        <p14:creationId xmlns:p14="http://schemas.microsoft.com/office/powerpoint/2010/main" val="410426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It’s important to put all of this information about informed choice in perspective and understand how it applies to you in your role as an employment consultant. The following are a few tips for promoting and helping your customer make informed choices. </a:t>
            </a:r>
          </a:p>
          <a:p>
            <a:pPr lvl="0"/>
            <a:r>
              <a:rPr lang="en-US" sz="1300" dirty="0"/>
              <a:t>First, use your best professional judgment to guide the CRP service delivery process and advise your customer. </a:t>
            </a:r>
          </a:p>
          <a:p>
            <a:pPr lvl="0"/>
            <a:r>
              <a:rPr lang="en-US" sz="1300" dirty="0"/>
              <a:t>Second, you must do your best to clearly explain to the customer the options that they have, as well as the pros and cons for the decisions they are about to make, and, to the degree possible, the potential benefit or harm that can result from those decisions. </a:t>
            </a:r>
          </a:p>
          <a:p>
            <a:pPr lvl="0"/>
            <a:r>
              <a:rPr lang="en-US" sz="1300" dirty="0"/>
              <a:t>Third, please realize that the decision is your customer’s, and not yours. In some instances you may actually disagree with the decision they make. </a:t>
            </a:r>
          </a:p>
          <a:p>
            <a:pPr lvl="0"/>
            <a:r>
              <a:rPr lang="en-US" sz="1300" dirty="0"/>
              <a:t>And finally, if you get into a situation where you have serious concerns about the decisions your customer is making, or if you believe they are placing </a:t>
            </a:r>
            <a:r>
              <a:rPr lang="en-US" sz="1300" dirty="0" err="1"/>
              <a:t>themself</a:t>
            </a:r>
            <a:r>
              <a:rPr lang="en-US" sz="1300" dirty="0"/>
              <a:t> in harm’s way, tell them why you feel this way and speak with the DVR counselor.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13</a:t>
            </a:fld>
            <a:endParaRPr lang="en-US" dirty="0"/>
          </a:p>
        </p:txBody>
      </p:sp>
    </p:spTree>
    <p:extLst>
      <p:ext uri="{BB962C8B-B14F-4D97-AF65-F5344CB8AC3E}">
        <p14:creationId xmlns:p14="http://schemas.microsoft.com/office/powerpoint/2010/main" val="4187136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As you’ve learned in this training, the purpose of vocational rehabilitation services, the intent behind the system, and the rights of DVR customers all directly relate to the services you provide as an employment consultant. In addition, one of your key responsibilities in providing supported employment services is to ensure that your customers have the opportunities and information to make informed choices. We hope that this training has provided you with a strong understanding of your role as an employment consultant in providing services to help more people benefit from supported employment.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14</a:t>
            </a:fld>
            <a:endParaRPr lang="en-US" dirty="0"/>
          </a:p>
        </p:txBody>
      </p:sp>
    </p:spTree>
    <p:extLst>
      <p:ext uri="{BB962C8B-B14F-4D97-AF65-F5344CB8AC3E}">
        <p14:creationId xmlns:p14="http://schemas.microsoft.com/office/powerpoint/2010/main" val="4021941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EE8694A-5C6E-4332-8AA6-51C133E7048D}" type="slidenum">
              <a:rPr lang="en-US" smtClean="0"/>
              <a:pPr/>
              <a:t>15</a:t>
            </a:fld>
            <a:endParaRPr lang="en-US" dirty="0"/>
          </a:p>
        </p:txBody>
      </p:sp>
    </p:spTree>
    <p:extLst>
      <p:ext uri="{BB962C8B-B14F-4D97-AF65-F5344CB8AC3E}">
        <p14:creationId xmlns:p14="http://schemas.microsoft.com/office/powerpoint/2010/main" val="1913620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 learn more about the laws, policies and procedures that govern DVR supported employment services, please use these links to visit the DVR website, the federal Rehabilitation Act of 1973 as amended, the Revised Code of Washington, Washington Administrative Code, and the DVR Customer Services Manual.</a:t>
            </a:r>
          </a:p>
        </p:txBody>
      </p:sp>
      <p:sp>
        <p:nvSpPr>
          <p:cNvPr id="4" name="Slide Number Placeholder 3"/>
          <p:cNvSpPr>
            <a:spLocks noGrp="1"/>
          </p:cNvSpPr>
          <p:nvPr>
            <p:ph type="sldNum" sz="quarter" idx="10"/>
          </p:nvPr>
        </p:nvSpPr>
        <p:spPr/>
        <p:txBody>
          <a:bodyPr/>
          <a:lstStyle/>
          <a:p>
            <a:fld id="{FEE8694A-5C6E-4332-8AA6-51C133E7048D}" type="slidenum">
              <a:rPr lang="en-US" smtClean="0"/>
              <a:pPr/>
              <a:t>16</a:t>
            </a:fld>
            <a:endParaRPr lang="en-US" dirty="0"/>
          </a:p>
        </p:txBody>
      </p:sp>
    </p:spTree>
    <p:extLst>
      <p:ext uri="{BB962C8B-B14F-4D97-AF65-F5344CB8AC3E}">
        <p14:creationId xmlns:p14="http://schemas.microsoft.com/office/powerpoint/2010/main" val="99923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300" dirty="0"/>
              <a:t>Before we begin the content of this training module let’s review the supported employment model that the D.S.H.S. Division of Vocational Rehabilitation, or D.V.R., must carry out. As an employment consultant serving these customers, it is important that you understand the steps of supported employment that D.V.R. must follow and your role in the process. Let’s review each step briefly. </a:t>
            </a:r>
          </a:p>
          <a:p>
            <a:r>
              <a:rPr lang="en-US" sz="1300" dirty="0"/>
              <a:t>D.V.R. supported employment services are provided to customers with the most significant disabilities who want to get and keep a permanent job.  These customers require intensive support to obtain employment, as well as long term support to achieve and maintain successful job performance. Federal rules for supported employment require D.V.R. to provide the upfront vocational rehabilitation, or V.R. services known as on-going services, that a customer requires to get and learn a job.  After that, a separate source will provide the extended support or long term supports the customer needs to keep their job once D.V.R. services end.  All D.V.R. supported employment customers go through the same application and eligibility determination process. Once an individual is determined eligible for D.V.R. their V.R. counselor works with them to conduct a comprehensive assessment of their vocational rehabilitation needs, including whether the customer will require supported employment to get and keep a job of their choice. The comprehensive assessment often includes a community based assessment that is provided by a community rehabilitation program, or C.R.P., such as the one you work for. After the comprehensive assessment has been completed, the D.V.R. customer is assisted by their V.R. Counselor to develop an individualized plan for employment, or I.P.E. The I.P.E. identifies the customer’s employment goal along with the steps and the D.V.R. services they will require to achieve their goal. The I.P.E. must also identify the customer’s need for supported employment and what their source of long term support or extended services will be. If the source of extended services is unknown when the I.P.E. begins, there must be a strong expectation that a source will be identified within 24 months. D.V.R. services identified in the I.P.E. begin once the plan is signed by the D.V.R. customer and their V.R. counselor.  Typically, the first step of an I.P.E. is for D.V.R. to authorize job placement services to assist the supported employment customer in becoming employed. Once the customer is employed then D.V.R. authorizes intensive training services to assist the customer in learning how to perform their job satisfactorily. However, once a customer reaches a stable level of satisfactory job performance, they must begin receiving their extended services from a source outside of D.V.R.. If a supported employment customer achieves stable job performance sooner than their extended services will be available, D.V.R. will continue providing ongoing support for up to 24</a:t>
            </a:r>
            <a:r>
              <a:rPr lang="en-US" sz="1300" b="1" dirty="0"/>
              <a:t> </a:t>
            </a:r>
            <a:r>
              <a:rPr lang="en-US" sz="1300" dirty="0"/>
              <a:t>months. Once extended services have begun, D.V.R. keeps the case open during the first ninety days that these services are provided to make sure they meet the customer’s needs. If the customer is doing well on their job at the end of this ninety days and their extended services continue without interruption, then the customer’s D.V.R. case is closed.</a:t>
            </a:r>
          </a:p>
          <a:p>
            <a:endParaRPr lang="en-US" dirty="0"/>
          </a:p>
        </p:txBody>
      </p:sp>
      <p:sp>
        <p:nvSpPr>
          <p:cNvPr id="4" name="Slide Number Placeholder 3"/>
          <p:cNvSpPr>
            <a:spLocks noGrp="1"/>
          </p:cNvSpPr>
          <p:nvPr>
            <p:ph type="sldNum" sz="quarter" idx="10"/>
          </p:nvPr>
        </p:nvSpPr>
        <p:spPr/>
        <p:txBody>
          <a:bodyPr/>
          <a:lstStyle/>
          <a:p>
            <a:fld id="{55A35BD0-BDEB-452A-AFA5-947D7009A255}" type="slidenum">
              <a:rPr lang="en-US" smtClean="0"/>
              <a:pPr/>
              <a:t>2</a:t>
            </a:fld>
            <a:endParaRPr lang="en-US" dirty="0"/>
          </a:p>
        </p:txBody>
      </p:sp>
    </p:spTree>
    <p:extLst>
      <p:ext uri="{BB962C8B-B14F-4D97-AF65-F5344CB8AC3E}">
        <p14:creationId xmlns:p14="http://schemas.microsoft.com/office/powerpoint/2010/main" val="284759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This training aims to introduce and acquaint you with different aspects of providing person-centered services to DVR customers. We will specifically look at the purpose of Community Rehabilitation Program, or CRP services, and the intent behind the services you will provide as an employment consultant. We will also look at the Washington State Division of Vocational Rehabilitations, or DVR’s, Client Rights and understand how these apply to the services you provide. We will explore the concept of informed choice and consider what your role is in supporting and ensuring informed choice. And finally, we will briefly introduce two models of how to provide services that focus on the person, their desires, strengths, and skills. We hope that by the end of this training, you have a better understanding of your role as an employment consultant in providing person-centered services to help more people benefit from supported employment.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3</a:t>
            </a:fld>
            <a:endParaRPr lang="en-US" dirty="0"/>
          </a:p>
        </p:txBody>
      </p:sp>
    </p:spTree>
    <p:extLst>
      <p:ext uri="{BB962C8B-B14F-4D97-AF65-F5344CB8AC3E}">
        <p14:creationId xmlns:p14="http://schemas.microsoft.com/office/powerpoint/2010/main" val="33883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First, let’s start with understanding why we have a vocational rehabilitation services system, commonly called VR. VR services are mandated through something called the federal Rehabilitation Act of 1973. This was the first major, national law to help individuals with disabilities receive services that enabled them to eliminate or reduce their disability-barriers to employment in order to find and keep good paying jobs in competitive and integrated workplaces. The Rehabilitation Act of 1973 has been amended several times since its inception. Please note for the purposes of this training, we will refer to the Rehabilitation Act of 1973 and all of the amendments since then as the Rehab Act from this point on. Now let’s look closer at what exactly the Rehab Act says so that you have a better understanding of what your job is as an employment consultant.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4</a:t>
            </a:fld>
            <a:endParaRPr lang="en-US" dirty="0"/>
          </a:p>
        </p:txBody>
      </p:sp>
    </p:spTree>
    <p:extLst>
      <p:ext uri="{BB962C8B-B14F-4D97-AF65-F5344CB8AC3E}">
        <p14:creationId xmlns:p14="http://schemas.microsoft.com/office/powerpoint/2010/main" val="3213469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Among other things, The Rehab Act states that more people with disabilities will gain employment if they receive services through the Vocational Rehabilitation program. This is why the Rehabilitation Act of 1973 is the foundation for VR Services in the United States. The Rehab Act states that the goals of the nation include the goal of providing individuals with disabilities with the tools necessary to make informed choices and decisions; and Achieve equality of opportunity, full inclusion and integration of society, employment, independent living, and economic and social self-sufficiency. </a:t>
            </a:r>
          </a:p>
          <a:p>
            <a:r>
              <a:rPr lang="en-US" sz="1300" dirty="0"/>
              <a:t>The Rehabilitation Act requires all DVR customers to make informed choices about their employment goal, the steps they will take to reach their employment goal, the VR services they will require, and who they will select as service providers. While a DVR Counselor must assist a customer in developing an Individualized Plan for Employment, or IPE, through which the individual will reach his or her employment goal, and the DVR Counselor must approve the IPE before it can be carried out, it is the customer’s right to choose what goes in to their IPE. If a DVR Counselor decides not to approve any of a customer’s choices, the customer has the right to appeal those decisions.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5</a:t>
            </a:fld>
            <a:endParaRPr lang="en-US" dirty="0"/>
          </a:p>
        </p:txBody>
      </p:sp>
    </p:spTree>
    <p:extLst>
      <p:ext uri="{BB962C8B-B14F-4D97-AF65-F5344CB8AC3E}">
        <p14:creationId xmlns:p14="http://schemas.microsoft.com/office/powerpoint/2010/main" val="16219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The Rehab Act also includes principles that set the foundation for vocational rehabilitation services. These include respect for individual dignity, personal responsibility, self-determination, and pursuit of meaningful careers, based on informed choice of individuals with disabilities.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6</a:t>
            </a:fld>
            <a:endParaRPr lang="en-US" dirty="0"/>
          </a:p>
        </p:txBody>
      </p:sp>
    </p:spTree>
    <p:extLst>
      <p:ext uri="{BB962C8B-B14F-4D97-AF65-F5344CB8AC3E}">
        <p14:creationId xmlns:p14="http://schemas.microsoft.com/office/powerpoint/2010/main" val="3149326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300" dirty="0"/>
              <a:t>Now that you understand the purpose and intent of VR services, let’s look at what the Washington State Division of Vocational Rehabilitation, or DVR, lists as the Client Rights for their customers. This is particularly important since you are providing the DVR services, so you are expected to adhere to the following principles and ethics. </a:t>
            </a:r>
          </a:p>
          <a:p>
            <a:r>
              <a:rPr lang="en-US" sz="1300" dirty="0"/>
              <a:t>Clients have the right to be treated with respect and dignity. Confidentiality: all client information is confidential and cannot be shared outside of DVR without the client’s full knowledge and written permission. In addition, all client information and conversations shared within DVR should be treated carefully, with confidence of confidentiality and with respect, and not shared among staff unless necessary to the rehabilitation process. </a:t>
            </a:r>
          </a:p>
          <a:p>
            <a:pPr lvl="0"/>
            <a:r>
              <a:rPr lang="en-US" sz="1300" dirty="0"/>
              <a:t>Case Record: a client has a right to review and obtain copies of their case record. </a:t>
            </a:r>
          </a:p>
          <a:p>
            <a:pPr lvl="0"/>
            <a:r>
              <a:rPr lang="en-US" sz="1300" dirty="0"/>
              <a:t>Informed Choice: clients have a right to informed choice throughout the VR process, including vocational goal, VR services, and service providers consistent with their identified needs, strengths, resources, priorities, concerns, abilities, capabilities, and interests. </a:t>
            </a:r>
          </a:p>
          <a:p>
            <a:pPr lvl="0"/>
            <a:r>
              <a:rPr lang="en-US" sz="1300" dirty="0"/>
              <a:t>Representation: a client has a right to choose a person, of their choice, to act as a representative or support throughout the VR process. That person could be a family member, friend or other person to act as a representative or support person throughout the process. </a:t>
            </a:r>
          </a:p>
          <a:p>
            <a:pPr lvl="0"/>
            <a:r>
              <a:rPr lang="en-US" sz="1300" dirty="0"/>
              <a:t>Client Assistance Program, or CAP: a client has a right to contact the CAP to get information and obtain advocacy at anytime during the VR process. The CAP is external to the VR Agencies, and works to resolve disagreements informally, beginning at the immediate and lowest levels of staff involved with the client’s concerns. CAP can represent customers in mediation and the Formal Hearing Process, if the client case has merit and the CAP is unable to resolve issues through negotiation with the Agency. A Review of Adverse Decisions: a client has the right to have a review of any adverse decision, including involving the supervisor and, if necessary, the Area Manager.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7</a:t>
            </a:fld>
            <a:endParaRPr lang="en-US" dirty="0"/>
          </a:p>
        </p:txBody>
      </p:sp>
    </p:spTree>
    <p:extLst>
      <p:ext uri="{BB962C8B-B14F-4D97-AF65-F5344CB8AC3E}">
        <p14:creationId xmlns:p14="http://schemas.microsoft.com/office/powerpoint/2010/main" val="3138218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a:t>Exception to Policy: a client has a right to ask for an Exception to Policy for any denied services by DVR that would be allowed under the Code of Federal Regulations, or CFRs, but not in contradiction with State law. </a:t>
            </a:r>
          </a:p>
          <a:p>
            <a:pPr lvl="0"/>
            <a:r>
              <a:rPr lang="en-US" sz="1300" dirty="0"/>
              <a:t>Mediation: a client has the right to ask for mediation from an impartial mediator, other than CAP or VR staff. DVR must agree to mediation, that is, either party is able to say no to mediation. </a:t>
            </a:r>
          </a:p>
          <a:p>
            <a:pPr lvl="0"/>
            <a:r>
              <a:rPr lang="en-US" sz="1300" dirty="0"/>
              <a:t>Fair Hearing: clients have a right to ask for a Fair Hearing within forty five days of any decision made by DVR. A Fair Hearing is a formal hearing conducted by an administrative law judge who works for the Office of Administrative Hearings. During a fair hearing, both the client and DVR agency present information, witnesses, and or documents to support either party’s position. After a client requests a Fair Hearing, DVR may not suspend, reduce, or terminate agreed-upon services.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8</a:t>
            </a:fld>
            <a:endParaRPr lang="en-US" dirty="0"/>
          </a:p>
        </p:txBody>
      </p:sp>
    </p:spTree>
    <p:extLst>
      <p:ext uri="{BB962C8B-B14F-4D97-AF65-F5344CB8AC3E}">
        <p14:creationId xmlns:p14="http://schemas.microsoft.com/office/powerpoint/2010/main" val="318885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You will have many opportunities to witness and assist your customers with informed choice as you gain more experience in supported employment. Let’s look at the purpose and meaning of the term, </a:t>
            </a:r>
            <a:r>
              <a:rPr lang="en-US" sz="1300" i="1" dirty="0"/>
              <a:t>informed choice, </a:t>
            </a:r>
            <a:r>
              <a:rPr lang="en-US" sz="1300" dirty="0"/>
              <a:t>in this context. The purpose of informed choice is to promote respect for individual dignity, personal responsibility, self-determination, and the pursuit of meaningful careers. Informed choice is when a DVR customer makes their own decisions about their goals, services and service providers. In order for a customer to make an informed choice, they have to have access to important information, understand that information, and use it to make their decisions. In addition, as an employment consultant, your role in informed choice is to make decisions with your customer, not for your customer.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9</a:t>
            </a:fld>
            <a:endParaRPr lang="en-US" dirty="0"/>
          </a:p>
        </p:txBody>
      </p:sp>
    </p:spTree>
    <p:extLst>
      <p:ext uri="{BB962C8B-B14F-4D97-AF65-F5344CB8AC3E}">
        <p14:creationId xmlns:p14="http://schemas.microsoft.com/office/powerpoint/2010/main" val="336268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rgbClr val="680000"/>
                </a:soli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9" name="Slide Number Placeholder 28"/>
          <p:cNvSpPr>
            <a:spLocks noGrp="1"/>
          </p:cNvSpPr>
          <p:nvPr>
            <p:ph type="sldNum" sz="quarter" idx="12"/>
          </p:nvPr>
        </p:nvSpPr>
        <p:spPr/>
        <p:txBody>
          <a:bodyPr/>
          <a:lstStyle/>
          <a:p>
            <a:fld id="{E6069D16-D2FC-4A9B-8106-9ADC6FCC49D2}"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6423A9D4-D29F-4239-A323-6B6A272C86F8}" type="datetime1">
              <a:rPr lang="en-US" smtClean="0"/>
              <a:t>11/30/2017</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C28CEB09-7F0E-4075-A1F6-C6F975556D94}" type="datetime1">
              <a:rPr lang="en-US" smtClean="0"/>
              <a:t>11/30/2017</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4532" y="2103437"/>
            <a:ext cx="3126668"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64532" y="2408237"/>
            <a:ext cx="3202868" cy="4068763"/>
          </a:xfrm>
        </p:spPr>
        <p:txBody>
          <a:bodyPr/>
          <a:lstStyle>
            <a:lvl1pPr>
              <a:lnSpc>
                <a:spcPct val="100000"/>
              </a:lnSpc>
              <a:buClr>
                <a:schemeClr val="accent1">
                  <a:lumMod val="50000"/>
                </a:schemeClr>
              </a:buClr>
              <a:defRPr sz="2000"/>
            </a:lvl1pPr>
            <a:lvl2pPr>
              <a:lnSpc>
                <a:spcPct val="100000"/>
              </a:lnSpc>
              <a:buClr>
                <a:schemeClr val="accent1">
                  <a:lumMod val="50000"/>
                </a:schemeClr>
              </a:buClr>
              <a:defRPr sz="2000"/>
            </a:lvl2pPr>
            <a:lvl3pPr>
              <a:lnSpc>
                <a:spcPct val="100000"/>
              </a:lnSpc>
              <a:buClr>
                <a:schemeClr val="accent1">
                  <a:lumMod val="50000"/>
                </a:schemeClr>
              </a:buClr>
              <a:defRPr sz="1800"/>
            </a:lvl3pPr>
            <a:lvl4pPr>
              <a:lnSpc>
                <a:spcPct val="100000"/>
              </a:lnSpc>
              <a:buClr>
                <a:schemeClr val="accent1">
                  <a:lumMod val="50000"/>
                </a:schemeClr>
              </a:buClr>
              <a:defRPr sz="1600"/>
            </a:lvl4pPr>
            <a:lvl5pPr>
              <a:lnSpc>
                <a:spcPct val="100000"/>
              </a:lnSpc>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814470" y="2408237"/>
            <a:ext cx="3177130" cy="4068763"/>
          </a:xfrm>
        </p:spPr>
        <p:txBody>
          <a:bodyPr/>
          <a:lstStyle>
            <a:lvl1pPr>
              <a:buClr>
                <a:schemeClr val="accent1">
                  <a:lumMod val="50000"/>
                </a:schemeClr>
              </a:buClr>
              <a:defRPr sz="2000"/>
            </a:lvl1pPr>
            <a:lvl2pPr>
              <a:buClr>
                <a:schemeClr val="accent1">
                  <a:lumMod val="50000"/>
                </a:schemeClr>
              </a:buClr>
              <a:defRPr sz="2000"/>
            </a:lvl2pPr>
            <a:lvl3pPr>
              <a:buClr>
                <a:schemeClr val="accent1">
                  <a:lumMod val="50000"/>
                </a:schemeClr>
              </a:buClr>
              <a:defRPr sz="1800"/>
            </a:lvl3pPr>
            <a:lvl4pPr>
              <a:buClr>
                <a:schemeClr val="accent1">
                  <a:lumMod val="50000"/>
                </a:schemeClr>
              </a:buClr>
              <a:defRPr sz="1600"/>
            </a:lvl4pPr>
            <a:lvl5pPr>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5817184" y="2103440"/>
            <a:ext cx="3175882"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Slide Number Placeholder 9"/>
          <p:cNvSpPr>
            <a:spLocks noGrp="1"/>
          </p:cNvSpPr>
          <p:nvPr>
            <p:ph type="sldNum" sz="quarter" idx="14"/>
          </p:nvPr>
        </p:nvSpPr>
        <p:spPr/>
        <p:txBody>
          <a:bodyPr/>
          <a:lstStyle/>
          <a:p>
            <a:fld id="{E6069D16-D2FC-4A9B-8106-9ADC6FCC49D2}" type="slidenum">
              <a:rPr lang="en-US" smtClean="0"/>
              <a:pPr/>
              <a:t>‹#›</a:t>
            </a:fld>
            <a:endParaRPr lang="en-US" dirty="0"/>
          </a:p>
        </p:txBody>
      </p:sp>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4532" y="2103437"/>
            <a:ext cx="3126668"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64532" y="2408237"/>
            <a:ext cx="3202868" cy="4068763"/>
          </a:xfrm>
        </p:spPr>
        <p:txBody>
          <a:bodyPr/>
          <a:lstStyle>
            <a:lvl1pPr>
              <a:lnSpc>
                <a:spcPct val="100000"/>
              </a:lnSpc>
              <a:buClr>
                <a:schemeClr val="accent1">
                  <a:lumMod val="50000"/>
                </a:schemeClr>
              </a:buClr>
              <a:defRPr sz="2000"/>
            </a:lvl1pPr>
            <a:lvl2pPr>
              <a:lnSpc>
                <a:spcPct val="100000"/>
              </a:lnSpc>
              <a:buClr>
                <a:schemeClr val="accent1">
                  <a:lumMod val="50000"/>
                </a:schemeClr>
              </a:buClr>
              <a:defRPr sz="2000"/>
            </a:lvl2pPr>
            <a:lvl3pPr>
              <a:lnSpc>
                <a:spcPct val="100000"/>
              </a:lnSpc>
              <a:buClr>
                <a:schemeClr val="accent1">
                  <a:lumMod val="50000"/>
                </a:schemeClr>
              </a:buClr>
              <a:defRPr sz="1800"/>
            </a:lvl3pPr>
            <a:lvl4pPr>
              <a:lnSpc>
                <a:spcPct val="100000"/>
              </a:lnSpc>
              <a:buClr>
                <a:schemeClr val="accent1">
                  <a:lumMod val="50000"/>
                </a:schemeClr>
              </a:buClr>
              <a:defRPr sz="1600"/>
            </a:lvl4pPr>
            <a:lvl5pPr>
              <a:lnSpc>
                <a:spcPct val="100000"/>
              </a:lnSpc>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814470" y="2408237"/>
            <a:ext cx="3177130" cy="4068763"/>
          </a:xfrm>
        </p:spPr>
        <p:txBody>
          <a:bodyPr/>
          <a:lstStyle>
            <a:lvl1pPr>
              <a:buClr>
                <a:schemeClr val="accent1">
                  <a:lumMod val="50000"/>
                </a:schemeClr>
              </a:buClr>
              <a:defRPr sz="2000"/>
            </a:lvl1pPr>
            <a:lvl2pPr>
              <a:buClr>
                <a:schemeClr val="accent1">
                  <a:lumMod val="50000"/>
                </a:schemeClr>
              </a:buClr>
              <a:defRPr sz="2000"/>
            </a:lvl2pPr>
            <a:lvl3pPr>
              <a:buClr>
                <a:schemeClr val="accent1">
                  <a:lumMod val="50000"/>
                </a:schemeClr>
              </a:buClr>
              <a:defRPr sz="1800"/>
            </a:lvl3pPr>
            <a:lvl4pPr>
              <a:buClr>
                <a:schemeClr val="accent1">
                  <a:lumMod val="50000"/>
                </a:schemeClr>
              </a:buClr>
              <a:defRPr sz="1600"/>
            </a:lvl4pPr>
            <a:lvl5pPr>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5817184" y="2103440"/>
            <a:ext cx="3175882"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Slide Number Placeholder 9"/>
          <p:cNvSpPr>
            <a:spLocks noGrp="1"/>
          </p:cNvSpPr>
          <p:nvPr>
            <p:ph type="sldNum" sz="quarter" idx="14"/>
          </p:nvPr>
        </p:nvSpPr>
        <p:spPr/>
        <p:txBody>
          <a:bodyPr/>
          <a:lstStyle/>
          <a:p>
            <a:fld id="{E6069D16-D2FC-4A9B-8106-9ADC6FCC49D2}" type="slidenum">
              <a:rPr lang="en-US" smtClean="0"/>
              <a:pPr/>
              <a:t>‹#›</a:t>
            </a:fld>
            <a:endParaRPr lang="en-US" dirty="0"/>
          </a:p>
        </p:txBody>
      </p:sp>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874836"/>
            <a:ext cx="8305800" cy="4525965"/>
          </a:xfrm>
        </p:spPr>
        <p:txBody>
          <a:bodyPr/>
          <a:lstStyle>
            <a:lvl1pPr marL="173038" indent="-173038">
              <a:lnSpc>
                <a:spcPts val="2600"/>
              </a:lnSpc>
              <a:buClr>
                <a:schemeClr val="tx2">
                  <a:lumMod val="75000"/>
                </a:schemeClr>
              </a:buClr>
              <a:buFont typeface="Arial" pitchFamily="34" charset="0"/>
              <a:buChar char="•"/>
              <a:defRPr sz="2400" b="0"/>
            </a:lvl1pPr>
            <a:lvl2pPr marL="684213" indent="-227013">
              <a:lnSpc>
                <a:spcPts val="2600"/>
              </a:lnSpc>
              <a:buClr>
                <a:schemeClr val="tx2">
                  <a:lumMod val="75000"/>
                </a:schemeClr>
              </a:buClr>
              <a:buFont typeface="Arial" pitchFamily="34" charset="0"/>
              <a:buChar char="•"/>
              <a:defRPr sz="2000"/>
            </a:lvl2pPr>
            <a:lvl3pPr marL="1087438" indent="-173038">
              <a:lnSpc>
                <a:spcPts val="2600"/>
              </a:lnSpc>
              <a:buClr>
                <a:schemeClr val="tx2">
                  <a:lumMod val="75000"/>
                </a:schemeClr>
              </a:buClr>
              <a:buFont typeface="Arial" pitchFamily="34" charset="0"/>
              <a:buChar char="•"/>
              <a:defRPr sz="1800"/>
            </a:lvl3pPr>
            <a:lvl4pPr marL="1541463" indent="-169863">
              <a:lnSpc>
                <a:spcPts val="2600"/>
              </a:lnSpc>
              <a:buClr>
                <a:schemeClr val="tx2">
                  <a:lumMod val="75000"/>
                </a:schemeClr>
              </a:buClr>
              <a:buFont typeface="Arial" pitchFamily="34" charset="0"/>
              <a:buChar char="•"/>
              <a:defRPr sz="1600"/>
            </a:lvl4pPr>
            <a:lvl5pPr marL="2001838" indent="-173038">
              <a:lnSpc>
                <a:spcPts val="2600"/>
              </a:lnSpc>
              <a:buClr>
                <a:schemeClr val="tx2">
                  <a:lumMod val="75000"/>
                </a:schemeClr>
              </a:buClr>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E6069D16-D2FC-4A9B-8106-9ADC6FCC49D2}" type="slidenum">
              <a:rPr lang="en-US" smtClean="0"/>
              <a:pPr/>
              <a:t>‹#›</a:t>
            </a:fld>
            <a:endParaRPr lang="en-US" dirty="0"/>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hree Pictur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6069D16-D2FC-4A9B-8106-9ADC6FCC49D2}" type="slidenum">
              <a:rPr lang="en-US" smtClean="0"/>
              <a:pPr/>
              <a:t>‹#›</a:t>
            </a:fld>
            <a:endParaRPr lang="en-US" dirty="0"/>
          </a:p>
        </p:txBody>
      </p:sp>
      <p:sp>
        <p:nvSpPr>
          <p:cNvPr id="9" name="Content Placeholder 2"/>
          <p:cNvSpPr>
            <a:spLocks noGrp="1"/>
          </p:cNvSpPr>
          <p:nvPr>
            <p:ph sz="half" idx="1"/>
          </p:nvPr>
        </p:nvSpPr>
        <p:spPr>
          <a:xfrm>
            <a:off x="22860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44958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7056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22860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44958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7056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9" name="Title 18"/>
          <p:cNvSpPr>
            <a:spLocks noGrp="1"/>
          </p:cNvSpPr>
          <p:nvPr>
            <p:ph type="title"/>
          </p:nvPr>
        </p:nvSpPr>
        <p:spPr/>
        <p:txBody>
          <a:bodyPr/>
          <a:lstStyle/>
          <a:p>
            <a:r>
              <a:rPr lang="en-US"/>
              <a:t>Click to edit Master title style</a:t>
            </a:r>
          </a:p>
        </p:txBody>
      </p:sp>
      <p:sp>
        <p:nvSpPr>
          <p:cNvPr id="20"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4532" y="2103437"/>
            <a:ext cx="3126668"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64532" y="2408237"/>
            <a:ext cx="3202868" cy="4068763"/>
          </a:xfrm>
        </p:spPr>
        <p:txBody>
          <a:bodyPr/>
          <a:lstStyle>
            <a:lvl1pPr>
              <a:lnSpc>
                <a:spcPct val="100000"/>
              </a:lnSpc>
              <a:buClr>
                <a:schemeClr val="accent1">
                  <a:lumMod val="50000"/>
                </a:schemeClr>
              </a:buClr>
              <a:defRPr sz="2000"/>
            </a:lvl1pPr>
            <a:lvl2pPr>
              <a:lnSpc>
                <a:spcPct val="100000"/>
              </a:lnSpc>
              <a:buClr>
                <a:schemeClr val="accent1">
                  <a:lumMod val="50000"/>
                </a:schemeClr>
              </a:buClr>
              <a:defRPr sz="2000"/>
            </a:lvl2pPr>
            <a:lvl3pPr>
              <a:lnSpc>
                <a:spcPct val="100000"/>
              </a:lnSpc>
              <a:buClr>
                <a:schemeClr val="accent1">
                  <a:lumMod val="50000"/>
                </a:schemeClr>
              </a:buClr>
              <a:defRPr sz="1800"/>
            </a:lvl3pPr>
            <a:lvl4pPr>
              <a:lnSpc>
                <a:spcPct val="100000"/>
              </a:lnSpc>
              <a:buClr>
                <a:schemeClr val="accent1">
                  <a:lumMod val="50000"/>
                </a:schemeClr>
              </a:buClr>
              <a:defRPr sz="1600"/>
            </a:lvl4pPr>
            <a:lvl5pPr>
              <a:lnSpc>
                <a:spcPct val="100000"/>
              </a:lnSpc>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814470" y="2408237"/>
            <a:ext cx="3177130" cy="4068763"/>
          </a:xfrm>
        </p:spPr>
        <p:txBody>
          <a:bodyPr/>
          <a:lstStyle>
            <a:lvl1pPr>
              <a:buClr>
                <a:schemeClr val="accent1">
                  <a:lumMod val="50000"/>
                </a:schemeClr>
              </a:buClr>
              <a:defRPr sz="2000"/>
            </a:lvl1pPr>
            <a:lvl2pPr>
              <a:buClr>
                <a:schemeClr val="accent1">
                  <a:lumMod val="50000"/>
                </a:schemeClr>
              </a:buClr>
              <a:defRPr sz="2000"/>
            </a:lvl2pPr>
            <a:lvl3pPr>
              <a:buClr>
                <a:schemeClr val="accent1">
                  <a:lumMod val="50000"/>
                </a:schemeClr>
              </a:buClr>
              <a:defRPr sz="1800"/>
            </a:lvl3pPr>
            <a:lvl4pPr>
              <a:buClr>
                <a:schemeClr val="accent1">
                  <a:lumMod val="50000"/>
                </a:schemeClr>
              </a:buClr>
              <a:defRPr sz="1600"/>
            </a:lvl4pPr>
            <a:lvl5pPr>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5817184" y="2103440"/>
            <a:ext cx="3175882"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Slide Number Placeholder 9"/>
          <p:cNvSpPr>
            <a:spLocks noGrp="1"/>
          </p:cNvSpPr>
          <p:nvPr>
            <p:ph type="sldNum" sz="quarter" idx="14"/>
          </p:nvPr>
        </p:nvSpPr>
        <p:spPr/>
        <p:txBody>
          <a:bodyPr/>
          <a:lstStyle/>
          <a:p>
            <a:fld id="{E6069D16-D2FC-4A9B-8106-9ADC6FCC49D2}" type="slidenum">
              <a:rPr lang="en-US" smtClean="0"/>
              <a:pPr/>
              <a:t>‹#›</a:t>
            </a:fld>
            <a:endParaRPr lang="en-US" dirty="0"/>
          </a:p>
        </p:txBody>
      </p:sp>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4532" y="2103437"/>
            <a:ext cx="3126668"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64532" y="2408237"/>
            <a:ext cx="3202868" cy="4068763"/>
          </a:xfrm>
        </p:spPr>
        <p:txBody>
          <a:bodyPr/>
          <a:lstStyle>
            <a:lvl1pPr>
              <a:lnSpc>
                <a:spcPct val="100000"/>
              </a:lnSpc>
              <a:buClr>
                <a:schemeClr val="accent1">
                  <a:lumMod val="50000"/>
                </a:schemeClr>
              </a:buClr>
              <a:defRPr sz="2000"/>
            </a:lvl1pPr>
            <a:lvl2pPr>
              <a:lnSpc>
                <a:spcPct val="100000"/>
              </a:lnSpc>
              <a:buClr>
                <a:schemeClr val="accent1">
                  <a:lumMod val="50000"/>
                </a:schemeClr>
              </a:buClr>
              <a:defRPr sz="2000"/>
            </a:lvl2pPr>
            <a:lvl3pPr>
              <a:lnSpc>
                <a:spcPct val="100000"/>
              </a:lnSpc>
              <a:buClr>
                <a:schemeClr val="accent1">
                  <a:lumMod val="50000"/>
                </a:schemeClr>
              </a:buClr>
              <a:defRPr sz="1800"/>
            </a:lvl3pPr>
            <a:lvl4pPr>
              <a:lnSpc>
                <a:spcPct val="100000"/>
              </a:lnSpc>
              <a:buClr>
                <a:schemeClr val="accent1">
                  <a:lumMod val="50000"/>
                </a:schemeClr>
              </a:buClr>
              <a:defRPr sz="1600"/>
            </a:lvl4pPr>
            <a:lvl5pPr>
              <a:lnSpc>
                <a:spcPct val="100000"/>
              </a:lnSpc>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814470" y="2408237"/>
            <a:ext cx="3177130" cy="4068763"/>
          </a:xfrm>
        </p:spPr>
        <p:txBody>
          <a:bodyPr/>
          <a:lstStyle>
            <a:lvl1pPr>
              <a:buClr>
                <a:schemeClr val="accent1">
                  <a:lumMod val="50000"/>
                </a:schemeClr>
              </a:buClr>
              <a:defRPr sz="2000"/>
            </a:lvl1pPr>
            <a:lvl2pPr>
              <a:buClr>
                <a:schemeClr val="accent1">
                  <a:lumMod val="50000"/>
                </a:schemeClr>
              </a:buClr>
              <a:defRPr sz="2000"/>
            </a:lvl2pPr>
            <a:lvl3pPr>
              <a:buClr>
                <a:schemeClr val="accent1">
                  <a:lumMod val="50000"/>
                </a:schemeClr>
              </a:buClr>
              <a:defRPr sz="1800"/>
            </a:lvl3pPr>
            <a:lvl4pPr>
              <a:buClr>
                <a:schemeClr val="accent1">
                  <a:lumMod val="50000"/>
                </a:schemeClr>
              </a:buClr>
              <a:defRPr sz="1600"/>
            </a:lvl4pPr>
            <a:lvl5pPr>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5817184" y="2103440"/>
            <a:ext cx="3175882"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Slide Number Placeholder 9"/>
          <p:cNvSpPr>
            <a:spLocks noGrp="1"/>
          </p:cNvSpPr>
          <p:nvPr>
            <p:ph type="sldNum" sz="quarter" idx="14"/>
          </p:nvPr>
        </p:nvSpPr>
        <p:spPr/>
        <p:txBody>
          <a:bodyPr/>
          <a:lstStyle/>
          <a:p>
            <a:fld id="{E6069D16-D2FC-4A9B-8106-9ADC6FCC49D2}" type="slidenum">
              <a:rPr lang="en-US" smtClean="0"/>
              <a:pPr/>
              <a:t>‹#›</a:t>
            </a:fld>
            <a:endParaRPr lang="en-US" dirty="0"/>
          </a:p>
        </p:txBody>
      </p:sp>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874836"/>
            <a:ext cx="8305800" cy="4525965"/>
          </a:xfrm>
        </p:spPr>
        <p:txBody>
          <a:bodyPr/>
          <a:lstStyle>
            <a:lvl1pPr marL="173038" indent="-173038">
              <a:lnSpc>
                <a:spcPts val="2600"/>
              </a:lnSpc>
              <a:buClr>
                <a:schemeClr val="tx2">
                  <a:lumMod val="75000"/>
                </a:schemeClr>
              </a:buClr>
              <a:buFont typeface="Arial" pitchFamily="34" charset="0"/>
              <a:buChar char="•"/>
              <a:defRPr sz="2400" b="0"/>
            </a:lvl1pPr>
            <a:lvl2pPr marL="684213" indent="-227013">
              <a:lnSpc>
                <a:spcPts val="2600"/>
              </a:lnSpc>
              <a:buClr>
                <a:schemeClr val="tx2">
                  <a:lumMod val="75000"/>
                </a:schemeClr>
              </a:buClr>
              <a:buFont typeface="Arial" pitchFamily="34" charset="0"/>
              <a:buChar char="•"/>
              <a:defRPr sz="2000"/>
            </a:lvl2pPr>
            <a:lvl3pPr marL="1087438" indent="-173038">
              <a:lnSpc>
                <a:spcPts val="2600"/>
              </a:lnSpc>
              <a:buClr>
                <a:schemeClr val="tx2">
                  <a:lumMod val="75000"/>
                </a:schemeClr>
              </a:buClr>
              <a:buFont typeface="Arial" pitchFamily="34" charset="0"/>
              <a:buChar char="•"/>
              <a:defRPr sz="1800"/>
            </a:lvl3pPr>
            <a:lvl4pPr marL="1541463" indent="-169863">
              <a:lnSpc>
                <a:spcPts val="2600"/>
              </a:lnSpc>
              <a:buClr>
                <a:schemeClr val="tx2">
                  <a:lumMod val="75000"/>
                </a:schemeClr>
              </a:buClr>
              <a:buFont typeface="Arial" pitchFamily="34" charset="0"/>
              <a:buChar char="•"/>
              <a:defRPr sz="1600"/>
            </a:lvl4pPr>
            <a:lvl5pPr marL="2001838" indent="-173038">
              <a:lnSpc>
                <a:spcPts val="2600"/>
              </a:lnSpc>
              <a:buClr>
                <a:schemeClr val="tx2">
                  <a:lumMod val="75000"/>
                </a:schemeClr>
              </a:buClr>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E6069D16-D2FC-4A9B-8106-9ADC6FCC49D2}" type="slidenum">
              <a:rPr lang="en-US" smtClean="0"/>
              <a:pPr/>
              <a:t>‹#›</a:t>
            </a:fld>
            <a:endParaRPr lang="en-US" dirty="0"/>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hree Pictur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6069D16-D2FC-4A9B-8106-9ADC6FCC49D2}" type="slidenum">
              <a:rPr lang="en-US" smtClean="0"/>
              <a:pPr/>
              <a:t>‹#›</a:t>
            </a:fld>
            <a:endParaRPr lang="en-US" dirty="0"/>
          </a:p>
        </p:txBody>
      </p:sp>
      <p:sp>
        <p:nvSpPr>
          <p:cNvPr id="9" name="Content Placeholder 2"/>
          <p:cNvSpPr>
            <a:spLocks noGrp="1"/>
          </p:cNvSpPr>
          <p:nvPr>
            <p:ph sz="half" idx="1"/>
          </p:nvPr>
        </p:nvSpPr>
        <p:spPr>
          <a:xfrm>
            <a:off x="22860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44958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7056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22860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44958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7056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9" name="Title 18"/>
          <p:cNvSpPr>
            <a:spLocks noGrp="1"/>
          </p:cNvSpPr>
          <p:nvPr>
            <p:ph type="title"/>
          </p:nvPr>
        </p:nvSpPr>
        <p:spPr/>
        <p:txBody>
          <a:bodyPr/>
          <a:lstStyle/>
          <a:p>
            <a:r>
              <a:rPr lang="en-US"/>
              <a:t>Click to edit Master title style</a:t>
            </a:r>
          </a:p>
        </p:txBody>
      </p:sp>
      <p:sp>
        <p:nvSpPr>
          <p:cNvPr id="20"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4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8467" y="152400"/>
            <a:ext cx="9144000" cy="5143500"/>
          </a:xfrm>
          <a:prstGeom prst="rect">
            <a:avLst/>
          </a:prstGeom>
        </p:spPr>
      </p:pic>
      <p:sp>
        <p:nvSpPr>
          <p:cNvPr id="2" name="Title 1"/>
          <p:cNvSpPr>
            <a:spLocks noGrp="1"/>
          </p:cNvSpPr>
          <p:nvPr>
            <p:ph type="ctrTitle"/>
          </p:nvPr>
        </p:nvSpPr>
        <p:spPr>
          <a:xfrm>
            <a:off x="1143000" y="5105400"/>
            <a:ext cx="7772400" cy="993775"/>
          </a:xfrm>
        </p:spPr>
        <p:txBody>
          <a:bodyPr anchor="b">
            <a:normAutofit/>
          </a:bodyPr>
          <a:lstStyle>
            <a:lvl1pPr algn="r">
              <a:defRPr sz="3600"/>
            </a:lvl1pPr>
          </a:lstStyle>
          <a:p>
            <a:r>
              <a:rPr lang="en-US"/>
              <a:t>Click to edit Master title style</a:t>
            </a:r>
            <a:endParaRPr lang="en-US" dirty="0"/>
          </a:p>
        </p:txBody>
      </p:sp>
      <p:sp>
        <p:nvSpPr>
          <p:cNvPr id="3" name="Subtitle 2"/>
          <p:cNvSpPr>
            <a:spLocks noGrp="1"/>
          </p:cNvSpPr>
          <p:nvPr>
            <p:ph type="subTitle" idx="1"/>
          </p:nvPr>
        </p:nvSpPr>
        <p:spPr>
          <a:xfrm>
            <a:off x="2514600" y="5943603"/>
            <a:ext cx="6400800" cy="609600"/>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cxnSp>
        <p:nvCxnSpPr>
          <p:cNvPr id="11" name="Straight Connector 10"/>
          <p:cNvCxnSpPr/>
          <p:nvPr userDrawn="1"/>
        </p:nvCxnSpPr>
        <p:spPr>
          <a:xfrm>
            <a:off x="0" y="5295900"/>
            <a:ext cx="9144000" cy="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2400"/>
            <a:ext cx="9144000" cy="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481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437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329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31775" indent="-231775">
              <a:buFont typeface="Arial" pitchFamily="34" charset="0"/>
              <a:buChar char="•"/>
              <a:defRPr sz="2400"/>
            </a:lvl1pPr>
            <a:lvl2pPr marL="457200" indent="-231775">
              <a:buFont typeface="Arial" pitchFamily="34" charset="0"/>
              <a:buChar char="•"/>
              <a:defRPr/>
            </a:lvl2pPr>
            <a:lvl3pPr marL="855663" indent="-231775">
              <a:buFont typeface="Arial" pitchFamily="34" charset="0"/>
              <a:buChar char="•"/>
              <a:defRPr sz="1800"/>
            </a:lvl3pPr>
            <a:lvl4pPr marL="1146175" indent="-231775">
              <a:buFont typeface="Arial" pitchFamily="34" charset="0"/>
              <a:buChar char="•"/>
              <a:tabLst/>
              <a:defRPr sz="1600"/>
            </a:lvl4pPr>
            <a:lvl5pPr marL="1487488" indent="-231775">
              <a:buFont typeface="Arial" pitchFamily="34" charset="0"/>
              <a:buChar cha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88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rgbClr val="680000"/>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18316841-1191-4F47-BB1C-AB4A094199C0}" type="datetime1">
              <a:rPr lang="en-US" smtClean="0"/>
              <a:t>11/30/2017</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199" y="4406900"/>
            <a:ext cx="57515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743199" y="2906713"/>
            <a:ext cx="57515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0" y="1066800"/>
            <a:ext cx="3048000" cy="50593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066800"/>
            <a:ext cx="3048000" cy="50593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28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14600" y="1066800"/>
            <a:ext cx="3200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14600" y="1763712"/>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7400" y="1055688"/>
            <a:ext cx="2898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7400"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133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528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834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00" y="273050"/>
            <a:ext cx="19812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4958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4600" y="1435100"/>
            <a:ext cx="1981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420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0" y="46450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048000"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48000" y="5211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940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321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9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4648200" y="1295400"/>
            <a:ext cx="4191000" cy="838200"/>
          </a:xfrm>
        </p:spPr>
        <p:txBody>
          <a:bodyPr anchor="ctr">
            <a:normAutofit/>
          </a:bodyPr>
          <a:lstStyle>
            <a:lvl1pPr marL="57150" indent="0">
              <a:buFontTx/>
              <a:buNone/>
              <a:defRPr sz="1800" baseline="0"/>
            </a:lvl1pPr>
          </a:lstStyle>
          <a:p>
            <a:pPr lvl="0"/>
            <a:r>
              <a:rPr lang="en-US"/>
              <a:t>Click to edit Master text styles</a:t>
            </a:r>
          </a:p>
        </p:txBody>
      </p:sp>
      <p:sp>
        <p:nvSpPr>
          <p:cNvPr id="7" name="Text Placeholder 8"/>
          <p:cNvSpPr>
            <a:spLocks noGrp="1"/>
          </p:cNvSpPr>
          <p:nvPr>
            <p:ph type="body" sz="quarter" idx="16"/>
          </p:nvPr>
        </p:nvSpPr>
        <p:spPr>
          <a:xfrm>
            <a:off x="4648200" y="2133600"/>
            <a:ext cx="4191000" cy="838200"/>
          </a:xfrm>
        </p:spPr>
        <p:txBody>
          <a:bodyPr anchor="ctr">
            <a:normAutofit/>
          </a:bodyPr>
          <a:lstStyle>
            <a:lvl1pPr marL="57150" indent="0">
              <a:buFontTx/>
              <a:buNone/>
              <a:defRPr sz="1800" baseline="0"/>
            </a:lvl1pPr>
          </a:lstStyle>
          <a:p>
            <a:pPr lvl="0"/>
            <a:r>
              <a:rPr lang="en-US"/>
              <a:t>Click to edit Master text styles</a:t>
            </a:r>
          </a:p>
        </p:txBody>
      </p:sp>
      <p:sp>
        <p:nvSpPr>
          <p:cNvPr id="8" name="Text Placeholder 8"/>
          <p:cNvSpPr>
            <a:spLocks noGrp="1"/>
          </p:cNvSpPr>
          <p:nvPr>
            <p:ph type="body" sz="quarter" idx="17"/>
          </p:nvPr>
        </p:nvSpPr>
        <p:spPr>
          <a:xfrm>
            <a:off x="4648200" y="2971800"/>
            <a:ext cx="4191000" cy="838200"/>
          </a:xfrm>
        </p:spPr>
        <p:txBody>
          <a:bodyPr anchor="ctr">
            <a:normAutofit/>
          </a:bodyPr>
          <a:lstStyle>
            <a:lvl1pPr marL="57150" indent="0">
              <a:buFontTx/>
              <a:buNone/>
              <a:defRPr sz="1800" baseline="0"/>
            </a:lvl1pPr>
          </a:lstStyle>
          <a:p>
            <a:pPr lvl="0"/>
            <a:r>
              <a:rPr lang="en-US"/>
              <a:t>Click to edit Master text styles</a:t>
            </a:r>
          </a:p>
        </p:txBody>
      </p:sp>
      <p:sp>
        <p:nvSpPr>
          <p:cNvPr id="12" name="Text Placeholder 8"/>
          <p:cNvSpPr>
            <a:spLocks noGrp="1"/>
          </p:cNvSpPr>
          <p:nvPr>
            <p:ph type="body" sz="quarter" idx="18"/>
          </p:nvPr>
        </p:nvSpPr>
        <p:spPr>
          <a:xfrm>
            <a:off x="4648200" y="3810000"/>
            <a:ext cx="4191000" cy="838200"/>
          </a:xfrm>
        </p:spPr>
        <p:txBody>
          <a:bodyPr anchor="ctr">
            <a:normAutofit/>
          </a:bodyPr>
          <a:lstStyle>
            <a:lvl1pPr marL="57150" indent="0">
              <a:buFontTx/>
              <a:buNone/>
              <a:defRPr sz="1800" baseline="0"/>
            </a:lvl1pPr>
          </a:lstStyle>
          <a:p>
            <a:pPr lvl="0"/>
            <a:r>
              <a:rPr lang="en-US"/>
              <a:t>Click to edit Master text styles</a:t>
            </a:r>
          </a:p>
        </p:txBody>
      </p:sp>
      <p:sp>
        <p:nvSpPr>
          <p:cNvPr id="11" name="Title 1"/>
          <p:cNvSpPr>
            <a:spLocks noGrp="1"/>
          </p:cNvSpPr>
          <p:nvPr>
            <p:ph type="title"/>
          </p:nvPr>
        </p:nvSpPr>
        <p:spPr>
          <a:xfrm>
            <a:off x="2514600" y="274638"/>
            <a:ext cx="6324600" cy="715962"/>
          </a:xfrm>
        </p:spPr>
        <p:txBody>
          <a:bodyPr/>
          <a:lstStyle/>
          <a:p>
            <a:r>
              <a:rPr lang="en-US"/>
              <a:t>Click to edit Master title style</a:t>
            </a:r>
          </a:p>
        </p:txBody>
      </p:sp>
    </p:spTree>
    <p:extLst>
      <p:ext uri="{BB962C8B-B14F-4D97-AF65-F5344CB8AC3E}">
        <p14:creationId xmlns:p14="http://schemas.microsoft.com/office/powerpoint/2010/main" val="278125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44C2B72A-EA11-4591-A154-63D7FC28BD21}" type="datetime1">
              <a:rPr lang="en-US" smtClean="0"/>
              <a:t>11/30/2017</a:t>
            </a:fld>
            <a:endParaRPr lang="en-US" dirty="0"/>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2514600" y="1066800"/>
            <a:ext cx="26670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5257800" y="1066800"/>
            <a:ext cx="3551464" cy="2362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2"/>
          <p:cNvSpPr>
            <a:spLocks noGrp="1"/>
          </p:cNvSpPr>
          <p:nvPr>
            <p:ph sz="half" idx="14"/>
          </p:nvPr>
        </p:nvSpPr>
        <p:spPr>
          <a:xfrm>
            <a:off x="2514600" y="35814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5257800" y="3581400"/>
            <a:ext cx="3551464" cy="24384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Title 1"/>
          <p:cNvSpPr>
            <a:spLocks noGrp="1"/>
          </p:cNvSpPr>
          <p:nvPr>
            <p:ph type="title"/>
          </p:nvPr>
        </p:nvSpPr>
        <p:spPr>
          <a:xfrm>
            <a:off x="2514600" y="274638"/>
            <a:ext cx="6324600" cy="715962"/>
          </a:xfrm>
        </p:spPr>
        <p:txBody>
          <a:bodyPr/>
          <a:lstStyle/>
          <a:p>
            <a:r>
              <a:rPr lang="en-US"/>
              <a:t>Click to edit Master title style</a:t>
            </a:r>
          </a:p>
        </p:txBody>
      </p:sp>
    </p:spTree>
    <p:extLst>
      <p:ext uri="{BB962C8B-B14F-4D97-AF65-F5344CB8AC3E}">
        <p14:creationId xmlns:p14="http://schemas.microsoft.com/office/powerpoint/2010/main" val="3815780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2514599" y="3581400"/>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4648199" y="3581400"/>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781799" y="3581400"/>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2514599"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4648199"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781800"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2" name="Title 1"/>
          <p:cNvSpPr>
            <a:spLocks noGrp="1"/>
          </p:cNvSpPr>
          <p:nvPr>
            <p:ph type="title"/>
          </p:nvPr>
        </p:nvSpPr>
        <p:spPr>
          <a:xfrm>
            <a:off x="2514600" y="274638"/>
            <a:ext cx="6324600" cy="715962"/>
          </a:xfrm>
        </p:spPr>
        <p:txBody>
          <a:bodyPr/>
          <a:lstStyle/>
          <a:p>
            <a:r>
              <a:rPr lang="en-US"/>
              <a:t>Click to edit Master title style</a:t>
            </a:r>
          </a:p>
        </p:txBody>
      </p:sp>
    </p:spTree>
    <p:extLst>
      <p:ext uri="{BB962C8B-B14F-4D97-AF65-F5344CB8AC3E}">
        <p14:creationId xmlns:p14="http://schemas.microsoft.com/office/powerpoint/2010/main" val="4182840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nimated 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743200" y="2866200"/>
            <a:ext cx="5867400" cy="838200"/>
          </a:xfrm>
        </p:spPr>
        <p:txBody>
          <a:bodyPr>
            <a:normAutofit/>
          </a:bodyPr>
          <a:lstStyle>
            <a:lvl1pPr marL="57150" indent="0">
              <a:buFontTx/>
              <a:buNone/>
              <a:defRPr sz="1600" baseline="0"/>
            </a:lvl1pPr>
          </a:lstStyle>
          <a:p>
            <a:pPr lvl="0"/>
            <a:r>
              <a:rPr lang="en-US"/>
              <a:t>Click to edit Master text styles</a:t>
            </a:r>
          </a:p>
        </p:txBody>
      </p:sp>
      <p:sp>
        <p:nvSpPr>
          <p:cNvPr id="7" name="Title 6"/>
          <p:cNvSpPr>
            <a:spLocks noGrp="1"/>
          </p:cNvSpPr>
          <p:nvPr>
            <p:ph type="title"/>
          </p:nvPr>
        </p:nvSpPr>
        <p:spPr>
          <a:xfrm>
            <a:off x="457200" y="381001"/>
            <a:ext cx="8153400" cy="639763"/>
          </a:xfrm>
        </p:spPr>
        <p:txBody>
          <a:bodyPr/>
          <a:lstStyle>
            <a:lvl1pPr algn="ctr">
              <a:defRPr sz="2800">
                <a:solidFill>
                  <a:schemeClr val="bg2"/>
                </a:solidFill>
              </a:defRPr>
            </a:lvl1pPr>
          </a:lstStyle>
          <a:p>
            <a:r>
              <a:rPr lang="en-US"/>
              <a:t>Click to edit Master title style</a:t>
            </a:r>
            <a:endParaRPr lang="en-US" dirty="0"/>
          </a:p>
        </p:txBody>
      </p:sp>
      <p:sp>
        <p:nvSpPr>
          <p:cNvPr id="8" name="Text Placeholder 10"/>
          <p:cNvSpPr>
            <a:spLocks noGrp="1"/>
          </p:cNvSpPr>
          <p:nvPr>
            <p:ph type="body" sz="quarter" idx="13"/>
          </p:nvPr>
        </p:nvSpPr>
        <p:spPr>
          <a:xfrm>
            <a:off x="1219200" y="838200"/>
            <a:ext cx="6248400" cy="457200"/>
          </a:xfrm>
        </p:spPr>
        <p:txBody>
          <a:bodyPr>
            <a:normAutofit/>
          </a:bodyPr>
          <a:lstStyle>
            <a:lvl1pPr algn="ctr">
              <a:buFontTx/>
              <a:buNone/>
              <a:defRPr sz="2000"/>
            </a:lvl1pPr>
          </a:lstStyle>
          <a:p>
            <a:pPr lvl="0"/>
            <a:r>
              <a:rPr lang="en-US"/>
              <a:t>Click to edit Master text styles</a:t>
            </a:r>
          </a:p>
        </p:txBody>
      </p:sp>
      <p:sp>
        <p:nvSpPr>
          <p:cNvPr id="12" name="Text Placeholder 8"/>
          <p:cNvSpPr>
            <a:spLocks noGrp="1"/>
          </p:cNvSpPr>
          <p:nvPr>
            <p:ph type="body" sz="quarter" idx="16"/>
          </p:nvPr>
        </p:nvSpPr>
        <p:spPr>
          <a:xfrm>
            <a:off x="2743200" y="1447800"/>
            <a:ext cx="5867400" cy="838200"/>
          </a:xfrm>
        </p:spPr>
        <p:txBody>
          <a:bodyPr>
            <a:normAutofit/>
          </a:bodyPr>
          <a:lstStyle>
            <a:lvl1pPr marL="57150" indent="0">
              <a:buFontTx/>
              <a:buNone/>
              <a:defRPr sz="1600" baseline="0"/>
            </a:lvl1pPr>
          </a:lstStyle>
          <a:p>
            <a:pPr lvl="0"/>
            <a:r>
              <a:rPr lang="en-US"/>
              <a:t>Click to edit Master text styles</a:t>
            </a:r>
          </a:p>
        </p:txBody>
      </p:sp>
      <p:sp>
        <p:nvSpPr>
          <p:cNvPr id="14" name="Text Placeholder 8"/>
          <p:cNvSpPr>
            <a:spLocks noGrp="1"/>
          </p:cNvSpPr>
          <p:nvPr>
            <p:ph type="body" sz="quarter" idx="17"/>
          </p:nvPr>
        </p:nvSpPr>
        <p:spPr>
          <a:xfrm>
            <a:off x="2743200" y="2157000"/>
            <a:ext cx="5867400" cy="838200"/>
          </a:xfrm>
        </p:spPr>
        <p:txBody>
          <a:bodyPr>
            <a:normAutofit/>
          </a:bodyPr>
          <a:lstStyle>
            <a:lvl1pPr marL="57150" indent="0">
              <a:buFontTx/>
              <a:buNone/>
              <a:defRPr sz="1600" baseline="0"/>
            </a:lvl1pPr>
          </a:lstStyle>
          <a:p>
            <a:pPr lvl="0"/>
            <a:r>
              <a:rPr lang="en-US"/>
              <a:t>Click to edit Master text styles</a:t>
            </a:r>
          </a:p>
        </p:txBody>
      </p:sp>
      <p:sp>
        <p:nvSpPr>
          <p:cNvPr id="15" name="Text Placeholder 8"/>
          <p:cNvSpPr>
            <a:spLocks noGrp="1"/>
          </p:cNvSpPr>
          <p:nvPr>
            <p:ph type="body" sz="quarter" idx="18"/>
          </p:nvPr>
        </p:nvSpPr>
        <p:spPr>
          <a:xfrm>
            <a:off x="2743200" y="3575400"/>
            <a:ext cx="5867400" cy="838200"/>
          </a:xfrm>
        </p:spPr>
        <p:txBody>
          <a:bodyPr>
            <a:normAutofit/>
          </a:bodyPr>
          <a:lstStyle>
            <a:lvl1pPr marL="57150" indent="0">
              <a:buFontTx/>
              <a:buNone/>
              <a:defRPr sz="1600" baseline="0"/>
            </a:lvl1pPr>
          </a:lstStyle>
          <a:p>
            <a:pPr lvl="0"/>
            <a:r>
              <a:rPr lang="en-US"/>
              <a:t>Click to edit Master text styles</a:t>
            </a:r>
          </a:p>
        </p:txBody>
      </p:sp>
      <p:sp>
        <p:nvSpPr>
          <p:cNvPr id="16" name="Text Placeholder 8"/>
          <p:cNvSpPr>
            <a:spLocks noGrp="1"/>
          </p:cNvSpPr>
          <p:nvPr>
            <p:ph type="body" sz="quarter" idx="19"/>
          </p:nvPr>
        </p:nvSpPr>
        <p:spPr>
          <a:xfrm>
            <a:off x="2743200" y="4284600"/>
            <a:ext cx="5867400" cy="838200"/>
          </a:xfrm>
        </p:spPr>
        <p:txBody>
          <a:bodyPr>
            <a:normAutofit/>
          </a:bodyPr>
          <a:lstStyle>
            <a:lvl1pPr marL="57150" indent="0">
              <a:buFontTx/>
              <a:buNone/>
              <a:defRPr sz="1600" baseline="0"/>
            </a:lvl1pPr>
          </a:lstStyle>
          <a:p>
            <a:pPr lvl="0"/>
            <a:r>
              <a:rPr lang="en-US"/>
              <a:t>Click to edit Master text styles</a:t>
            </a:r>
          </a:p>
        </p:txBody>
      </p:sp>
    </p:spTree>
    <p:extLst>
      <p:ext uri="{BB962C8B-B14F-4D97-AF65-F5344CB8AC3E}">
        <p14:creationId xmlns:p14="http://schemas.microsoft.com/office/powerpoint/2010/main" val="420911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p>
            <a:fld id="{0D7E2EE9-B837-408B-AEDF-4B5D000883A6}" type="datetime1">
              <a:rPr lang="en-US" smtClean="0"/>
              <a:t>11/30/2017</a:t>
            </a:fld>
            <a:endParaRPr lang="en-US" dirty="0"/>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9A12EBC6-DD74-474D-A260-C47AA1FA39F5}" type="datetime1">
              <a:rPr lang="en-US" smtClean="0"/>
              <a:t>11/30/2017</a:t>
            </a:fld>
            <a:endParaRPr lang="en-US" dirty="0"/>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9F55055B-5E58-4673-8BAF-EA9FACF6F327}" type="datetime1">
              <a:rPr lang="en-US" smtClean="0"/>
              <a:t>11/30/2017</a:t>
            </a:fld>
            <a:endParaRPr lang="en-US" dirty="0"/>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rgbClr val="680000"/>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05831FA5-6023-44AA-89DC-4375C8CBA583}" type="datetime1">
              <a:rPr lang="en-US" smtClean="0"/>
              <a:t>11/30/2017</a:t>
            </a:fld>
            <a:endParaRPr lang="en-US" dirty="0"/>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4.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4D392">
            <a:alpha val="75000"/>
          </a:srgb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6069D16-D2FC-4A9B-8106-9ADC6FCC49D2}" type="slidenum">
              <a:rPr lang="en-US" smtClean="0"/>
              <a:pPr/>
              <a:t>‹#›</a:t>
            </a:fld>
            <a:endParaRPr lang="en-US" dirty="0"/>
          </a:p>
        </p:txBody>
      </p:sp>
      <p:grpSp>
        <p:nvGrpSpPr>
          <p:cNvPr id="16" name="Group 15"/>
          <p:cNvGrpSpPr/>
          <p:nvPr/>
        </p:nvGrpSpPr>
        <p:grpSpPr>
          <a:xfrm>
            <a:off x="838200" y="6172200"/>
            <a:ext cx="6629400" cy="685800"/>
            <a:chOff x="838200" y="6172200"/>
            <a:chExt cx="6629400" cy="685800"/>
          </a:xfrm>
        </p:grpSpPr>
        <p:sp>
          <p:nvSpPr>
            <p:cNvPr id="9" name="TextBox 8"/>
            <p:cNvSpPr txBox="1"/>
            <p:nvPr/>
          </p:nvSpPr>
          <p:spPr>
            <a:xfrm>
              <a:off x="1524000" y="6477000"/>
              <a:ext cx="5943600" cy="230832"/>
            </a:xfrm>
            <a:prstGeom prst="rect">
              <a:avLst/>
            </a:prstGeom>
            <a:noFill/>
          </p:spPr>
          <p:txBody>
            <a:bodyPr wrap="square" rtlCol="0">
              <a:spAutoFit/>
            </a:bodyPr>
            <a:lstStyle/>
            <a:p>
              <a:r>
                <a:rPr lang="en-US" sz="900" spc="300" dirty="0">
                  <a:solidFill>
                    <a:srgbClr val="460000"/>
                  </a:solidFill>
                  <a:latin typeface="Arial Black" pitchFamily="34" charset="0"/>
                </a:rPr>
                <a:t>WASHINGTON INITIATIVE </a:t>
              </a:r>
              <a:r>
                <a:rPr lang="en-US" sz="900" i="1" spc="300" dirty="0">
                  <a:solidFill>
                    <a:srgbClr val="460000"/>
                  </a:solidFill>
                  <a:latin typeface="Arial Black" pitchFamily="34" charset="0"/>
                </a:rPr>
                <a:t>for</a:t>
              </a:r>
              <a:r>
                <a:rPr lang="en-US" sz="900" spc="300" dirty="0">
                  <a:solidFill>
                    <a:srgbClr val="460000"/>
                  </a:solidFill>
                  <a:latin typeface="Arial Black" pitchFamily="34" charset="0"/>
                </a:rPr>
                <a:t> SUPPORTED EMPLOYMENT</a:t>
              </a:r>
            </a:p>
          </p:txBody>
        </p:sp>
        <p:pic>
          <p:nvPicPr>
            <p:cNvPr id="15" name="Picture 14" descr="GO WISE LOGO WITH ROUND FRAME.jpg"/>
            <p:cNvPicPr>
              <a:picLocks noChangeAspect="1"/>
            </p:cNvPicPr>
            <p:nvPr userDrawn="1">
              <p:custDataLst>
                <p:tags r:id="rId28"/>
              </p:custDataLst>
            </p:nvPr>
          </p:nvPicPr>
          <p:blipFill>
            <a:blip r:embed="rId29" cstate="print"/>
            <a:stretch>
              <a:fillRect/>
            </a:stretch>
          </p:blipFill>
          <p:spPr>
            <a:xfrm>
              <a:off x="838200" y="6172200"/>
              <a:ext cx="668580" cy="685800"/>
            </a:xfrm>
            <a:prstGeom prst="ellipse">
              <a:avLst/>
            </a:prstGeom>
            <a:ln>
              <a:noFill/>
            </a:ln>
            <a:effectLst>
              <a:softEdge rad="31750"/>
            </a:effectLst>
          </p:spPr>
        </p:pic>
      </p:grpSp>
      <p:grpSp>
        <p:nvGrpSpPr>
          <p:cNvPr id="8" name="Group 7"/>
          <p:cNvGrpSpPr/>
          <p:nvPr/>
        </p:nvGrpSpPr>
        <p:grpSpPr>
          <a:xfrm>
            <a:off x="838200" y="6172200"/>
            <a:ext cx="6629400" cy="685800"/>
            <a:chOff x="838200" y="6172200"/>
            <a:chExt cx="6629400" cy="685800"/>
          </a:xfrm>
        </p:grpSpPr>
        <p:sp>
          <p:nvSpPr>
            <p:cNvPr id="10" name="TextBox 9"/>
            <p:cNvSpPr txBox="1"/>
            <p:nvPr/>
          </p:nvSpPr>
          <p:spPr>
            <a:xfrm>
              <a:off x="1524000" y="6477000"/>
              <a:ext cx="5943600" cy="230832"/>
            </a:xfrm>
            <a:prstGeom prst="rect">
              <a:avLst/>
            </a:prstGeom>
            <a:noFill/>
          </p:spPr>
          <p:txBody>
            <a:bodyPr wrap="square" rtlCol="0">
              <a:spAutoFit/>
            </a:bodyPr>
            <a:lstStyle/>
            <a:p>
              <a:r>
                <a:rPr lang="en-US" sz="900" spc="300" dirty="0">
                  <a:solidFill>
                    <a:srgbClr val="460000"/>
                  </a:solidFill>
                  <a:latin typeface="Arial Black" pitchFamily="34" charset="0"/>
                </a:rPr>
                <a:t>WASHINGTON INITIATIVE </a:t>
              </a:r>
              <a:r>
                <a:rPr lang="en-US" sz="900" i="1" spc="300" dirty="0">
                  <a:solidFill>
                    <a:srgbClr val="460000"/>
                  </a:solidFill>
                  <a:latin typeface="Arial Black" pitchFamily="34" charset="0"/>
                </a:rPr>
                <a:t>for</a:t>
              </a:r>
              <a:r>
                <a:rPr lang="en-US" sz="900" spc="300" dirty="0">
                  <a:solidFill>
                    <a:srgbClr val="460000"/>
                  </a:solidFill>
                  <a:latin typeface="Arial Black" pitchFamily="34" charset="0"/>
                </a:rPr>
                <a:t> SUPPORTED EMPLOYMENT</a:t>
              </a:r>
            </a:p>
          </p:txBody>
        </p:sp>
        <p:pic>
          <p:nvPicPr>
            <p:cNvPr id="11" name="Picture 10" descr="GO WISE LOGO WITH ROUND FRAME.jpg"/>
            <p:cNvPicPr>
              <a:picLocks noChangeAspect="1"/>
            </p:cNvPicPr>
            <p:nvPr userDrawn="1">
              <p:custDataLst>
                <p:tags r:id="rId27"/>
              </p:custDataLst>
            </p:nvPr>
          </p:nvPicPr>
          <p:blipFill>
            <a:blip r:embed="rId29" cstate="print"/>
            <a:stretch>
              <a:fillRect/>
            </a:stretch>
          </p:blipFill>
          <p:spPr>
            <a:xfrm>
              <a:off x="838200" y="6172200"/>
              <a:ext cx="668580" cy="685800"/>
            </a:xfrm>
            <a:prstGeom prst="ellipse">
              <a:avLst/>
            </a:prstGeom>
            <a:ln>
              <a:noFill/>
            </a:ln>
            <a:effectLst>
              <a:softEdge rad="31750"/>
            </a:effectLst>
          </p:spPr>
        </p:pic>
      </p:grpSp>
      <p:pic>
        <p:nvPicPr>
          <p:cNvPr id="2" name="Picture 1"/>
          <p:cNvPicPr>
            <a:picLocks noChangeAspect="1"/>
          </p:cNvPicPr>
          <p:nvPr userDrawn="1"/>
        </p:nvPicPr>
        <p:blipFill>
          <a:blip r:embed="rId30"/>
          <a:stretch>
            <a:fillRect/>
          </a:stretch>
        </p:blipFill>
        <p:spPr>
          <a:xfrm>
            <a:off x="609600" y="6158948"/>
            <a:ext cx="1012024" cy="701101"/>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txStyles>
    <p:titleStyle>
      <a:lvl1pPr algn="ctr" rtl="0" eaLnBrk="1" latinLnBrk="0" hangingPunct="1">
        <a:spcBef>
          <a:spcPct val="0"/>
        </a:spcBef>
        <a:buNone/>
        <a:defRPr kumimoji="0" sz="4800" b="1" kern="1200" cap="none" baseline="0">
          <a:ln w="6350">
            <a:noFill/>
          </a:ln>
          <a:solidFill>
            <a:srgbClr val="680000"/>
          </a:solidFill>
          <a:effectLst>
            <a:outerShdw blurRad="114300" dist="101600" dir="2700000" algn="tl" rotWithShape="0">
              <a:srgbClr val="000000">
                <a:alpha val="40000"/>
              </a:srgbClr>
            </a:outerShdw>
          </a:effectLst>
          <a:latin typeface="+mj-lt"/>
          <a:ea typeface="+mj-ea"/>
          <a:cs typeface="+mj-cs"/>
        </a:defRPr>
      </a:lvl1pPr>
    </p:titleStyle>
    <p:bodyStyle>
      <a:lvl1pPr marL="137160" indent="0" algn="l"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19756"/>
            <a:ext cx="2381250" cy="6858000"/>
          </a:xfrm>
          <a:prstGeom prst="rect">
            <a:avLst/>
          </a:prstGeom>
        </p:spPr>
      </p:pic>
      <p:sp>
        <p:nvSpPr>
          <p:cNvPr id="2" name="Title Placeholder 1"/>
          <p:cNvSpPr>
            <a:spLocks noGrp="1"/>
          </p:cNvSpPr>
          <p:nvPr>
            <p:ph type="title"/>
          </p:nvPr>
        </p:nvSpPr>
        <p:spPr>
          <a:xfrm>
            <a:off x="2514600" y="274638"/>
            <a:ext cx="6324600" cy="7159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990600"/>
            <a:ext cx="6324600" cy="5135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2381250" y="0"/>
            <a:ext cx="0" cy="685800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9059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bg1"/>
          </a:solidFill>
          <a:latin typeface="+mn-lt"/>
          <a:ea typeface="+mn-ea"/>
          <a:cs typeface="+mn-cs"/>
        </a:defRPr>
      </a:lvl1pPr>
      <a:lvl2pPr marL="0" indent="0" algn="l" defTabSz="914400" rtl="0" eaLnBrk="1" latinLnBrk="0" hangingPunct="1">
        <a:spcBef>
          <a:spcPct val="20000"/>
        </a:spcBef>
        <a:buFontTx/>
        <a:buNone/>
        <a:defRPr sz="2000" kern="1200">
          <a:solidFill>
            <a:schemeClr val="bg1"/>
          </a:solidFill>
          <a:latin typeface="+mn-lt"/>
          <a:ea typeface="+mn-ea"/>
          <a:cs typeface="+mn-cs"/>
        </a:defRPr>
      </a:lvl2pPr>
      <a:lvl3pPr marL="0" indent="0" algn="l" defTabSz="914400" rtl="0" eaLnBrk="1" latinLnBrk="0" hangingPunct="1">
        <a:spcBef>
          <a:spcPct val="20000"/>
        </a:spcBef>
        <a:buFontTx/>
        <a:buNone/>
        <a:defRPr sz="2000" kern="1200">
          <a:solidFill>
            <a:schemeClr val="bg1"/>
          </a:solidFill>
          <a:latin typeface="+mn-lt"/>
          <a:ea typeface="+mn-ea"/>
          <a:cs typeface="+mn-cs"/>
        </a:defRPr>
      </a:lvl3pPr>
      <a:lvl4pPr marL="0" indent="0" algn="l" defTabSz="914400" rtl="0" eaLnBrk="1" latinLnBrk="0" hangingPunct="1">
        <a:spcBef>
          <a:spcPct val="20000"/>
        </a:spcBef>
        <a:buFontTx/>
        <a:buNone/>
        <a:defRPr sz="2000" kern="1200">
          <a:solidFill>
            <a:schemeClr val="bg1"/>
          </a:solidFill>
          <a:latin typeface="+mn-lt"/>
          <a:ea typeface="+mn-ea"/>
          <a:cs typeface="+mn-cs"/>
        </a:defRPr>
      </a:lvl4pPr>
      <a:lvl5pPr marL="0" indent="0" algn="l" defTabSz="914400" rtl="0" eaLnBrk="1" latinLnBrk="0" hangingPunct="1">
        <a:spcBef>
          <a:spcPct val="20000"/>
        </a:spcBef>
        <a:buFontTx/>
        <a:buNone/>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audio" Target="../media/media9.mp3"/><Relationship Id="rId7" Type="http://schemas.openxmlformats.org/officeDocument/2006/relationships/image" Target="../media/image8.png"/><Relationship Id="rId2" Type="http://schemas.microsoft.com/office/2007/relationships/media" Target="../media/media9.mp3"/><Relationship Id="rId1" Type="http://schemas.openxmlformats.org/officeDocument/2006/relationships/tags" Target="../tags/tag14.xml"/><Relationship Id="rId6" Type="http://schemas.openxmlformats.org/officeDocument/2006/relationships/image" Target="../media/image16.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0.mp3"/><Relationship Id="rId7" Type="http://schemas.openxmlformats.org/officeDocument/2006/relationships/image" Target="../media/image8.png"/><Relationship Id="rId2" Type="http://schemas.microsoft.com/office/2007/relationships/media" Target="../media/media10.mp3"/><Relationship Id="rId1" Type="http://schemas.openxmlformats.org/officeDocument/2006/relationships/tags" Target="../tags/tag15.xml"/><Relationship Id="rId6" Type="http://schemas.openxmlformats.org/officeDocument/2006/relationships/image" Target="../media/image17.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1.mp3"/><Relationship Id="rId7" Type="http://schemas.openxmlformats.org/officeDocument/2006/relationships/image" Target="../media/image8.png"/><Relationship Id="rId2" Type="http://schemas.microsoft.com/office/2007/relationships/media" Target="../media/media11.mp3"/><Relationship Id="rId1" Type="http://schemas.openxmlformats.org/officeDocument/2006/relationships/tags" Target="../tags/tag16.xml"/><Relationship Id="rId6" Type="http://schemas.openxmlformats.org/officeDocument/2006/relationships/image" Target="../media/image18.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2.mp3"/><Relationship Id="rId7" Type="http://schemas.openxmlformats.org/officeDocument/2006/relationships/image" Target="../media/image8.png"/><Relationship Id="rId2" Type="http://schemas.microsoft.com/office/2007/relationships/media" Target="../media/media12.mp3"/><Relationship Id="rId1" Type="http://schemas.openxmlformats.org/officeDocument/2006/relationships/tags" Target="../tags/tag17.xml"/><Relationship Id="rId6" Type="http://schemas.openxmlformats.org/officeDocument/2006/relationships/image" Target="../media/image19.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3.mp3"/><Relationship Id="rId7" Type="http://schemas.openxmlformats.org/officeDocument/2006/relationships/image" Target="../media/image8.png"/><Relationship Id="rId2" Type="http://schemas.microsoft.com/office/2007/relationships/media" Target="../media/media13.mp3"/><Relationship Id="rId1" Type="http://schemas.openxmlformats.org/officeDocument/2006/relationships/tags" Target="../tags/tag18.xml"/><Relationship Id="rId6" Type="http://schemas.openxmlformats.org/officeDocument/2006/relationships/image" Target="../media/image20.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8" Type="http://schemas.openxmlformats.org/officeDocument/2006/relationships/hyperlink" Target="http://apps.leg.wa.gov/wac/" TargetMode="External"/><Relationship Id="rId3" Type="http://schemas.openxmlformats.org/officeDocument/2006/relationships/notesSlide" Target="../notesSlides/notesSlide16.xml"/><Relationship Id="rId7" Type="http://schemas.openxmlformats.org/officeDocument/2006/relationships/hyperlink" Target="http://apps.leg.wa.gov/rcw/"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www.dol.gov/oasam/regs/statutes/sec504.htm" TargetMode="External"/><Relationship Id="rId5" Type="http://schemas.openxmlformats.org/officeDocument/2006/relationships/hyperlink" Target="http://www.dshs.wa.gov/dvr/About/VRLaws.aspx" TargetMode="External"/><Relationship Id="rId4" Type="http://schemas.openxmlformats.org/officeDocument/2006/relationships/hyperlink" Target="http://www.dshs.wa.gov/dvr/" TargetMode="External"/><Relationship Id="rId9" Type="http://schemas.openxmlformats.org/officeDocument/2006/relationships/hyperlink" Target="http://www.dshs.wa.gov/pdf/HRSA/dvr/DVRManual.pdf"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2.mp3"/><Relationship Id="rId7" Type="http://schemas.openxmlformats.org/officeDocument/2006/relationships/image" Target="../media/image8.png"/><Relationship Id="rId2" Type="http://schemas.microsoft.com/office/2007/relationships/media" Target="../media/media2.mp3"/><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3.mp3"/><Relationship Id="rId7" Type="http://schemas.openxmlformats.org/officeDocument/2006/relationships/image" Target="../media/image8.png"/><Relationship Id="rId2" Type="http://schemas.microsoft.com/office/2007/relationships/media" Target="../media/media3.mp3"/><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4.mp3"/><Relationship Id="rId7" Type="http://schemas.openxmlformats.org/officeDocument/2006/relationships/image" Target="../media/image8.png"/><Relationship Id="rId2" Type="http://schemas.microsoft.com/office/2007/relationships/media" Target="../media/media4.mp3"/><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5.mp3"/><Relationship Id="rId7" Type="http://schemas.openxmlformats.org/officeDocument/2006/relationships/image" Target="../media/image8.png"/><Relationship Id="rId2" Type="http://schemas.microsoft.com/office/2007/relationships/media" Target="../media/media5.mp3"/><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8.png"/><Relationship Id="rId2" Type="http://schemas.microsoft.com/office/2007/relationships/media" Target="../media/media6.mp3"/><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7.mp3"/><Relationship Id="rId7" Type="http://schemas.openxmlformats.org/officeDocument/2006/relationships/image" Target="../media/image8.png"/><Relationship Id="rId2" Type="http://schemas.microsoft.com/office/2007/relationships/media" Target="../media/media7.mp3"/><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8.mp3"/><Relationship Id="rId7" Type="http://schemas.openxmlformats.org/officeDocument/2006/relationships/image" Target="../media/image8.png"/><Relationship Id="rId2" Type="http://schemas.microsoft.com/office/2007/relationships/media" Target="../media/media8.mp3"/><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410200"/>
            <a:ext cx="8915400" cy="993775"/>
          </a:xfrm>
        </p:spPr>
        <p:txBody>
          <a:bodyPr>
            <a:normAutofit fontScale="90000"/>
          </a:bodyPr>
          <a:lstStyle/>
          <a:p>
            <a:r>
              <a:rPr lang="en-US" dirty="0"/>
              <a:t>Fundamentals of Supported Employment in  Vocational Rehabilitation</a:t>
            </a:r>
          </a:p>
        </p:txBody>
      </p:sp>
      <p:sp>
        <p:nvSpPr>
          <p:cNvPr id="3" name="Subtitle 2"/>
          <p:cNvSpPr>
            <a:spLocks noGrp="1"/>
          </p:cNvSpPr>
          <p:nvPr>
            <p:ph type="subTitle" idx="1"/>
          </p:nvPr>
        </p:nvSpPr>
        <p:spPr>
          <a:xfrm>
            <a:off x="533400" y="6324600"/>
            <a:ext cx="8382000" cy="457200"/>
          </a:xfrm>
        </p:spPr>
        <p:txBody>
          <a:bodyPr>
            <a:noAutofit/>
          </a:bodyPr>
          <a:lstStyle/>
          <a:p>
            <a:r>
              <a:rPr lang="en-US" sz="2800" dirty="0"/>
              <a:t>Customer Rights &amp; Informed Choice</a:t>
            </a:r>
            <a:endParaRPr lang="en-US" dirty="0"/>
          </a:p>
        </p:txBody>
      </p:sp>
      <p:sp>
        <p:nvSpPr>
          <p:cNvPr id="5" name="TextBox 4"/>
          <p:cNvSpPr txBox="1"/>
          <p:nvPr/>
        </p:nvSpPr>
        <p:spPr>
          <a:xfrm>
            <a:off x="1143000" y="304800"/>
            <a:ext cx="7086600" cy="461665"/>
          </a:xfrm>
          <a:prstGeom prst="rect">
            <a:avLst/>
          </a:prstGeom>
          <a:noFill/>
        </p:spPr>
        <p:txBody>
          <a:bodyPr wrap="square" rtlCol="0">
            <a:spAutoFit/>
          </a:bodyPr>
          <a:lstStyle/>
          <a:p>
            <a:pPr algn="ctr"/>
            <a:r>
              <a:rPr lang="en-US" sz="2400" dirty="0">
                <a:solidFill>
                  <a:prstClr val="black"/>
                </a:solidFill>
              </a:rPr>
              <a:t>Development of this training was funded by: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618" y="766465"/>
            <a:ext cx="5193363" cy="3053844"/>
          </a:xfrm>
          <a:prstGeom prst="rect">
            <a:avLst/>
          </a:prstGeom>
        </p:spPr>
      </p:pic>
    </p:spTree>
    <p:custDataLst>
      <p:tags r:id="rId1"/>
    </p:custDataLst>
    <p:extLst>
      <p:ext uri="{BB962C8B-B14F-4D97-AF65-F5344CB8AC3E}">
        <p14:creationId xmlns:p14="http://schemas.microsoft.com/office/powerpoint/2010/main" val="1685943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416"/>
            <a:ext cx="9144000" cy="6880834"/>
          </a:xfrm>
          <a:prstGeom prst="rect">
            <a:avLst/>
          </a:prstGeom>
        </p:spPr>
      </p:pic>
      <p:sp>
        <p:nvSpPr>
          <p:cNvPr id="3" name="Title 2"/>
          <p:cNvSpPr>
            <a:spLocks noGrp="1"/>
          </p:cNvSpPr>
          <p:nvPr>
            <p:ph type="title"/>
          </p:nvPr>
        </p:nvSpPr>
        <p:spPr>
          <a:xfrm>
            <a:off x="-8229600" y="457200"/>
            <a:ext cx="8229600" cy="1143000"/>
          </a:xfrm>
        </p:spPr>
        <p:txBody>
          <a:bodyPr>
            <a:normAutofit fontScale="90000"/>
          </a:bodyPr>
          <a:lstStyle/>
          <a:p>
            <a:r>
              <a:rPr lang="en-US" dirty="0"/>
              <a:t>How does VR support</a:t>
            </a:r>
            <a:r>
              <a:rPr lang="en-US" baseline="0" dirty="0"/>
              <a:t> informed choice?</a:t>
            </a:r>
            <a:endParaRPr lang="en-US" dirty="0"/>
          </a:p>
        </p:txBody>
      </p:sp>
      <p:pic>
        <p:nvPicPr>
          <p:cNvPr id="4" name="slide12-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458200" y="6248400"/>
            <a:ext cx="304800" cy="304800"/>
          </a:xfrm>
          <a:prstGeom prst="rect">
            <a:avLst/>
          </a:prstGeom>
        </p:spPr>
      </p:pic>
    </p:spTree>
    <p:custDataLst>
      <p:tags r:id="rId1"/>
    </p:custDataLst>
    <p:extLst>
      <p:ext uri="{BB962C8B-B14F-4D97-AF65-F5344CB8AC3E}">
        <p14:creationId xmlns:p14="http://schemas.microsoft.com/office/powerpoint/2010/main" val="22106318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8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06" y="-10161"/>
            <a:ext cx="9130494" cy="6868161"/>
          </a:xfrm>
          <a:prstGeom prst="rect">
            <a:avLst/>
          </a:prstGeom>
        </p:spPr>
      </p:pic>
      <p:sp>
        <p:nvSpPr>
          <p:cNvPr id="3" name="Title 2"/>
          <p:cNvSpPr>
            <a:spLocks noGrp="1"/>
          </p:cNvSpPr>
          <p:nvPr>
            <p:ph type="title"/>
          </p:nvPr>
        </p:nvSpPr>
        <p:spPr>
          <a:xfrm>
            <a:off x="-8534400" y="609600"/>
            <a:ext cx="8229600" cy="1143000"/>
          </a:xfrm>
        </p:spPr>
        <p:txBody>
          <a:bodyPr>
            <a:normAutofit fontScale="90000"/>
          </a:bodyPr>
          <a:lstStyle/>
          <a:p>
            <a:r>
              <a:rPr lang="en-US" dirty="0"/>
              <a:t>What decisions can people make using informed</a:t>
            </a:r>
            <a:r>
              <a:rPr lang="en-US" baseline="0" dirty="0"/>
              <a:t> choice?</a:t>
            </a:r>
            <a:endParaRPr lang="en-US" dirty="0"/>
          </a:p>
        </p:txBody>
      </p:sp>
      <p:pic>
        <p:nvPicPr>
          <p:cNvPr id="4" name="slide13-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53400" y="6172200"/>
            <a:ext cx="304800" cy="304800"/>
          </a:xfrm>
          <a:prstGeom prst="rect">
            <a:avLst/>
          </a:prstGeom>
        </p:spPr>
      </p:pic>
    </p:spTree>
    <p:custDataLst>
      <p:tags r:id="rId1"/>
    </p:custDataLst>
    <p:extLst>
      <p:ext uri="{BB962C8B-B14F-4D97-AF65-F5344CB8AC3E}">
        <p14:creationId xmlns:p14="http://schemas.microsoft.com/office/powerpoint/2010/main" val="1672447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6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38941" cy="6861796"/>
          </a:xfrm>
          <a:prstGeom prst="rect">
            <a:avLst/>
          </a:prstGeom>
        </p:spPr>
      </p:pic>
      <p:sp>
        <p:nvSpPr>
          <p:cNvPr id="3" name="Title 2"/>
          <p:cNvSpPr>
            <a:spLocks noGrp="1"/>
          </p:cNvSpPr>
          <p:nvPr>
            <p:ph type="title"/>
          </p:nvPr>
        </p:nvSpPr>
        <p:spPr>
          <a:xfrm>
            <a:off x="-8382000" y="533400"/>
            <a:ext cx="8229600" cy="1143000"/>
          </a:xfrm>
        </p:spPr>
        <p:txBody>
          <a:bodyPr>
            <a:normAutofit fontScale="90000"/>
          </a:bodyPr>
          <a:lstStyle/>
          <a:p>
            <a:r>
              <a:rPr lang="en-US" dirty="0"/>
              <a:t>Informed Choice is not Unlimited Choice</a:t>
            </a:r>
          </a:p>
        </p:txBody>
      </p:sp>
      <p:pic>
        <p:nvPicPr>
          <p:cNvPr id="4" name="slide14-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172200"/>
            <a:ext cx="304800" cy="304800"/>
          </a:xfrm>
          <a:prstGeom prst="rect">
            <a:avLst/>
          </a:prstGeom>
        </p:spPr>
      </p:pic>
    </p:spTree>
    <p:custDataLst>
      <p:tags r:id="rId1"/>
    </p:custDataLst>
    <p:extLst>
      <p:ext uri="{BB962C8B-B14F-4D97-AF65-F5344CB8AC3E}">
        <p14:creationId xmlns:p14="http://schemas.microsoft.com/office/powerpoint/2010/main" val="1458549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5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8988"/>
            <a:ext cx="9144000" cy="6895973"/>
          </a:xfrm>
          <a:prstGeom prst="rect">
            <a:avLst/>
          </a:prstGeom>
        </p:spPr>
      </p:pic>
      <p:sp>
        <p:nvSpPr>
          <p:cNvPr id="3" name="Title 2"/>
          <p:cNvSpPr>
            <a:spLocks noGrp="1"/>
          </p:cNvSpPr>
          <p:nvPr>
            <p:ph type="title"/>
          </p:nvPr>
        </p:nvSpPr>
        <p:spPr>
          <a:xfrm>
            <a:off x="-8686800" y="685800"/>
            <a:ext cx="8229600" cy="1143000"/>
          </a:xfrm>
        </p:spPr>
        <p:txBody>
          <a:bodyPr>
            <a:normAutofit fontScale="90000"/>
          </a:bodyPr>
          <a:lstStyle/>
          <a:p>
            <a:r>
              <a:rPr lang="en-US" dirty="0"/>
              <a:t>How does informed choice apply to you?</a:t>
            </a:r>
          </a:p>
        </p:txBody>
      </p:sp>
      <p:pic>
        <p:nvPicPr>
          <p:cNvPr id="4" name="slide15-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29600" y="6096000"/>
            <a:ext cx="304800" cy="304800"/>
          </a:xfrm>
          <a:prstGeom prst="rect">
            <a:avLst/>
          </a:prstGeom>
        </p:spPr>
      </p:pic>
    </p:spTree>
    <p:custDataLst>
      <p:tags r:id="rId1"/>
    </p:custDataLst>
    <p:extLst>
      <p:ext uri="{BB962C8B-B14F-4D97-AF65-F5344CB8AC3E}">
        <p14:creationId xmlns:p14="http://schemas.microsoft.com/office/powerpoint/2010/main" val="27456587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5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46" y="-10115"/>
            <a:ext cx="9130553" cy="6868115"/>
          </a:xfrm>
          <a:prstGeom prst="rect">
            <a:avLst/>
          </a:prstGeom>
        </p:spPr>
      </p:pic>
      <p:sp>
        <p:nvSpPr>
          <p:cNvPr id="3" name="Title 2"/>
          <p:cNvSpPr>
            <a:spLocks noGrp="1"/>
          </p:cNvSpPr>
          <p:nvPr>
            <p:ph type="title"/>
          </p:nvPr>
        </p:nvSpPr>
        <p:spPr>
          <a:xfrm>
            <a:off x="-8534400" y="381000"/>
            <a:ext cx="8229600" cy="1143000"/>
          </a:xfrm>
        </p:spPr>
        <p:txBody>
          <a:bodyPr/>
          <a:lstStyle/>
          <a:p>
            <a:r>
              <a:rPr lang="en-US" dirty="0"/>
              <a:t>Summary</a:t>
            </a:r>
          </a:p>
        </p:txBody>
      </p:sp>
      <p:pic>
        <p:nvPicPr>
          <p:cNvPr id="4" name="slide16-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248400"/>
            <a:ext cx="304800" cy="304800"/>
          </a:xfrm>
          <a:prstGeom prst="rect">
            <a:avLst/>
          </a:prstGeom>
        </p:spPr>
      </p:pic>
    </p:spTree>
    <p:custDataLst>
      <p:tags r:id="rId1"/>
    </p:custDataLst>
    <p:extLst>
      <p:ext uri="{BB962C8B-B14F-4D97-AF65-F5344CB8AC3E}">
        <p14:creationId xmlns:p14="http://schemas.microsoft.com/office/powerpoint/2010/main" val="12569274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6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DVR Language</a:t>
            </a:r>
          </a:p>
        </p:txBody>
      </p:sp>
      <p:sp>
        <p:nvSpPr>
          <p:cNvPr id="3" name="Content Placeholder 2"/>
          <p:cNvSpPr>
            <a:spLocks noGrp="1"/>
          </p:cNvSpPr>
          <p:nvPr>
            <p:ph idx="1"/>
          </p:nvPr>
        </p:nvSpPr>
        <p:spPr/>
        <p:txBody>
          <a:bodyPr>
            <a:normAutofit/>
          </a:bodyPr>
          <a:lstStyle/>
          <a:p>
            <a:r>
              <a:rPr lang="en-US" b="1" dirty="0"/>
              <a:t>Employment Consultant: </a:t>
            </a:r>
            <a:r>
              <a:rPr lang="en-US" dirty="0"/>
              <a:t>also known as an employment specialist, job coach, job developer, etc.</a:t>
            </a:r>
          </a:p>
          <a:p>
            <a:r>
              <a:rPr lang="en-US" b="1" dirty="0"/>
              <a:t>Community Rehabilitation Program (CRP): </a:t>
            </a:r>
            <a:r>
              <a:rPr lang="en-US" dirty="0"/>
              <a:t>also known as employment agency, employment provider, vendor, etc.</a:t>
            </a:r>
          </a:p>
          <a:p>
            <a:r>
              <a:rPr lang="en-US" b="1" dirty="0"/>
              <a:t>Customer: </a:t>
            </a:r>
            <a:r>
              <a:rPr lang="en-US" dirty="0"/>
              <a:t>also known as client, consumer, person with a disability, supported employee, etc.</a:t>
            </a:r>
          </a:p>
          <a:p>
            <a:r>
              <a:rPr lang="en-US" b="1" dirty="0"/>
              <a:t>Extended Services: </a:t>
            </a:r>
            <a:r>
              <a:rPr lang="en-US" dirty="0"/>
              <a:t>also knows as long term supports, follow along services, etc.</a:t>
            </a:r>
          </a:p>
        </p:txBody>
      </p:sp>
      <p:sp>
        <p:nvSpPr>
          <p:cNvPr id="4" name="Rectangle 3"/>
          <p:cNvSpPr/>
          <p:nvPr/>
        </p:nvSpPr>
        <p:spPr>
          <a:xfrm>
            <a:off x="0" y="0"/>
            <a:ext cx="9144000" cy="685800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6424471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457200" y="1371600"/>
            <a:ext cx="8229600" cy="4937760"/>
          </a:xfrm>
        </p:spPr>
        <p:txBody>
          <a:bodyPr>
            <a:normAutofit fontScale="77500" lnSpcReduction="20000"/>
          </a:bodyPr>
          <a:lstStyle/>
          <a:p>
            <a:pPr marL="594360" indent="-457200">
              <a:buFont typeface="Arial" pitchFamily="34" charset="0"/>
              <a:buChar char="•"/>
            </a:pPr>
            <a:r>
              <a:rPr lang="en-US" sz="2600" dirty="0"/>
              <a:t>Division of Vocational Rehabilitation (DVR):  </a:t>
            </a:r>
            <a:r>
              <a:rPr lang="en-US" sz="2600" dirty="0">
                <a:hlinkClick r:id="rId4"/>
              </a:rPr>
              <a:t>http://www.dshs.wa.gov/dvr/</a:t>
            </a:r>
            <a:endParaRPr lang="en-US" sz="2600" dirty="0"/>
          </a:p>
          <a:p>
            <a:pPr marL="594360" indent="-457200">
              <a:buFont typeface="Arial" pitchFamily="34" charset="0"/>
              <a:buChar char="•"/>
            </a:pPr>
            <a:r>
              <a:rPr lang="en-US" sz="2600" dirty="0"/>
              <a:t>Division of Vocational Rehabilitation Laws, Policies &amp; Procedures: </a:t>
            </a:r>
            <a:r>
              <a:rPr lang="en-US" sz="2600" dirty="0">
                <a:hlinkClick r:id="rId5"/>
              </a:rPr>
              <a:t>http://www.dshs.wa.gov/dvr/About/VRLaws.aspx</a:t>
            </a:r>
            <a:endParaRPr lang="en-US" sz="2600" dirty="0"/>
          </a:p>
          <a:p>
            <a:pPr marL="594360" indent="-457200">
              <a:buFont typeface="Arial" pitchFamily="34" charset="0"/>
              <a:buChar char="•"/>
            </a:pPr>
            <a:r>
              <a:rPr lang="en-US" sz="2600" dirty="0">
                <a:ea typeface="Tahoma" pitchFamily="34" charset="0"/>
                <a:cs typeface="Tahoma" pitchFamily="34" charset="0"/>
              </a:rPr>
              <a:t>Rehabilitation Act of 1973 as amended: </a:t>
            </a:r>
            <a:r>
              <a:rPr lang="en-US" sz="2600" dirty="0">
                <a:ea typeface="Tahoma" pitchFamily="34" charset="0"/>
                <a:cs typeface="Tahoma" pitchFamily="34" charset="0"/>
                <a:hlinkClick r:id="rId6"/>
              </a:rPr>
              <a:t>http://www.dol.gov/oasam/regs/statutes/sec504.htm</a:t>
            </a:r>
            <a:endParaRPr lang="en-US" sz="2600" dirty="0">
              <a:ea typeface="Tahoma" pitchFamily="34" charset="0"/>
              <a:cs typeface="Tahoma" pitchFamily="34" charset="0"/>
            </a:endParaRPr>
          </a:p>
          <a:p>
            <a:pPr marL="594360" indent="-457200">
              <a:buFont typeface="Arial" pitchFamily="34" charset="0"/>
              <a:buChar char="•"/>
            </a:pPr>
            <a:r>
              <a:rPr lang="en-US" sz="2600" dirty="0">
                <a:ea typeface="Tahoma" pitchFamily="34" charset="0"/>
                <a:cs typeface="Tahoma" pitchFamily="34" charset="0"/>
              </a:rPr>
              <a:t>Revised Code of Washington: </a:t>
            </a:r>
            <a:r>
              <a:rPr lang="en-US" sz="2600" dirty="0">
                <a:ea typeface="Tahoma" pitchFamily="34" charset="0"/>
                <a:cs typeface="Tahoma" pitchFamily="34" charset="0"/>
                <a:hlinkClick r:id="rId7"/>
              </a:rPr>
              <a:t>http://apps.leg.wa.gov/rcw/</a:t>
            </a:r>
            <a:endParaRPr lang="en-US" sz="2600" dirty="0">
              <a:ea typeface="Tahoma" pitchFamily="34" charset="0"/>
              <a:cs typeface="Tahoma" pitchFamily="34" charset="0"/>
            </a:endParaRPr>
          </a:p>
          <a:p>
            <a:pPr marL="594360" indent="-457200">
              <a:buFont typeface="Arial" pitchFamily="34" charset="0"/>
              <a:buChar char="•"/>
            </a:pPr>
            <a:r>
              <a:rPr lang="en-US" sz="2600" dirty="0">
                <a:ea typeface="Tahoma" pitchFamily="34" charset="0"/>
                <a:cs typeface="Tahoma" pitchFamily="34" charset="0"/>
              </a:rPr>
              <a:t>Washington Administrative Code: </a:t>
            </a:r>
            <a:r>
              <a:rPr lang="en-US" sz="2600" dirty="0">
                <a:ea typeface="Tahoma" pitchFamily="34" charset="0"/>
                <a:cs typeface="Tahoma" pitchFamily="34" charset="0"/>
                <a:hlinkClick r:id="rId8"/>
              </a:rPr>
              <a:t>http://apps.leg.wa.gov/wac/</a:t>
            </a:r>
            <a:endParaRPr lang="en-US" sz="2600" dirty="0">
              <a:ea typeface="Tahoma" pitchFamily="34" charset="0"/>
              <a:cs typeface="Tahoma" pitchFamily="34" charset="0"/>
            </a:endParaRPr>
          </a:p>
          <a:p>
            <a:pPr marL="594360" indent="-457200">
              <a:buFont typeface="Arial" pitchFamily="34" charset="0"/>
              <a:buChar char="•"/>
            </a:pPr>
            <a:r>
              <a:rPr lang="en-US" sz="2600" dirty="0">
                <a:ea typeface="Tahoma" pitchFamily="34" charset="0"/>
                <a:cs typeface="Tahoma" pitchFamily="34" charset="0"/>
              </a:rPr>
              <a:t>DVR Customer Services Manual: </a:t>
            </a:r>
            <a:r>
              <a:rPr lang="en-US" sz="2600" dirty="0">
                <a:ea typeface="Tahoma" pitchFamily="34" charset="0"/>
                <a:cs typeface="Tahoma" pitchFamily="34" charset="0"/>
                <a:hlinkClick r:id="rId9"/>
              </a:rPr>
              <a:t>http://www.dshs.wa.gov/pdf/HRSA/dvr/DVRManual.pdf</a:t>
            </a:r>
            <a:endParaRPr lang="en-US" sz="2600" dirty="0">
              <a:ea typeface="Tahoma" pitchFamily="34" charset="0"/>
              <a:cs typeface="Tahoma" pitchFamily="34" charset="0"/>
            </a:endParaRPr>
          </a:p>
          <a:p>
            <a:pPr marL="137160" lvl="1" indent="0">
              <a:buClr>
                <a:schemeClr val="tx1">
                  <a:shade val="95000"/>
                </a:schemeClr>
              </a:buClr>
              <a:buSzPct val="65000"/>
              <a:buNone/>
            </a:pPr>
            <a:endParaRPr lang="en-US" sz="2600" dirty="0"/>
          </a:p>
          <a:p>
            <a:pPr marL="137160" lvl="1" indent="0">
              <a:buClr>
                <a:schemeClr val="tx1">
                  <a:shade val="95000"/>
                </a:schemeClr>
              </a:buClr>
              <a:buSzPct val="65000"/>
              <a:buNone/>
            </a:pPr>
            <a:r>
              <a:rPr lang="en-US" sz="2600" dirty="0"/>
              <a:t>Content for this training was developed by representatives from the Division of Vocational Rehabilitation, Washington State Client Assistance Program and the Washington Initiative for Supported Employment (WISE).</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p:txBody>
      </p:sp>
      <p:sp>
        <p:nvSpPr>
          <p:cNvPr id="4" name="Rectangle 3"/>
          <p:cNvSpPr/>
          <p:nvPr/>
        </p:nvSpPr>
        <p:spPr>
          <a:xfrm>
            <a:off x="0" y="0"/>
            <a:ext cx="9144000" cy="685800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225275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2895600" cy="3078162"/>
          </a:xfrm>
        </p:spPr>
        <p:txBody>
          <a:bodyPr/>
          <a:lstStyle/>
          <a:p>
            <a:r>
              <a:rPr lang="en-US" dirty="0"/>
              <a:t>Services Flow Chart</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0" y="101652"/>
            <a:ext cx="4798419" cy="6222948"/>
          </a:xfrm>
          <a:prstGeom prst="rect">
            <a:avLst/>
          </a:prstGeom>
          <a:ln w="3175">
            <a:solidFill>
              <a:schemeClr val="tx1"/>
            </a:solidFill>
          </a:ln>
        </p:spPr>
      </p:pic>
      <p:pic>
        <p:nvPicPr>
          <p:cNvPr id="2" name="slide4-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686800" y="6400800"/>
            <a:ext cx="304800" cy="304800"/>
          </a:xfrm>
          <a:prstGeom prst="rect">
            <a:avLst/>
          </a:prstGeom>
        </p:spPr>
      </p:pic>
    </p:spTree>
    <p:custDataLst>
      <p:tags r:id="rId1"/>
    </p:custDataLst>
    <p:extLst>
      <p:ext uri="{BB962C8B-B14F-4D97-AF65-F5344CB8AC3E}">
        <p14:creationId xmlns:p14="http://schemas.microsoft.com/office/powerpoint/2010/main" val="4112205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51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471"/>
            <a:ext cx="9144000" cy="6900941"/>
          </a:xfrm>
          <a:prstGeom prst="rect">
            <a:avLst/>
          </a:prstGeom>
        </p:spPr>
      </p:pic>
      <p:sp>
        <p:nvSpPr>
          <p:cNvPr id="3" name="Title 2"/>
          <p:cNvSpPr>
            <a:spLocks noGrp="1"/>
          </p:cNvSpPr>
          <p:nvPr>
            <p:ph type="title"/>
          </p:nvPr>
        </p:nvSpPr>
        <p:spPr>
          <a:xfrm>
            <a:off x="-7543800" y="228600"/>
            <a:ext cx="8229600" cy="1143000"/>
          </a:xfrm>
        </p:spPr>
        <p:txBody>
          <a:bodyPr/>
          <a:lstStyle/>
          <a:p>
            <a:r>
              <a:rPr lang="en-US" dirty="0"/>
              <a:t>Learning Objectives</a:t>
            </a:r>
          </a:p>
        </p:txBody>
      </p:sp>
      <p:pic>
        <p:nvPicPr>
          <p:cNvPr id="4" name="slide5-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172200"/>
            <a:ext cx="304800" cy="304800"/>
          </a:xfrm>
          <a:prstGeom prst="rect">
            <a:avLst/>
          </a:prstGeom>
        </p:spPr>
      </p:pic>
    </p:spTree>
    <p:custDataLst>
      <p:tags r:id="rId1"/>
    </p:custDataLst>
    <p:extLst>
      <p:ext uri="{BB962C8B-B14F-4D97-AF65-F5344CB8AC3E}">
        <p14:creationId xmlns:p14="http://schemas.microsoft.com/office/powerpoint/2010/main" val="3855696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58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2809"/>
            <a:ext cx="9143999" cy="6903618"/>
          </a:xfrm>
          <a:prstGeom prst="rect">
            <a:avLst/>
          </a:prstGeom>
        </p:spPr>
      </p:pic>
      <p:sp>
        <p:nvSpPr>
          <p:cNvPr id="3" name="Title 2"/>
          <p:cNvSpPr>
            <a:spLocks noGrp="1"/>
          </p:cNvSpPr>
          <p:nvPr>
            <p:ph type="title"/>
          </p:nvPr>
        </p:nvSpPr>
        <p:spPr>
          <a:xfrm>
            <a:off x="-8382000" y="381000"/>
            <a:ext cx="8229600" cy="1143000"/>
          </a:xfrm>
        </p:spPr>
        <p:txBody>
          <a:bodyPr/>
          <a:lstStyle/>
          <a:p>
            <a:r>
              <a:rPr lang="en-US" dirty="0"/>
              <a:t>Why do we have VR services?</a:t>
            </a:r>
          </a:p>
        </p:txBody>
      </p:sp>
      <p:pic>
        <p:nvPicPr>
          <p:cNvPr id="4" name="slide6-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34400" y="6248400"/>
            <a:ext cx="304800" cy="304800"/>
          </a:xfrm>
          <a:prstGeom prst="rect">
            <a:avLst/>
          </a:prstGeom>
        </p:spPr>
      </p:pic>
    </p:spTree>
    <p:custDataLst>
      <p:tags r:id="rId1"/>
    </p:custDataLst>
    <p:extLst>
      <p:ext uri="{BB962C8B-B14F-4D97-AF65-F5344CB8AC3E}">
        <p14:creationId xmlns:p14="http://schemas.microsoft.com/office/powerpoint/2010/main" val="489509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9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4" y="-6315"/>
            <a:ext cx="9135596" cy="6864315"/>
          </a:xfrm>
          <a:prstGeom prst="rect">
            <a:avLst/>
          </a:prstGeom>
        </p:spPr>
      </p:pic>
      <p:sp>
        <p:nvSpPr>
          <p:cNvPr id="3" name="Title 2"/>
          <p:cNvSpPr>
            <a:spLocks noGrp="1"/>
          </p:cNvSpPr>
          <p:nvPr>
            <p:ph type="title"/>
          </p:nvPr>
        </p:nvSpPr>
        <p:spPr>
          <a:xfrm>
            <a:off x="-7620000" y="304800"/>
            <a:ext cx="8229600" cy="1143000"/>
          </a:xfrm>
        </p:spPr>
        <p:txBody>
          <a:bodyPr>
            <a:normAutofit fontScale="90000"/>
          </a:bodyPr>
          <a:lstStyle/>
          <a:p>
            <a:r>
              <a:rPr lang="en-US" dirty="0"/>
              <a:t>Rehabilitation</a:t>
            </a:r>
            <a:r>
              <a:rPr lang="en-US" baseline="0" dirty="0"/>
              <a:t> Act of 1973, as amended</a:t>
            </a:r>
            <a:endParaRPr lang="en-US" dirty="0"/>
          </a:p>
        </p:txBody>
      </p:sp>
      <p:pic>
        <p:nvPicPr>
          <p:cNvPr id="4" name="slide7-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172200"/>
            <a:ext cx="304800" cy="304800"/>
          </a:xfrm>
          <a:prstGeom prst="rect">
            <a:avLst/>
          </a:prstGeom>
        </p:spPr>
      </p:pic>
    </p:spTree>
    <p:custDataLst>
      <p:tags r:id="rId1"/>
    </p:custDataLst>
    <p:extLst>
      <p:ext uri="{BB962C8B-B14F-4D97-AF65-F5344CB8AC3E}">
        <p14:creationId xmlns:p14="http://schemas.microsoft.com/office/powerpoint/2010/main" val="7178623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10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4" y="-6315"/>
            <a:ext cx="9135596" cy="6864315"/>
          </a:xfrm>
          <a:prstGeom prst="rect">
            <a:avLst/>
          </a:prstGeom>
        </p:spPr>
      </p:pic>
      <p:sp>
        <p:nvSpPr>
          <p:cNvPr id="3" name="Title 2"/>
          <p:cNvSpPr>
            <a:spLocks noGrp="1"/>
          </p:cNvSpPr>
          <p:nvPr>
            <p:ph type="title"/>
          </p:nvPr>
        </p:nvSpPr>
        <p:spPr/>
        <p:txBody>
          <a:bodyPr>
            <a:normAutofit fontScale="90000"/>
          </a:bodyPr>
          <a:lstStyle/>
          <a:p>
            <a:r>
              <a:rPr lang="en-US" dirty="0"/>
              <a:t>Principles of the Rehabilitation Act of 1973</a:t>
            </a:r>
          </a:p>
        </p:txBody>
      </p:sp>
      <p:pic>
        <p:nvPicPr>
          <p:cNvPr id="4" name="slide8-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458200" y="6324600"/>
            <a:ext cx="304800" cy="304800"/>
          </a:xfrm>
          <a:prstGeom prst="rect">
            <a:avLst/>
          </a:prstGeom>
        </p:spPr>
      </p:pic>
    </p:spTree>
    <p:custDataLst>
      <p:tags r:id="rId1"/>
    </p:custDataLst>
    <p:extLst>
      <p:ext uri="{BB962C8B-B14F-4D97-AF65-F5344CB8AC3E}">
        <p14:creationId xmlns:p14="http://schemas.microsoft.com/office/powerpoint/2010/main" val="34932278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2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8903"/>
            <a:ext cx="9143999" cy="6895805"/>
          </a:xfrm>
          <a:prstGeom prst="rect">
            <a:avLst/>
          </a:prstGeom>
        </p:spPr>
      </p:pic>
      <p:sp>
        <p:nvSpPr>
          <p:cNvPr id="3" name="Title 2"/>
          <p:cNvSpPr>
            <a:spLocks noGrp="1"/>
          </p:cNvSpPr>
          <p:nvPr>
            <p:ph type="title"/>
          </p:nvPr>
        </p:nvSpPr>
        <p:spPr>
          <a:xfrm>
            <a:off x="-7848600" y="457200"/>
            <a:ext cx="8229600" cy="1143000"/>
          </a:xfrm>
        </p:spPr>
        <p:txBody>
          <a:bodyPr/>
          <a:lstStyle/>
          <a:p>
            <a:r>
              <a:rPr lang="en-US" dirty="0"/>
              <a:t>DVR Customer Rights</a:t>
            </a:r>
          </a:p>
        </p:txBody>
      </p:sp>
      <p:pic>
        <p:nvPicPr>
          <p:cNvPr id="4" name="slide9-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419600" y="3276600"/>
            <a:ext cx="304800" cy="304800"/>
          </a:xfrm>
          <a:prstGeom prst="rect">
            <a:avLst/>
          </a:prstGeom>
        </p:spPr>
      </p:pic>
    </p:spTree>
    <p:custDataLst>
      <p:tags r:id="rId1"/>
    </p:custDataLst>
    <p:extLst>
      <p:ext uri="{BB962C8B-B14F-4D97-AF65-F5344CB8AC3E}">
        <p14:creationId xmlns:p14="http://schemas.microsoft.com/office/powerpoint/2010/main" val="28668546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23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5288"/>
            <a:ext cx="9144000" cy="6908575"/>
          </a:xfrm>
          <a:prstGeom prst="rect">
            <a:avLst/>
          </a:prstGeom>
        </p:spPr>
      </p:pic>
      <p:sp>
        <p:nvSpPr>
          <p:cNvPr id="3" name="Title 2"/>
          <p:cNvSpPr>
            <a:spLocks noGrp="1"/>
          </p:cNvSpPr>
          <p:nvPr>
            <p:ph type="title"/>
          </p:nvPr>
        </p:nvSpPr>
        <p:spPr>
          <a:xfrm>
            <a:off x="-8077200" y="228600"/>
            <a:ext cx="8229600" cy="1143000"/>
          </a:xfrm>
        </p:spPr>
        <p:txBody>
          <a:bodyPr/>
          <a:lstStyle/>
          <a:p>
            <a:r>
              <a:rPr lang="en-US" dirty="0"/>
              <a:t>DVR Customer Rights</a:t>
            </a:r>
          </a:p>
        </p:txBody>
      </p:sp>
      <p:pic>
        <p:nvPicPr>
          <p:cNvPr id="4" name="slide10-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53400" y="6172200"/>
            <a:ext cx="304800" cy="304800"/>
          </a:xfrm>
          <a:prstGeom prst="rect">
            <a:avLst/>
          </a:prstGeom>
        </p:spPr>
      </p:pic>
    </p:spTree>
    <p:custDataLst>
      <p:tags r:id="rId1"/>
    </p:custDataLst>
    <p:extLst>
      <p:ext uri="{BB962C8B-B14F-4D97-AF65-F5344CB8AC3E}">
        <p14:creationId xmlns:p14="http://schemas.microsoft.com/office/powerpoint/2010/main" val="34302267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42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672"/>
            <a:ext cx="9143999" cy="6883344"/>
          </a:xfrm>
          <a:prstGeom prst="rect">
            <a:avLst/>
          </a:prstGeom>
        </p:spPr>
      </p:pic>
      <p:sp>
        <p:nvSpPr>
          <p:cNvPr id="3" name="Title 2"/>
          <p:cNvSpPr>
            <a:spLocks noGrp="1"/>
          </p:cNvSpPr>
          <p:nvPr>
            <p:ph type="title"/>
          </p:nvPr>
        </p:nvSpPr>
        <p:spPr>
          <a:xfrm>
            <a:off x="-8382000" y="533400"/>
            <a:ext cx="8229600" cy="1143000"/>
          </a:xfrm>
        </p:spPr>
        <p:txBody>
          <a:bodyPr/>
          <a:lstStyle/>
          <a:p>
            <a:r>
              <a:rPr lang="en-US" dirty="0"/>
              <a:t>What is Informed Choice?</a:t>
            </a:r>
          </a:p>
        </p:txBody>
      </p:sp>
      <p:pic>
        <p:nvPicPr>
          <p:cNvPr id="4" name="slide1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53400" y="6248400"/>
            <a:ext cx="304800" cy="304800"/>
          </a:xfrm>
          <a:prstGeom prst="rect">
            <a:avLst/>
          </a:prstGeom>
        </p:spPr>
      </p:pic>
    </p:spTree>
    <p:custDataLst>
      <p:tags r:id="rId1"/>
    </p:custDataLst>
    <p:extLst>
      <p:ext uri="{BB962C8B-B14F-4D97-AF65-F5344CB8AC3E}">
        <p14:creationId xmlns:p14="http://schemas.microsoft.com/office/powerpoint/2010/main" val="24946969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4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bad34c44-d864-447f-95c8-d583626aedd8"/>
  <p:tag name="ARTICULATE_PRESENTATION_ID" val="1537"/>
  <p:tag name="ARTICULATE_SLIDE_COUNT" val="19"/>
  <p:tag name="ARTICULATE_REFERENCE_TYPE_1" val="1"/>
  <p:tag name="ARTICULATE_REFERENCE_1" val="C:\Users\Scott\Desktop\Wise Winter 2016\CustomerRights\Customer Rights Resource Links.pdf"/>
  <p:tag name="ARTICULATE_REFERENCE_TITLE_1" val="Resource Links"/>
  <p:tag name="ARTICULATE_REFERENCE_ID_1" val="2c101d8c-9116-45ca-990c-e2070a0c776d"/>
  <p:tag name="ARTICULATE_REFERENCE_TYPE_2" val="1"/>
  <p:tag name="ARTICULATE_REFERENCE_2" val="C:\Users\Scott\Desktop\Wise Winter 2016\CustomerRights\Customer Rights Transcript.pdf"/>
  <p:tag name="ARTICULATE_REFERENCE_TITLE_2" val="Transcript"/>
  <p:tag name="ARTICULATE_REFERENCE_ID_2" val="2ea1be47-927b-494c-ab77-ea35d75d9179"/>
  <p:tag name="ARTICULATE_REFERENCE_COUNT" val="2"/>
  <p:tag name="ARTICULATE_PLAYER_GLOSSARY_XML" val="&lt;?xml version=&quot;1.0&quot; encoding=&quot;utf-16&quot;?&gt;&lt;glossary xmlns:xsi=&quot;http://www.w3.org/2001/XMLSchema-instance&quot; xmlns:xsd=&quot;http://www.w3.org/2001/XMLSchema&quot;&gt;&lt;terms /&gt;&lt;/glossary&gt;"/>
  <p:tag name="TAG_BACKING_FORM_KEY" val="6490190-c:\users\scott\desktop\wise winter 2016\customerrights\customerrights.pptx"/>
  <p:tag name="ARTICULATE_PRESENTER_VERSION" val="7"/>
  <p:tag name="ARTICULATE_PROJECT_OPEN" val="1"/>
  <p:tag name="ARTICULATE_USED_PAGE_ORIENTATION" val="1"/>
  <p:tag name="ARTICULATE_USED_PAGE_SIZE" val="1"/>
  <p:tag name="ARTICULATE_META_COURSE_ID" val="4JJgewMYKG2_course_id"/>
  <p:tag name="ARTICULATE_META_NAME" val="Scott"/>
  <p:tag name="ARTICULATE_META_NAME_SET" val="True"/>
</p:tagLst>
</file>

<file path=ppt/tags/tag10.xml><?xml version="1.0" encoding="utf-8"?>
<p:tagLst xmlns:a="http://schemas.openxmlformats.org/drawingml/2006/main" xmlns:r="http://schemas.openxmlformats.org/officeDocument/2006/relationships" xmlns:p="http://schemas.openxmlformats.org/presentationml/2006/main">
  <p:tag name="AUDIO_ID" val="671"/>
  <p:tag name="ORIGINAL_AUDIO_FILEPATH" val="C:\Users\Scott\Desktop\Wise Winter 2016\CustomerRights\slide8-1.mp3"/>
  <p:tag name="ELAPSEDTIME" val="20.292"/>
  <p:tag name="ARTICULATE_NAV_LEVEL" val="1"/>
  <p:tag name="ARTICULATE_SLIDE_PRESENTER_GUID" val="8149a6e4-3b00-4098-bc5d-5ecf3b1b46b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UDIO_ID" val="672"/>
  <p:tag name="ORIGINAL_AUDIO_FILEPATH" val="C:\Users\Scott\Desktop\Wise Winter 2016\CustomerRights\slide9-1.mp3"/>
  <p:tag name="ELAPSEDTIME" val="152.392"/>
  <p:tag name="ARTICULATE_NAV_LEVEL" val="1"/>
  <p:tag name="ARTICULATE_SLIDE_PRESENTER_GUID" val="8149a6e4-3b00-4098-bc5d-5ecf3b1b46b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UDIO_ID" val="673"/>
  <p:tag name="ORIGINAL_AUDIO_FILEPATH" val="C:\Users\Scott\Desktop\Wise Winter 2016\CustomerRights\slide10-1.mp3"/>
  <p:tag name="ELAPSEDTIME" val="64.232"/>
  <p:tag name="ARTICULATE_NAV_LEVEL" val="1"/>
  <p:tag name="ARTICULATE_SLIDE_PRESENTER_GUID" val="8149a6e4-3b00-4098-bc5d-5ecf3b1b46b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UDIO_ID" val="674"/>
  <p:tag name="ORIGINAL_AUDIO_FILEPATH" val="C:\Users\Scott\Desktop\Wise Winter 2016\CustomerRights\slide11-1.mp3"/>
  <p:tag name="ELAPSEDTIME" val="56.422"/>
  <p:tag name="ARTICULATE_NAV_LEVEL" val="1"/>
  <p:tag name="ARTICULATE_SLIDE_PRESENTER_GUID" val="8149a6e4-3b00-4098-bc5d-5ecf3b1b46b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675"/>
  <p:tag name="ORIGINAL_AUDIO_FILEPATH" val="C:\Users\Scott\Desktop\Wise Winter 2016\CustomerRights\slide12-1.mp3"/>
  <p:tag name="ELAPSEDTIME" val="30.852"/>
  <p:tag name="ARTICULATE_NAV_LEVEL" val="1"/>
  <p:tag name="ARTICULATE_SLIDE_PRESENTER_GUID" val="8149a6e4-3b00-4098-bc5d-5ecf3b1b46b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676"/>
  <p:tag name="ORIGINAL_AUDIO_FILEPATH" val="C:\Users\Scott\Desktop\Wise Winter 2016\CustomerRights\slide13-1.mp3"/>
  <p:tag name="ELAPSEDTIME" val="48.692"/>
  <p:tag name="ARTICULATE_NAV_LEVEL" val="1"/>
  <p:tag name="ARTICULATE_SLIDE_PRESENTER_GUID" val="8149a6e4-3b00-4098-bc5d-5ecf3b1b46b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UDIO_ID" val="677"/>
  <p:tag name="ORIGINAL_AUDIO_FILEPATH" val="C:\Users\Scott\Desktop\Wise Winter 2016\CustomerRights\slide14-1.mp3"/>
  <p:tag name="ELAPSEDTIME" val="46.552"/>
  <p:tag name="ARTICULATE_NAV_LEVEL" val="1"/>
  <p:tag name="ARTICULATE_SLIDE_PRESENTER_GUID" val="8149a6e4-3b00-4098-bc5d-5ecf3b1b46b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UDIO_ID" val="678"/>
  <p:tag name="ORIGINAL_AUDIO_FILEPATH" val="C:\Users\Scott\Desktop\Wise Winter 2016\CustomerRights\slide15-1.mp3"/>
  <p:tag name="ELAPSEDTIME" val="69.592"/>
  <p:tag name="ARTICULATE_NAV_LEVEL" val="1"/>
  <p:tag name="ARTICULATE_SLIDE_PRESENTER_GUID" val="8149a6e4-3b00-4098-bc5d-5ecf3b1b46b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AUDIO_ID" val="679"/>
  <p:tag name="ORIGINAL_AUDIO_FILEPATH" val="C:\Users\Scott\Desktop\Wise Winter 2016\CustomerRights\slide16-1.mp3"/>
  <p:tag name="ELAPSEDTIME" val="37.692"/>
  <p:tag name="ARTICULATE_NAV_LEVEL" val="1"/>
  <p:tag name="ARTICULATE_SLIDE_PRESENTER_GUID" val="8149a6e4-3b00-4098-bc5d-5ecf3b1b46b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UDIO_ID" val="656"/>
  <p:tag name="ELAPSEDTIME" val="3.7"/>
  <p:tag name="ARTICULATE_NAV_LEVEL" val="1"/>
  <p:tag name="ARTICULATE_SLIDE_PRESENTER_GUID" val="8149a6e4-3b00-4098-bc5d-5ecf3b1b46b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DUPLICATEID" val="494c6d5c16c14b1085231df669d17073"/>
</p:tagLst>
</file>

<file path=ppt/tags/tag20.xml><?xml version="1.0" encoding="utf-8"?>
<p:tagLst xmlns:a="http://schemas.openxmlformats.org/drawingml/2006/main" xmlns:r="http://schemas.openxmlformats.org/officeDocument/2006/relationships" xmlns:p="http://schemas.openxmlformats.org/presentationml/2006/main">
  <p:tag name="AUDIO_ID" val="657"/>
  <p:tag name="ARTICULATE_NAV_LEVEL" val="1"/>
  <p:tag name="ARTICULATE_SLIDE_PRESENTER_GUID" val="8149a6e4-3b00-4098-bc5d-5ecf3b1b46b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DUPLICATEID" val="cdbb4a1e19b941d5bd6a7f561c5854f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ark\AppData\Local\Temp\articulate\presenter\imgtemp\CqohLRHm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UDIO_IMPORT" val="C:\Users\Media\Documents\WISE\County Guidelines\VO 1.mp3"/>
  <p:tag name="ARTICULATE_SLIDE_GUID" val="ea27ca00-f1bc-499a-86be-eaf0995f4158"/>
  <p:tag name="ARTICULATE_SLIDE_NAV" val="1"/>
  <p:tag name="AUDIO_ID" val="663"/>
  <p:tag name="ARTICULATE_NAV_LEVEL" val="1"/>
  <p:tag name="ARTICULATE_SLIDE_PRESENTER_GUID" val="8149a6e4-3b00-4098-bc5d-5ecf3b1b46b9"/>
  <p:tag name="ARTICULATE_SLIDE_PAUSE" val="0"/>
  <p:tag name="ARTICULATE_LOCK_SLIDE" val="0"/>
  <p:tag name="ARTICULATE_HIDE_SLIDE" val="0"/>
  <p:tag name="ARTICULATE_PLAYER_CONTROL_PREVIOUS" val="True"/>
  <p:tag name="ARTICULATE_PLAYER_CONTROL_NEXT" val="True"/>
  <p:tag name="ARTICULATE_USED_LAYOUT" val="1"/>
</p:tagLst>
</file>

<file path=ppt/tags/tag6.xml><?xml version="1.0" encoding="utf-8"?>
<p:tagLst xmlns:a="http://schemas.openxmlformats.org/drawingml/2006/main" xmlns:r="http://schemas.openxmlformats.org/officeDocument/2006/relationships" xmlns:p="http://schemas.openxmlformats.org/presentationml/2006/main">
  <p:tag name="AUDIO_ID" val="667"/>
  <p:tag name="ORIGINAL_AUDIO_FILEPATH" val="C:\Users\Scott\Desktop\Wise Winter 2016\ALL Slide 4.mp3"/>
  <p:tag name="ELAPSEDTIME" val="219.362"/>
  <p:tag name="ARTICULATE_NAV_LEVEL" val="1"/>
  <p:tag name="ARTICULATE_SLIDE_PRESENTER_GUID" val="8149a6e4-3b00-4098-bc5d-5ecf3b1b46b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UDIO_ID" val="668"/>
  <p:tag name="ORIGINAL_AUDIO_FILEPATH" val="C:\Users\Scott\Desktop\Wise Winter 2016\CustomerRights\slide5-1.mp3"/>
  <p:tag name="ELAPSEDTIME" val="55.852"/>
  <p:tag name="ARTICULATE_NAV_LEVEL" val="1"/>
  <p:tag name="ARTICULATE_SLIDE_PRESENTER_GUID" val="8149a6e4-3b00-4098-bc5d-5ecf3b1b46b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UDIO_ID" val="669"/>
  <p:tag name="ORIGINAL_AUDIO_FILEPATH" val="C:\Users\Scott\Desktop\Wise Winter 2016\CustomerRights\slide6-1.mp3"/>
  <p:tag name="ELAPSEDTIME" val="56.992"/>
  <p:tag name="ARTICULATE_NAV_LEVEL" val="1"/>
  <p:tag name="ARTICULATE_SLIDE_PRESENTER_GUID" val="8149a6e4-3b00-4098-bc5d-5ecf3b1b46b9"/>
  <p:tag name="ARTICULATE_SLIDE_PAUSE" val="1"/>
  <p:tag name="ARTICULATE_LOCK_SLIDE" val="0"/>
  <p:tag name="ARTICULATE_HIDE_SLIDE" val="0"/>
  <p:tag name="ARTICULATE_PLAYER_CONTROL_PREVIOUS" val="True"/>
  <p:tag name="ARTICULATE_PLAYER_CONTROL_NEXT" val="True"/>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670"/>
  <p:tag name="ORIGINAL_AUDIO_FILEPATH" val="C:\Users\Scott\Desktop\Wise Winter 2016\CustomerRights\slide7-1.mp3"/>
  <p:tag name="ELAPSEDTIME" val="91.082"/>
  <p:tag name="ARTICULATE_NAV_LEVEL" val="1"/>
  <p:tag name="ARTICULATE_SLIDE_PRESENTER_GUID" val="8149a6e4-3b00-4098-bc5d-5ecf3b1b46b9"/>
  <p:tag name="ARTICULATE_SLIDE_PAUSE" val="1"/>
  <p:tag name="ARTICULATE_LOCK_SLIDE" val="0"/>
  <p:tag name="ARTICULATE_HIDE_SLIDE" val="0"/>
  <p:tag name="ARTICULATE_PLAYER_CONTROL_PREVIOUS" val="True"/>
  <p:tag name="ARTICULATE_PLAYER_CONTROL_NEXT" val="True"/>
  <p:tag name="ARTICULATE_USED_LAYOUT"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WiSeGreen">
      <a:dk1>
        <a:srgbClr val="26170F"/>
      </a:dk1>
      <a:lt1>
        <a:srgbClr val="D4D392"/>
      </a:lt1>
      <a:dk2>
        <a:srgbClr val="26170F"/>
      </a:dk2>
      <a:lt2>
        <a:srgbClr val="F8F8F8"/>
      </a:lt2>
      <a:accent1>
        <a:srgbClr val="6C0C1E"/>
      </a:accent1>
      <a:accent2>
        <a:srgbClr val="57522B"/>
      </a:accent2>
      <a:accent3>
        <a:srgbClr val="D4D392"/>
      </a:accent3>
      <a:accent4>
        <a:srgbClr val="A6A26D"/>
      </a:accent4>
      <a:accent5>
        <a:srgbClr val="57522B"/>
      </a:accent5>
      <a:accent6>
        <a:srgbClr val="A6A26D"/>
      </a:accent6>
      <a:hlink>
        <a:srgbClr val="5F5F5F"/>
      </a:hlink>
      <a:folHlink>
        <a:srgbClr val="919191"/>
      </a:folHlink>
    </a:clrScheme>
    <a:fontScheme name="Custom 1">
      <a:majorFont>
        <a:latin typeface="Impact"/>
        <a:ea typeface=""/>
        <a:cs typeface=""/>
      </a:majorFont>
      <a:minorFont>
        <a:latin typeface="Myriad Pro"/>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PresenterMedia.com Static Theme">
  <a:themeElements>
    <a:clrScheme name="Custom 8">
      <a:dk1>
        <a:sysClr val="windowText" lastClr="000000"/>
      </a:dk1>
      <a:lt1>
        <a:sysClr val="window" lastClr="FFFFFF"/>
      </a:lt1>
      <a:dk2>
        <a:srgbClr val="564B3C"/>
      </a:dk2>
      <a:lt2>
        <a:srgbClr val="ECEDD1"/>
      </a:lt2>
      <a:accent1>
        <a:srgbClr val="7AB800"/>
      </a:accent1>
      <a:accent2>
        <a:srgbClr val="0D9E00"/>
      </a:accent2>
      <a:accent3>
        <a:srgbClr val="A4AEB5"/>
      </a:accent3>
      <a:accent4>
        <a:srgbClr val="51626F"/>
      </a:accent4>
      <a:accent5>
        <a:srgbClr val="7A7628"/>
      </a:accent5>
      <a:accent6>
        <a:srgbClr val="B7B35B"/>
      </a:accent6>
      <a:hlink>
        <a:srgbClr val="00B0F0"/>
      </a:hlink>
      <a:folHlink>
        <a:srgbClr val="0070C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2927</TotalTime>
  <Words>2296</Words>
  <Application>Microsoft Office PowerPoint</Application>
  <PresentationFormat>On-screen Show (4:3)</PresentationFormat>
  <Paragraphs>82</Paragraphs>
  <Slides>16</Slides>
  <Notes>16</Notes>
  <HiddenSlides>0</HiddenSlides>
  <MMClips>13</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Arial</vt:lpstr>
      <vt:lpstr>Wingdings 2</vt:lpstr>
      <vt:lpstr>Wingdings</vt:lpstr>
      <vt:lpstr>Franklin Gothic Heavy</vt:lpstr>
      <vt:lpstr>Arial Black</vt:lpstr>
      <vt:lpstr>Tahoma</vt:lpstr>
      <vt:lpstr>Myriad Pro</vt:lpstr>
      <vt:lpstr>Calibri</vt:lpstr>
      <vt:lpstr>Segoe UI</vt:lpstr>
      <vt:lpstr>Wingdings 3</vt:lpstr>
      <vt:lpstr>Impact</vt:lpstr>
      <vt:lpstr>Theme2</vt:lpstr>
      <vt:lpstr>PresenterMedia.com Static Theme</vt:lpstr>
      <vt:lpstr>Fundamentals of Supported Employment in  Vocational Rehabilitation</vt:lpstr>
      <vt:lpstr>Services Flow Chart</vt:lpstr>
      <vt:lpstr>Learning Objectives</vt:lpstr>
      <vt:lpstr>Why do we have VR services?</vt:lpstr>
      <vt:lpstr>Rehabilitation Act of 1973, as amended</vt:lpstr>
      <vt:lpstr>Principles of the Rehabilitation Act of 1973</vt:lpstr>
      <vt:lpstr>DVR Customer Rights</vt:lpstr>
      <vt:lpstr>DVR Customer Rights</vt:lpstr>
      <vt:lpstr>What is Informed Choice?</vt:lpstr>
      <vt:lpstr>How does VR support informed choice?</vt:lpstr>
      <vt:lpstr>What decisions can people make using informed choice?</vt:lpstr>
      <vt:lpstr>Informed Choice is not Unlimited Choice</vt:lpstr>
      <vt:lpstr>How does informed choice apply to you?</vt:lpstr>
      <vt:lpstr>Summary</vt:lpstr>
      <vt:lpstr>DVR Language</vt:lpstr>
      <vt:lpstr>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r1 Final Importance of Benefits Planning</dc:title>
  <dc:creator>beanj</dc:creator>
  <cp:lastModifiedBy>Bjorklund, Andrew (DSHS/DVR)</cp:lastModifiedBy>
  <cp:revision>661</cp:revision>
  <cp:lastPrinted>2017-04-13T18:04:46Z</cp:lastPrinted>
  <dcterms:created xsi:type="dcterms:W3CDTF">2012-10-19T16:24:21Z</dcterms:created>
  <dcterms:modified xsi:type="dcterms:W3CDTF">2017-11-30T21:54:53Z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0x010100A1947A5A1BEA6E4F8CC7497C6BBAB01B</vt:lpwstr>
  </property>
  <property fmtid="{D5CDD505-2E9C-101B-9397-08002B2CF9AE}" pid="3" name="ArticulatePath">
    <vt:lpwstr>r2b Final Importance of Benefits Planning</vt:lpwstr>
  </property>
  <property fmtid="{D5CDD505-2E9C-101B-9397-08002B2CF9AE}" pid="4" name="ArticulateUseProject">
    <vt:lpwstr>1</vt:lpwstr>
  </property>
  <property fmtid="{D5CDD505-2E9C-101B-9397-08002B2CF9AE}" pid="5" name="ArticulateProjectVersion">
    <vt:lpwstr>7</vt:lpwstr>
  </property>
  <property fmtid="{D5CDD505-2E9C-101B-9397-08002B2CF9AE}" pid="6" name="ArticulateGUID">
    <vt:lpwstr>B9205582-2578-4A8F-B79E-798075579D76</vt:lpwstr>
  </property>
  <property fmtid="{D5CDD505-2E9C-101B-9397-08002B2CF9AE}" pid="7" name="ArticulateProjectFull">
    <vt:lpwstr>C:\Users\Scott\Desktop\Wise Winter 2016\CustomerRights\CustomerRights.ppta</vt:lpwstr>
  </property>
  <property fmtid="{D5CDD505-2E9C-101B-9397-08002B2CF9AE}" pid="8" name="_MarkAsFinal">
    <vt:bool>true</vt:bool>
  </property>
</Properties>
</file>