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0.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6.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27.xml" ContentType="application/vnd.openxmlformats-officedocument.presentationml.notesSlide+xml"/>
  <Override PartName="/ppt/tags/tag55.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6" r:id="rId1"/>
    <p:sldMasterId id="2147483712" r:id="rId2"/>
  </p:sldMasterIdLst>
  <p:notesMasterIdLst>
    <p:notesMasterId r:id="rId31"/>
  </p:notesMasterIdLst>
  <p:handoutMasterIdLst>
    <p:handoutMasterId r:id="rId32"/>
  </p:handoutMasterIdLst>
  <p:sldIdLst>
    <p:sldId id="663" r:id="rId3"/>
    <p:sldId id="664" r:id="rId4"/>
    <p:sldId id="658" r:id="rId5"/>
    <p:sldId id="647" r:id="rId6"/>
    <p:sldId id="446" r:id="rId7"/>
    <p:sldId id="597" r:id="rId8"/>
    <p:sldId id="541" r:id="rId9"/>
    <p:sldId id="547" r:id="rId10"/>
    <p:sldId id="659" r:id="rId11"/>
    <p:sldId id="587" r:id="rId12"/>
    <p:sldId id="660" r:id="rId13"/>
    <p:sldId id="574" r:id="rId14"/>
    <p:sldId id="606" r:id="rId15"/>
    <p:sldId id="600" r:id="rId16"/>
    <p:sldId id="661" r:id="rId17"/>
    <p:sldId id="620" r:id="rId18"/>
    <p:sldId id="289" r:id="rId19"/>
    <p:sldId id="291" r:id="rId20"/>
    <p:sldId id="297" r:id="rId21"/>
    <p:sldId id="573" r:id="rId22"/>
    <p:sldId id="493" r:id="rId23"/>
    <p:sldId id="591" r:id="rId24"/>
    <p:sldId id="629" r:id="rId25"/>
    <p:sldId id="593" r:id="rId26"/>
    <p:sldId id="652" r:id="rId27"/>
    <p:sldId id="649" r:id="rId28"/>
    <p:sldId id="656" r:id="rId29"/>
    <p:sldId id="657" r:id="rId30"/>
  </p:sldIdLst>
  <p:sldSz cx="9144000" cy="6858000" type="screen4x3"/>
  <p:notesSz cx="7315200" cy="9601200"/>
  <p:embeddedFontLst>
    <p:embeddedFont>
      <p:font typeface="Arial Black" panose="020B0A04020102020204" pitchFamily="34" charset="0"/>
      <p:bold r:id="rId33"/>
    </p:embeddedFont>
    <p:embeddedFont>
      <p:font typeface="Impact" panose="020B0806030902050204" pitchFamily="34" charset="0"/>
      <p:regular r:id="rId34"/>
    </p:embeddedFont>
    <p:embeddedFont>
      <p:font typeface="Franklin Gothic Heavy" panose="020B0903020102020204" pitchFamily="34" charset="0"/>
      <p:regular r:id="rId35"/>
      <p:italic r:id="rId36"/>
    </p:embeddedFont>
    <p:embeddedFont>
      <p:font typeface="Segoe UI" panose="020B0502040204020203" pitchFamily="34" charset="0"/>
      <p:regular r:id="rId37"/>
      <p:bold r:id="rId38"/>
      <p:italic r:id="rId39"/>
      <p:boldItalic r:id="rId40"/>
    </p:embeddedFont>
    <p:embeddedFont>
      <p:font typeface="Tahoma" panose="020B0604030504040204" pitchFamily="34" charset="0"/>
      <p:regular r:id="rId41"/>
      <p:bold r:id="rId42"/>
    </p:embeddedFont>
    <p:embeddedFont>
      <p:font typeface="Wingdings 2" panose="05020102010507070707" pitchFamily="18" charset="2"/>
      <p:regular r:id="rId43"/>
    </p:embeddedFont>
    <p:embeddedFont>
      <p:font typeface="Wingdings 3" panose="05040102010807070707" pitchFamily="18" charset="2"/>
      <p:regular r:id="rId44"/>
    </p:embeddedFont>
    <p:embeddedFont>
      <p:font typeface="Calibri" panose="020F0502020204030204" pitchFamily="34" charset="0"/>
      <p:regular r:id="rId45"/>
      <p:bold r:id="rId46"/>
      <p:italic r:id="rId47"/>
      <p:boldItalic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FF"/>
    <a:srgbClr val="800080"/>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01" autoAdjust="0"/>
    <p:restoredTop sz="62119" autoAdjust="0"/>
  </p:normalViewPr>
  <p:slideViewPr>
    <p:cSldViewPr>
      <p:cViewPr>
        <p:scale>
          <a:sx n="51" d="100"/>
          <a:sy n="51" d="100"/>
        </p:scale>
        <p:origin x="-2184" y="-72"/>
      </p:cViewPr>
      <p:guideLst>
        <p:guide orient="horz" pos="2160"/>
        <p:guide pos="2880"/>
      </p:guideLst>
    </p:cSldViewPr>
  </p:slideViewPr>
  <p:notesTextViewPr>
    <p:cViewPr>
      <p:scale>
        <a:sx n="100" d="100"/>
        <a:sy n="100" d="100"/>
      </p:scale>
      <p:origin x="0" y="0"/>
    </p:cViewPr>
  </p:notesTextViewPr>
  <p:notesViewPr>
    <p:cSldViewPr>
      <p:cViewPr varScale="1">
        <p:scale>
          <a:sx n="49" d="100"/>
          <a:sy n="49" d="100"/>
        </p:scale>
        <p:origin x="2668" y="4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5747" tIns="47873" rIns="95747" bIns="47873" rtlCol="0"/>
          <a:lstStyle>
            <a:lvl1pPr algn="r">
              <a:defRPr sz="1300"/>
            </a:lvl1pPr>
          </a:lstStyle>
          <a:p>
            <a:fld id="{8E3AD3AF-A4FB-4163-B671-12DCC1199B95}" type="datetimeFigureOut">
              <a:rPr lang="en-US" smtClean="0"/>
              <a:pPr/>
              <a:t>11/30/2017</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5747" tIns="47873" rIns="95747" bIns="47873" rtlCol="0" anchor="b"/>
          <a:lstStyle>
            <a:lvl1pPr algn="r">
              <a:defRPr sz="1300"/>
            </a:lvl1pPr>
          </a:lstStyle>
          <a:p>
            <a:fld id="{92AC7B86-0DF2-4C1F-9D3F-03B2C7AE1AE9}" type="slidenum">
              <a:rPr lang="en-US" smtClean="0"/>
              <a:pPr/>
              <a:t>‹#›</a:t>
            </a:fld>
            <a:endParaRPr lang="en-US" dirty="0"/>
          </a:p>
        </p:txBody>
      </p:sp>
    </p:spTree>
    <p:extLst>
      <p:ext uri="{BB962C8B-B14F-4D97-AF65-F5344CB8AC3E}">
        <p14:creationId xmlns:p14="http://schemas.microsoft.com/office/powerpoint/2010/main" val="2705293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5747" tIns="47873" rIns="95747" bIns="47873" rtlCol="0"/>
          <a:lstStyle>
            <a:lvl1pPr algn="r">
              <a:defRPr sz="1300"/>
            </a:lvl1pPr>
          </a:lstStyle>
          <a:p>
            <a:fld id="{5B109212-30D4-490A-94D2-3B163E7A5D5B}" type="datetimeFigureOut">
              <a:rPr lang="en-US" smtClean="0"/>
              <a:pPr/>
              <a:t>11/30/2017</a:t>
            </a:fld>
            <a:endParaRPr lang="en-US" dirty="0"/>
          </a:p>
        </p:txBody>
      </p:sp>
      <p:sp>
        <p:nvSpPr>
          <p:cNvPr id="4" name="Slide Image Placeholder 3"/>
          <p:cNvSpPr>
            <a:spLocks noGrp="1" noRot="1" noChangeAspect="1"/>
          </p:cNvSpPr>
          <p:nvPr>
            <p:ph type="sldImg" idx="2"/>
          </p:nvPr>
        </p:nvSpPr>
        <p:spPr>
          <a:xfrm>
            <a:off x="1257300" y="719138"/>
            <a:ext cx="4800600" cy="3600450"/>
          </a:xfrm>
          <a:prstGeom prst="rect">
            <a:avLst/>
          </a:prstGeom>
          <a:noFill/>
          <a:ln w="12700">
            <a:solidFill>
              <a:prstClr val="black"/>
            </a:solidFill>
          </a:ln>
        </p:spPr>
        <p:txBody>
          <a:bodyPr vert="horz" lIns="95747" tIns="47873" rIns="95747" bIns="47873"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5747" tIns="47873" rIns="95747" bIns="4787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5747" tIns="47873" rIns="95747" bIns="47873"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5747" tIns="47873" rIns="95747" bIns="47873" rtlCol="0" anchor="b"/>
          <a:lstStyle>
            <a:lvl1pPr algn="r">
              <a:defRPr sz="1300"/>
            </a:lvl1pPr>
          </a:lstStyle>
          <a:p>
            <a:fld id="{FEE8694A-5C6E-4332-8AA6-51C133E7048D}" type="slidenum">
              <a:rPr lang="en-US" smtClean="0"/>
              <a:pPr/>
              <a:t>‹#›</a:t>
            </a:fld>
            <a:endParaRPr lang="en-US" dirty="0"/>
          </a:p>
        </p:txBody>
      </p:sp>
    </p:spTree>
    <p:extLst>
      <p:ext uri="{BB962C8B-B14F-4D97-AF65-F5344CB8AC3E}">
        <p14:creationId xmlns:p14="http://schemas.microsoft.com/office/powerpoint/2010/main" val="574903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8BE1CEB-0BEC-1343-ABCD-45128937956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99749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0" baseline="0" dirty="0" smtClean="0">
                <a:solidFill>
                  <a:schemeClr val="tx1"/>
                </a:solidFill>
              </a:rPr>
              <a:t>At this point you may be wondering what your role as an employment consultant is.  You actually have a few important responsibilities in this process.  For starters, be involved! Attend your customer’s benefits planning meetings when possible.  And if your customer hasn’t had a benefits plan, then recommend that they do.   You can also help your customer advocate for themselves by helping them request follow up when needed.  And included in the long term follow up is the helpful reminders you can provide to your customers and their families or advocates about reporting wages to Social Security.  This will help them avoid overpayment.  And finally, it’s really important that you realize the reports and supporting materials used to conduct a benefit analysis are individualized to each customer and their specific circumstances.  This means that if you share materials with a different customer you can actually be giving them the wrong information.  We have seen situations where this happened and a customer’s benefits or their financial situation was put in potential harm.  Please remember that there are many types of benefits programs, and they are impacted differently by work, so do not share one customer’s materials with another customer.  </a:t>
            </a:r>
            <a:endParaRPr lang="en-US" b="0" dirty="0">
              <a:solidFill>
                <a:schemeClr val="tx1"/>
              </a:solidFill>
            </a:endParaRPr>
          </a:p>
        </p:txBody>
      </p:sp>
      <p:sp>
        <p:nvSpPr>
          <p:cNvPr id="4" name="Slide Number Placeholder 3"/>
          <p:cNvSpPr>
            <a:spLocks noGrp="1"/>
          </p:cNvSpPr>
          <p:nvPr>
            <p:ph type="sldNum" sz="quarter" idx="10"/>
          </p:nvPr>
        </p:nvSpPr>
        <p:spPr/>
        <p:txBody>
          <a:bodyPr/>
          <a:lstStyle/>
          <a:p>
            <a:fld id="{FEE8694A-5C6E-4332-8AA6-51C133E7048D}" type="slidenum">
              <a:rPr lang="en-US" smtClean="0"/>
              <a:pPr/>
              <a:t>10</a:t>
            </a:fld>
            <a:endParaRPr lang="en-US" dirty="0"/>
          </a:p>
        </p:txBody>
      </p:sp>
    </p:spTree>
    <p:extLst>
      <p:ext uri="{BB962C8B-B14F-4D97-AF65-F5344CB8AC3E}">
        <p14:creationId xmlns:p14="http://schemas.microsoft.com/office/powerpoint/2010/main" val="783012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fontScale="92500" lnSpcReduction="10000"/>
          </a:bodyPr>
          <a:lstStyle/>
          <a:p>
            <a:r>
              <a:rPr lang="en-US" b="0" dirty="0" smtClean="0">
                <a:solidFill>
                  <a:schemeClr val="tx1"/>
                </a:solidFill>
              </a:rPr>
              <a:t>There are many</a:t>
            </a:r>
            <a:r>
              <a:rPr lang="en-US" b="0" baseline="0" dirty="0" smtClean="0">
                <a:solidFill>
                  <a:schemeClr val="tx1"/>
                </a:solidFill>
              </a:rPr>
              <a:t> types of benefits.  We will focus on disability benefits, giving you a brief overview of what they are so that you have some idea of the types of benefits your customers may be accessing. First, let’s cover cash benefits, or benefits that provide cash to someone.  Cash benefits include benefits that are defined under Title XVI of the Social Security Act and paid through general tax funds: also known as Supplemental Security Income, or SSI.  There are also benefits that are defined under Title II of the Social Security Act and are paid through the Social Security Trust Fund.  Often people call the benefits they get through Title II, Social Security. This general term, Social Security, refers to several benefit programs.  For example, one type is Social Security Disability Insurance, or SSDI.  There is also Social Security Childhood Disability Benefits or SSCDB.  SSCDB used to be called Social Security Disabled Adult Child Benefits or SSDAC. Another cash benefit program that you may sometimes hear of people receiving are Disabled Widows or Widowers Benefits.  To simplify the discussion moving forward in this training, we will refer to Title XVI as SSI, and use SSDI as the example benefit in describing Title II.</a:t>
            </a:r>
          </a:p>
          <a:p>
            <a:endParaRPr lang="en-US" b="0" baseline="0" dirty="0" smtClean="0">
              <a:solidFill>
                <a:schemeClr val="tx1"/>
              </a:solidFill>
            </a:endParaRPr>
          </a:p>
          <a:p>
            <a:r>
              <a:rPr lang="en-US" b="0" baseline="0" dirty="0" smtClean="0">
                <a:solidFill>
                  <a:schemeClr val="tx1"/>
                </a:solidFill>
              </a:rPr>
              <a:t>Some people also have Dual Eligibility.  They are also referred to as Concurrent Beneficiaries, for example, someone who is receiving SSI and SSDI. </a:t>
            </a:r>
          </a:p>
          <a:p>
            <a:endParaRPr lang="en-US" b="0" baseline="0" dirty="0" smtClean="0">
              <a:solidFill>
                <a:schemeClr val="tx1"/>
              </a:solidFill>
            </a:endParaRPr>
          </a:p>
          <a:p>
            <a:r>
              <a:rPr lang="en-US" b="0" baseline="0" dirty="0" smtClean="0">
                <a:solidFill>
                  <a:schemeClr val="tx1"/>
                </a:solidFill>
              </a:rPr>
              <a:t>Next, let’s introduce medical benefits.  These programs are known as Medicaid, which is connected to Title XVI</a:t>
            </a:r>
            <a:r>
              <a:rPr lang="en-US" b="0" dirty="0" smtClean="0">
                <a:solidFill>
                  <a:schemeClr val="tx1"/>
                </a:solidFill>
              </a:rPr>
              <a:t>, </a:t>
            </a:r>
            <a:r>
              <a:rPr lang="en-US" b="0" baseline="0" dirty="0" smtClean="0">
                <a:solidFill>
                  <a:schemeClr val="tx1"/>
                </a:solidFill>
              </a:rPr>
              <a:t>SSI, and Medicare, which is connected to the Title II benefits such as SSDI.</a:t>
            </a:r>
            <a:r>
              <a:rPr lang="en-US" b="0" dirty="0" smtClean="0">
                <a:solidFill>
                  <a:schemeClr val="tx1"/>
                </a:solidFill>
              </a:rPr>
              <a:t>  </a:t>
            </a:r>
            <a:r>
              <a:rPr lang="en-US" b="0" baseline="0" dirty="0" smtClean="0">
                <a:solidFill>
                  <a:schemeClr val="tx1"/>
                </a:solidFill>
              </a:rPr>
              <a:t>It’s important to note that individuals who receive SSI get Medicaid, and other individuals may qualify for Medicaid through other avenues. All of these programs can be complicated because there are different rules and criteria for eligibility, medical coverage, etc. While we don’t expect you to remember all of these different programs, there are is one main point we hope you will try to remember from this part of the training.  Specifically, all of these programs are impacted differently by work, which is why receiving a comprehensive benefits analysis, including verification of benefits through a BPQY is very important.</a:t>
            </a:r>
          </a:p>
          <a:p>
            <a:endParaRPr lang="en-US" b="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7379EFAA-B635-4874-8E9C-8C408060F1A1}" type="slidenum">
              <a:rPr lang="en-US" smtClean="0"/>
              <a:pPr>
                <a:defRPr/>
              </a:pPr>
              <a:t>11</a:t>
            </a:fld>
            <a:endParaRPr lang="en-US" dirty="0"/>
          </a:p>
        </p:txBody>
      </p:sp>
    </p:spTree>
    <p:extLst>
      <p:ext uri="{BB962C8B-B14F-4D97-AF65-F5344CB8AC3E}">
        <p14:creationId xmlns:p14="http://schemas.microsoft.com/office/powerpoint/2010/main" val="3630855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b="0" dirty="0" smtClean="0">
                <a:solidFill>
                  <a:schemeClr val="tx1"/>
                </a:solidFill>
              </a:rPr>
              <a:t>There</a:t>
            </a:r>
            <a:r>
              <a:rPr lang="en-US" b="0" baseline="0" dirty="0" smtClean="0">
                <a:solidFill>
                  <a:schemeClr val="tx1"/>
                </a:solidFill>
              </a:rPr>
              <a:t> are many other benefits programs that your customers may access, or that they may consider when they receive benefits analysis services.  For example, the DDA Waiver may provide a variety of support services, including long term employment support and personal caregiving. The COPES Waiver and Medicaid Personal Care, or MPC, both pay for personal caregiving services, which are often needed regardless of someone’s employment status.  There are also many types of housing assistance and residential programs such as Section 8, Public Housing, Adult Family Home, or AFH, Alternate Living Facilities and other housing programs.  It is recommended that individuals talk directly with their housing program and or case manager to learn more about the impact of work on eligibility and housing costs.  There is also a list of financial and medical assistance programs through the Department of Social and Health Services, or DSHS.  These programs are Temporary Assistance for Needy Families, or TANF, Aged, Blind, Disabled, or ABD and Medical Care Services, or MCS.  These services were formerly known as GAU, GAX, and Disability Lifeline. Food benefits are also available for some individuals.  Here again, we don’t expect you to remember all of these benefits, but we do hope you will remember one important point.  Eligibility and the amount of benefits someone qualifies for in these programs can be impacted by working. </a:t>
            </a:r>
            <a:r>
              <a:rPr lang="en-US" sz="1300" dirty="0"/>
              <a:t>People receiving these benefits should speak with their DSHS financial and social workers to learn more. </a:t>
            </a:r>
            <a:r>
              <a:rPr lang="en-US" b="0" baseline="0" dirty="0" smtClean="0">
                <a:solidFill>
                  <a:schemeClr val="tx1"/>
                </a:solidFill>
              </a:rPr>
              <a:t>A benefit analysis can also provide them with general information. A link to the Washington State Department of Social and Health Services benefit application can be found in the resources section at the end of this training. </a:t>
            </a:r>
            <a:endParaRPr lang="en-US" b="0" dirty="0">
              <a:solidFill>
                <a:schemeClr val="tx1"/>
              </a:solidFill>
            </a:endParaRPr>
          </a:p>
        </p:txBody>
      </p:sp>
      <p:sp>
        <p:nvSpPr>
          <p:cNvPr id="4" name="Slide Number Placeholder 3"/>
          <p:cNvSpPr>
            <a:spLocks noGrp="1"/>
          </p:cNvSpPr>
          <p:nvPr>
            <p:ph type="sldNum" sz="quarter" idx="10"/>
          </p:nvPr>
        </p:nvSpPr>
        <p:spPr/>
        <p:txBody>
          <a:bodyPr/>
          <a:lstStyle/>
          <a:p>
            <a:pPr>
              <a:defRPr/>
            </a:pPr>
            <a:fld id="{7379EFAA-B635-4874-8E9C-8C408060F1A1}" type="slidenum">
              <a:rPr lang="en-US" smtClean="0"/>
              <a:pPr>
                <a:defRPr/>
              </a:pPr>
              <a:t>12</a:t>
            </a:fld>
            <a:endParaRPr lang="en-US" dirty="0"/>
          </a:p>
        </p:txBody>
      </p:sp>
    </p:spTree>
    <p:extLst>
      <p:ext uri="{BB962C8B-B14F-4D97-AF65-F5344CB8AC3E}">
        <p14:creationId xmlns:p14="http://schemas.microsoft.com/office/powerpoint/2010/main" val="857992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ln/>
        </p:spPr>
      </p:sp>
      <p:sp>
        <p:nvSpPr>
          <p:cNvPr id="226307" name="Notes Placeholder 2"/>
          <p:cNvSpPr>
            <a:spLocks noGrp="1"/>
          </p:cNvSpPr>
          <p:nvPr>
            <p:ph type="body" idx="1"/>
            <p:custDataLst>
              <p:tags r:id="rId1"/>
            </p:custDataLst>
          </p:nvPr>
        </p:nvSpPr>
        <p:spPr>
          <a:noFill/>
          <a:ln/>
        </p:spPr>
        <p:txBody>
          <a:bodyPr/>
          <a:lstStyle/>
          <a:p>
            <a:r>
              <a:rPr lang="en-US" b="0" dirty="0" smtClean="0">
                <a:solidFill>
                  <a:schemeClr val="tx1"/>
                </a:solidFill>
              </a:rPr>
              <a:t>Let’s briefly introduce</a:t>
            </a:r>
            <a:r>
              <a:rPr lang="en-US" b="0" baseline="0" dirty="0" smtClean="0">
                <a:solidFill>
                  <a:schemeClr val="tx1"/>
                </a:solidFill>
              </a:rPr>
              <a:t> the different sources that may be available to provide benefits planning services or information.  First, the Washington State </a:t>
            </a:r>
            <a:r>
              <a:rPr lang="en-US" b="0" dirty="0" smtClean="0">
                <a:solidFill>
                  <a:schemeClr val="tx1"/>
                </a:solidFill>
              </a:rPr>
              <a:t>Division of Vocational Rehabilitation,</a:t>
            </a:r>
            <a:r>
              <a:rPr lang="en-US" b="0" baseline="0" dirty="0" smtClean="0">
                <a:solidFill>
                  <a:schemeClr val="tx1"/>
                </a:solidFill>
              </a:rPr>
              <a:t> or</a:t>
            </a:r>
            <a:r>
              <a:rPr lang="en-US" b="0" dirty="0" smtClean="0">
                <a:solidFill>
                  <a:schemeClr val="tx1"/>
                </a:solidFill>
              </a:rPr>
              <a:t> DVR,</a:t>
            </a:r>
            <a:r>
              <a:rPr lang="en-US" b="0" baseline="0" dirty="0" smtClean="0">
                <a:solidFill>
                  <a:schemeClr val="tx1"/>
                </a:solidFill>
              </a:rPr>
              <a:t> has v</a:t>
            </a:r>
            <a:r>
              <a:rPr lang="en-US" b="0" dirty="0" smtClean="0">
                <a:solidFill>
                  <a:schemeClr val="tx1"/>
                </a:solidFill>
              </a:rPr>
              <a:t>ocational counselors and internal benefit specialists that provide benefits planning to DVR customers. DVR customers can request this service from their vocational rehabilitation counselor if it has not been offered.  Some county developmental disability programs also offer benefits planning.  Talk to a case manager</a:t>
            </a:r>
            <a:r>
              <a:rPr lang="en-US" b="0" baseline="0" dirty="0" smtClean="0">
                <a:solidFill>
                  <a:schemeClr val="tx1"/>
                </a:solidFill>
              </a:rPr>
              <a:t> at the Washington State </a:t>
            </a:r>
            <a:r>
              <a:rPr lang="en-US" b="0" dirty="0" smtClean="0">
                <a:solidFill>
                  <a:schemeClr val="tx1"/>
                </a:solidFill>
              </a:rPr>
              <a:t>Developmental Disabilities Administration, or DDA, to find out if this is available in your area.</a:t>
            </a:r>
            <a:r>
              <a:rPr lang="en-US" b="0" baseline="0" dirty="0" smtClean="0">
                <a:solidFill>
                  <a:schemeClr val="tx1"/>
                </a:solidFill>
              </a:rPr>
              <a:t> Individuals not connected with DVR or DDA could access free benefits planning from the Work Incentive Planning &amp; Assistance Projects, also called WIPA.   In addition, each Social Security Office has a Work Incentive Liaison or WIL, to help individuals with work related issues. Individuals can request to talk with them about work incentives or other work issues. You may also find information useful in the Social Security Redbook.  This resource explains the impact of work on SSI, SSDI, Medicaid, Medicare, and work incentives for each benefit program. To find out more about these resources, please go to the websites provided at the end of this training in the resources section.  </a:t>
            </a:r>
            <a:endParaRPr lang="en-US" b="0" dirty="0" smtClean="0">
              <a:solidFill>
                <a:schemeClr val="tx1"/>
              </a:solidFill>
            </a:endParaRPr>
          </a:p>
        </p:txBody>
      </p:sp>
      <p:sp>
        <p:nvSpPr>
          <p:cNvPr id="226308" name="Slide Number Placeholder 3"/>
          <p:cNvSpPr txBox="1">
            <a:spLocks noGrp="1"/>
          </p:cNvSpPr>
          <p:nvPr/>
        </p:nvSpPr>
        <p:spPr bwMode="auto">
          <a:xfrm>
            <a:off x="4109721" y="9120814"/>
            <a:ext cx="3188546" cy="480387"/>
          </a:xfrm>
          <a:prstGeom prst="rect">
            <a:avLst/>
          </a:prstGeom>
          <a:noFill/>
          <a:ln w="9525">
            <a:noFill/>
            <a:miter lim="800000"/>
            <a:headEnd/>
            <a:tailEnd/>
          </a:ln>
        </p:spPr>
        <p:txBody>
          <a:bodyPr lIns="97958" tIns="48979" rIns="97958" bIns="48979" anchor="b"/>
          <a:lstStyle/>
          <a:p>
            <a:pPr algn="r" defTabSz="979078" eaLnBrk="0" hangingPunct="0"/>
            <a:fld id="{8ACAB7BE-3EC0-4D98-BD27-AE972596AE66}" type="slidenum">
              <a:rPr lang="en-US" sz="1300">
                <a:latin typeface="Times New Roman" pitchFamily="18" charset="0"/>
              </a:rPr>
              <a:pPr algn="r" defTabSz="979078" eaLnBrk="0" hangingPunct="0"/>
              <a:t>13</a:t>
            </a:fld>
            <a:endParaRPr lang="en-US" sz="1300" dirty="0">
              <a:latin typeface="Times New Roman" pitchFamily="18" charset="0"/>
            </a:endParaRPr>
          </a:p>
        </p:txBody>
      </p:sp>
    </p:spTree>
    <p:extLst>
      <p:ext uri="{BB962C8B-B14F-4D97-AF65-F5344CB8AC3E}">
        <p14:creationId xmlns:p14="http://schemas.microsoft.com/office/powerpoint/2010/main" val="36155107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custDataLst>
              <p:tags r:id="rId1"/>
            </p:custDataLst>
          </p:nvPr>
        </p:nvSpPr>
        <p:spPr>
          <a:noFill/>
          <a:ln/>
        </p:spPr>
        <p:txBody>
          <a:bodyPr/>
          <a:lstStyle/>
          <a:p>
            <a:r>
              <a:rPr lang="en-US" b="0" dirty="0" smtClean="0">
                <a:solidFill>
                  <a:schemeClr val="tx1"/>
                </a:solidFill>
              </a:rPr>
              <a:t>Now let’s turn to the term “work incentives”</a:t>
            </a:r>
            <a:r>
              <a:rPr lang="en-US" b="0" baseline="0" dirty="0" smtClean="0">
                <a:solidFill>
                  <a:schemeClr val="tx1"/>
                </a:solidFill>
              </a:rPr>
              <a:t> and learn exactly what these are.  Wo</a:t>
            </a:r>
            <a:r>
              <a:rPr lang="en-US" b="0" dirty="0" smtClean="0">
                <a:solidFill>
                  <a:schemeClr val="tx1"/>
                </a:solidFill>
              </a:rPr>
              <a:t>rk incentives</a:t>
            </a:r>
            <a:r>
              <a:rPr lang="en-US" b="0" baseline="0" dirty="0" smtClean="0">
                <a:solidFill>
                  <a:schemeClr val="tx1"/>
                </a:solidFill>
              </a:rPr>
              <a:t> are meant to </a:t>
            </a:r>
            <a:r>
              <a:rPr lang="en-US" b="0" dirty="0" smtClean="0">
                <a:solidFill>
                  <a:schemeClr val="tx1"/>
                </a:solidFill>
              </a:rPr>
              <a:t>allow</a:t>
            </a:r>
            <a:r>
              <a:rPr lang="en-US" b="0" baseline="0" dirty="0" smtClean="0">
                <a:solidFill>
                  <a:schemeClr val="tx1"/>
                </a:solidFill>
              </a:rPr>
              <a:t> people with disabilities</a:t>
            </a:r>
            <a:r>
              <a:rPr lang="en-US" b="0" dirty="0" smtClean="0">
                <a:solidFill>
                  <a:schemeClr val="tx1"/>
                </a:solidFill>
              </a:rPr>
              <a:t> to keep more of their cash benefit and their medical coverage while they also work. There</a:t>
            </a:r>
            <a:r>
              <a:rPr lang="en-US" b="0" baseline="0" dirty="0" smtClean="0">
                <a:solidFill>
                  <a:schemeClr val="tx1"/>
                </a:solidFill>
              </a:rPr>
              <a:t> are many different types of work incentives.  </a:t>
            </a:r>
            <a:r>
              <a:rPr lang="en-US" b="0" dirty="0" smtClean="0">
                <a:solidFill>
                  <a:schemeClr val="tx1"/>
                </a:solidFill>
              </a:rPr>
              <a:t> For example, there</a:t>
            </a:r>
            <a:r>
              <a:rPr lang="en-US" b="0" baseline="0" dirty="0" smtClean="0">
                <a:solidFill>
                  <a:schemeClr val="tx1"/>
                </a:solidFill>
              </a:rPr>
              <a:t> is the Earned Income Exclusion, or EIE; and the </a:t>
            </a:r>
            <a:r>
              <a:rPr lang="en-US" b="0" dirty="0" smtClean="0">
                <a:solidFill>
                  <a:schemeClr val="tx1"/>
                </a:solidFill>
              </a:rPr>
              <a:t>Student Earned Income Exclusion, or SEIE, t</a:t>
            </a:r>
            <a:r>
              <a:rPr lang="en-US" b="0" baseline="0" dirty="0" smtClean="0">
                <a:solidFill>
                  <a:schemeClr val="tx1"/>
                </a:solidFill>
              </a:rPr>
              <a:t>he </a:t>
            </a:r>
            <a:r>
              <a:rPr lang="en-US" b="0" dirty="0" smtClean="0">
                <a:solidFill>
                  <a:schemeClr val="tx1"/>
                </a:solidFill>
              </a:rPr>
              <a:t>Impairment Related Work Expense, or IRWE,</a:t>
            </a:r>
            <a:r>
              <a:rPr lang="en-US" b="0" baseline="0" dirty="0" smtClean="0">
                <a:solidFill>
                  <a:schemeClr val="tx1"/>
                </a:solidFill>
              </a:rPr>
              <a:t> </a:t>
            </a:r>
            <a:r>
              <a:rPr lang="en-US" b="0" dirty="0" smtClean="0">
                <a:solidFill>
                  <a:schemeClr val="tx1"/>
                </a:solidFill>
              </a:rPr>
              <a:t>Plan to Achieve Self Support, or PASS, Trial Work Period, or TWP,</a:t>
            </a:r>
            <a:r>
              <a:rPr lang="en-US" b="0" baseline="0" dirty="0" smtClean="0">
                <a:solidFill>
                  <a:schemeClr val="tx1"/>
                </a:solidFill>
              </a:rPr>
              <a:t> Extended</a:t>
            </a:r>
            <a:r>
              <a:rPr lang="en-US" b="0" dirty="0" smtClean="0">
                <a:solidFill>
                  <a:schemeClr val="tx1"/>
                </a:solidFill>
              </a:rPr>
              <a:t> Period of Eligibility, or EPE,</a:t>
            </a:r>
            <a:r>
              <a:rPr lang="en-US" b="0" baseline="0" dirty="0" smtClean="0">
                <a:solidFill>
                  <a:schemeClr val="tx1"/>
                </a:solidFill>
              </a:rPr>
              <a:t> </a:t>
            </a:r>
            <a:r>
              <a:rPr lang="en-US" b="0" dirty="0" smtClean="0">
                <a:solidFill>
                  <a:schemeClr val="tx1"/>
                </a:solidFill>
              </a:rPr>
              <a:t>Subsidy</a:t>
            </a:r>
            <a:r>
              <a:rPr lang="en-US" b="0" baseline="0" dirty="0" smtClean="0">
                <a:solidFill>
                  <a:schemeClr val="tx1"/>
                </a:solidFill>
              </a:rPr>
              <a:t> and </a:t>
            </a:r>
            <a:r>
              <a:rPr lang="en-US" b="0" dirty="0" smtClean="0">
                <a:solidFill>
                  <a:schemeClr val="tx1"/>
                </a:solidFill>
              </a:rPr>
              <a:t>Special Conditions, 1619b Medicaid and Extended Medicare.  These work incentives vary according to the type of benefit </a:t>
            </a:r>
            <a:r>
              <a:rPr lang="en-US" b="0" strike="noStrike" baseline="0" dirty="0" smtClean="0">
                <a:solidFill>
                  <a:schemeClr val="tx1"/>
                </a:solidFill>
              </a:rPr>
              <a:t>program</a:t>
            </a:r>
            <a:r>
              <a:rPr lang="en-US" b="0" dirty="0" smtClean="0">
                <a:solidFill>
                  <a:schemeClr val="tx1"/>
                </a:solidFill>
              </a:rPr>
              <a:t>.  For example, SEIE, </a:t>
            </a:r>
            <a:r>
              <a:rPr lang="en-US" b="0" baseline="0" dirty="0" smtClean="0">
                <a:solidFill>
                  <a:schemeClr val="tx1"/>
                </a:solidFill>
              </a:rPr>
              <a:t>PASS  and 1619b Medicaid apply to SSI so people enrolled in SSI may be eligible to utilize these particular work incentives.  TWP, EPE, Subsidy</a:t>
            </a:r>
            <a:r>
              <a:rPr lang="en-US" b="0" dirty="0" smtClean="0">
                <a:solidFill>
                  <a:schemeClr val="tx1"/>
                </a:solidFill>
              </a:rPr>
              <a:t> </a:t>
            </a:r>
            <a:r>
              <a:rPr lang="en-US" b="0" baseline="0" dirty="0" smtClean="0">
                <a:solidFill>
                  <a:schemeClr val="tx1"/>
                </a:solidFill>
              </a:rPr>
              <a:t>Special Condition and Extended Medicare apply to SSDI, and IRWE applies to both SSI and SSDI, but is utilized differently depending on which Cash Benefits program the individual is accessing. Next we will look a little closer at a few work incentives that you are likely to come across as you provide supported employment services. </a:t>
            </a:r>
            <a:endParaRPr lang="en-US" b="0" dirty="0" smtClean="0">
              <a:solidFill>
                <a:schemeClr val="tx1"/>
              </a:solidFill>
            </a:endParaRPr>
          </a:p>
        </p:txBody>
      </p:sp>
      <p:sp>
        <p:nvSpPr>
          <p:cNvPr id="111620" name="Slide Number Placeholder 3"/>
          <p:cNvSpPr>
            <a:spLocks noGrp="1"/>
          </p:cNvSpPr>
          <p:nvPr>
            <p:ph type="sldNum" sz="quarter" idx="5"/>
          </p:nvPr>
        </p:nvSpPr>
        <p:spPr>
          <a:noFill/>
        </p:spPr>
        <p:txBody>
          <a:bodyPr/>
          <a:lstStyle/>
          <a:p>
            <a:fld id="{3FF36062-1DA4-4C00-9EE9-50B1333681BB}" type="slidenum">
              <a:rPr lang="en-US" smtClean="0"/>
              <a:pPr/>
              <a:t>14</a:t>
            </a:fld>
            <a:endParaRPr lang="en-US" dirty="0" smtClean="0"/>
          </a:p>
        </p:txBody>
      </p:sp>
    </p:spTree>
    <p:extLst>
      <p:ext uri="{BB962C8B-B14F-4D97-AF65-F5344CB8AC3E}">
        <p14:creationId xmlns:p14="http://schemas.microsoft.com/office/powerpoint/2010/main" val="3363882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sz="1300" dirty="0"/>
              <a:t>The Earned Income Exclusion helps workers on SSI keep more money while working.  Here’s how it works: Social Security does not count the first $65 of the earnings a worker receives in a month, plus they don’t count one-half of the remaining earnings. This means that they count less than one-half of the earnings when they are calculating the SSI payment amount.</a:t>
            </a:r>
          </a:p>
          <a:p>
            <a:endParaRPr lang="en-US" sz="1300" dirty="0"/>
          </a:p>
          <a:p>
            <a:r>
              <a:rPr lang="en-US" sz="1300" dirty="0"/>
              <a:t>They apply this exclusion in addition to the $20 general income exclusion. The $20 general income exclusion is applied first to any unearned income that an individual may receive.  Any remaining general income exclusion can then be applied to earned income. While the general income exclusion isn’t a work incentive, since it can also apply to unearned income, it also allows people on SSI that receive other income to keep more of their money.</a:t>
            </a:r>
          </a:p>
        </p:txBody>
      </p:sp>
      <p:sp>
        <p:nvSpPr>
          <p:cNvPr id="4" name="Slide Number Placeholder 3"/>
          <p:cNvSpPr>
            <a:spLocks noGrp="1"/>
          </p:cNvSpPr>
          <p:nvPr>
            <p:ph type="sldNum" sz="quarter" idx="10"/>
          </p:nvPr>
        </p:nvSpPr>
        <p:spPr/>
        <p:txBody>
          <a:bodyPr/>
          <a:lstStyle/>
          <a:p>
            <a:pPr>
              <a:defRPr/>
            </a:pPr>
            <a:fld id="{7379EFAA-B635-4874-8E9C-8C408060F1A1}" type="slidenum">
              <a:rPr lang="en-US" smtClean="0"/>
              <a:pPr>
                <a:defRPr/>
              </a:pPr>
              <a:t>15</a:t>
            </a:fld>
            <a:endParaRPr lang="en-US" dirty="0"/>
          </a:p>
        </p:txBody>
      </p:sp>
    </p:spTree>
    <p:extLst>
      <p:ext uri="{BB962C8B-B14F-4D97-AF65-F5344CB8AC3E}">
        <p14:creationId xmlns:p14="http://schemas.microsoft.com/office/powerpoint/2010/main" val="3842921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custDataLst>
              <p:tags r:id="rId1"/>
            </p:custDataLst>
          </p:nvPr>
        </p:nvSpPr>
        <p:spPr>
          <a:noFill/>
          <a:ln/>
        </p:spPr>
        <p:txBody>
          <a:bodyPr/>
          <a:lstStyle/>
          <a:p>
            <a:r>
              <a:rPr lang="en-US" b="0" baseline="0" dirty="0" smtClean="0">
                <a:solidFill>
                  <a:schemeClr val="tx1"/>
                </a:solidFill>
              </a:rPr>
              <a:t>The Student Earned Income Exclusion, or SEIE allows an individual who is twenty two years of age or under, and regularly attending school, to exclude their earnings from being counted against their SSI cash benefit.  SEIE only applies to people receiving SSI and has monthly and annual limits.  One benefit of SEIE is that it allows students to try working,  while limiting the impact their wages will have on their SSI cash benefit.  For example, students can perform summer work, Trial Work Experiences and paid internships.</a:t>
            </a:r>
            <a:endParaRPr lang="en-US" b="0" dirty="0" smtClean="0">
              <a:solidFill>
                <a:schemeClr val="tx1"/>
              </a:solidFill>
            </a:endParaRPr>
          </a:p>
        </p:txBody>
      </p:sp>
      <p:sp>
        <p:nvSpPr>
          <p:cNvPr id="139268" name="Slide Number Placeholder 3"/>
          <p:cNvSpPr>
            <a:spLocks noGrp="1"/>
          </p:cNvSpPr>
          <p:nvPr>
            <p:ph type="sldNum" sz="quarter" idx="5"/>
          </p:nvPr>
        </p:nvSpPr>
        <p:spPr>
          <a:noFill/>
        </p:spPr>
        <p:txBody>
          <a:bodyPr/>
          <a:lstStyle/>
          <a:p>
            <a:fld id="{508F1AEA-6F06-4C83-BEEF-37A8B9FE93F1}" type="slidenum">
              <a:rPr lang="en-US" smtClean="0"/>
              <a:pPr/>
              <a:t>16</a:t>
            </a:fld>
            <a:endParaRPr lang="en-US" dirty="0" smtClean="0"/>
          </a:p>
        </p:txBody>
      </p:sp>
    </p:spTree>
    <p:extLst>
      <p:ext uri="{BB962C8B-B14F-4D97-AF65-F5344CB8AC3E}">
        <p14:creationId xmlns:p14="http://schemas.microsoft.com/office/powerpoint/2010/main" val="2998278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custDataLst>
              <p:tags r:id="rId1"/>
            </p:custDataLst>
          </p:nvPr>
        </p:nvSpPr>
        <p:spPr>
          <a:noFill/>
          <a:ln/>
        </p:spPr>
        <p:txBody>
          <a:bodyPr/>
          <a:lstStyle/>
          <a:p>
            <a:r>
              <a:rPr lang="en-US" b="0" dirty="0" smtClean="0">
                <a:solidFill>
                  <a:schemeClr val="tx1"/>
                </a:solidFill>
              </a:rPr>
              <a:t>Qualifying Impairment</a:t>
            </a:r>
            <a:r>
              <a:rPr lang="en-US" b="0" baseline="0" dirty="0" smtClean="0">
                <a:solidFill>
                  <a:schemeClr val="tx1"/>
                </a:solidFill>
              </a:rPr>
              <a:t> </a:t>
            </a:r>
            <a:r>
              <a:rPr lang="en-US" b="0" dirty="0" smtClean="0">
                <a:solidFill>
                  <a:schemeClr val="tx1"/>
                </a:solidFill>
              </a:rPr>
              <a:t>Related Work Expenses,</a:t>
            </a:r>
            <a:r>
              <a:rPr lang="en-US" b="0" baseline="0" dirty="0" smtClean="0">
                <a:solidFill>
                  <a:schemeClr val="tx1"/>
                </a:solidFill>
              </a:rPr>
              <a:t> or IRWE</a:t>
            </a:r>
            <a:r>
              <a:rPr lang="en-US" b="0" dirty="0" smtClean="0">
                <a:solidFill>
                  <a:schemeClr val="tx1"/>
                </a:solidFill>
              </a:rPr>
              <a:t> can reduce someone’s amount of earnings that are counted by Social Security. The following parameters explain what an IRWE</a:t>
            </a:r>
            <a:r>
              <a:rPr lang="en-US" b="0" baseline="0" dirty="0" smtClean="0">
                <a:solidFill>
                  <a:schemeClr val="tx1"/>
                </a:solidFill>
              </a:rPr>
              <a:t> can be.  IRWE</a:t>
            </a:r>
            <a:r>
              <a:rPr lang="en-US" b="0" dirty="0" smtClean="0">
                <a:solidFill>
                  <a:schemeClr val="tx1"/>
                </a:solidFill>
              </a:rPr>
              <a:t>s are</a:t>
            </a:r>
            <a:r>
              <a:rPr lang="en-US" b="0" baseline="0" dirty="0" smtClean="0">
                <a:solidFill>
                  <a:schemeClr val="tx1"/>
                </a:solidFill>
              </a:rPr>
              <a:t> impairment </a:t>
            </a:r>
            <a:r>
              <a:rPr lang="en-US" b="0" dirty="0" smtClean="0">
                <a:solidFill>
                  <a:schemeClr val="tx1"/>
                </a:solidFill>
              </a:rPr>
              <a:t>related expenses needed for work.  These expenses cannot be reimbursed from any other source.   IRWEs require</a:t>
            </a:r>
            <a:r>
              <a:rPr lang="en-US" b="0" baseline="0" dirty="0" smtClean="0">
                <a:solidFill>
                  <a:schemeClr val="tx1"/>
                </a:solidFill>
              </a:rPr>
              <a:t> </a:t>
            </a:r>
            <a:r>
              <a:rPr lang="en-US" b="0" dirty="0" smtClean="0">
                <a:solidFill>
                  <a:schemeClr val="tx1"/>
                </a:solidFill>
              </a:rPr>
              <a:t>documentation for of out-of-pocket expense, but they are not time limited.</a:t>
            </a:r>
            <a:r>
              <a:rPr lang="en-US" b="0" baseline="0" dirty="0" smtClean="0">
                <a:solidFill>
                  <a:schemeClr val="tx1"/>
                </a:solidFill>
              </a:rPr>
              <a:t>  IRWEs can also</a:t>
            </a:r>
            <a:r>
              <a:rPr lang="en-US" b="0" dirty="0" smtClean="0">
                <a:solidFill>
                  <a:schemeClr val="tx1"/>
                </a:solidFill>
              </a:rPr>
              <a:t> be averaged over time for high-cost needs, and in order to utilize an IRWE, the individual must make a request, typically</a:t>
            </a:r>
            <a:r>
              <a:rPr lang="en-US" b="0" baseline="0" dirty="0" smtClean="0">
                <a:solidFill>
                  <a:schemeClr val="tx1"/>
                </a:solidFill>
              </a:rPr>
              <a:t> </a:t>
            </a:r>
            <a:r>
              <a:rPr lang="en-US" b="0" dirty="0" smtClean="0">
                <a:solidFill>
                  <a:schemeClr val="tx1"/>
                </a:solidFill>
              </a:rPr>
              <a:t>in writing, and that request must be approved by Social Security.</a:t>
            </a:r>
          </a:p>
        </p:txBody>
      </p:sp>
      <p:sp>
        <p:nvSpPr>
          <p:cNvPr id="131076" name="Slide Number Placeholder 3"/>
          <p:cNvSpPr>
            <a:spLocks noGrp="1"/>
          </p:cNvSpPr>
          <p:nvPr>
            <p:ph type="sldNum" sz="quarter" idx="5"/>
          </p:nvPr>
        </p:nvSpPr>
        <p:spPr>
          <a:noFill/>
        </p:spPr>
        <p:txBody>
          <a:bodyPr/>
          <a:lstStyle/>
          <a:p>
            <a:fld id="{4CDD34D4-65F9-4950-ACDB-ADEAE4AB6F9D}" type="slidenum">
              <a:rPr lang="en-US" smtClean="0"/>
              <a:pPr/>
              <a:t>17</a:t>
            </a:fld>
            <a:endParaRPr lang="en-US" dirty="0" smtClean="0"/>
          </a:p>
        </p:txBody>
      </p:sp>
    </p:spTree>
    <p:extLst>
      <p:ext uri="{BB962C8B-B14F-4D97-AF65-F5344CB8AC3E}">
        <p14:creationId xmlns:p14="http://schemas.microsoft.com/office/powerpoint/2010/main" val="3817526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custDataLst>
              <p:tags r:id="rId1"/>
            </p:custDataLst>
          </p:nvPr>
        </p:nvSpPr>
        <p:spPr>
          <a:noFill/>
          <a:ln/>
        </p:spPr>
        <p:txBody>
          <a:bodyPr/>
          <a:lstStyle/>
          <a:p>
            <a:r>
              <a:rPr lang="en-US" b="0" dirty="0" smtClean="0">
                <a:solidFill>
                  <a:schemeClr val="tx1"/>
                </a:solidFill>
              </a:rPr>
              <a:t>Next,</a:t>
            </a:r>
            <a:r>
              <a:rPr lang="en-US" b="0" baseline="0" dirty="0" smtClean="0">
                <a:solidFill>
                  <a:schemeClr val="tx1"/>
                </a:solidFill>
              </a:rPr>
              <a:t> l</a:t>
            </a:r>
            <a:r>
              <a:rPr lang="en-US" b="0" dirty="0" smtClean="0">
                <a:solidFill>
                  <a:schemeClr val="tx1"/>
                </a:solidFill>
              </a:rPr>
              <a:t>et’s go through a few examples of the</a:t>
            </a:r>
            <a:r>
              <a:rPr lang="en-US" b="0" baseline="0" dirty="0" smtClean="0">
                <a:solidFill>
                  <a:schemeClr val="tx1"/>
                </a:solidFill>
              </a:rPr>
              <a:t> types of impairment related expenses for which someone could utilize an IRWE.  An IRWE may help cover the c</a:t>
            </a:r>
            <a:r>
              <a:rPr lang="en-US" b="0" dirty="0" smtClean="0">
                <a:solidFill>
                  <a:schemeClr val="tx1"/>
                </a:solidFill>
              </a:rPr>
              <a:t>ost of prescription medications.  Some</a:t>
            </a:r>
            <a:r>
              <a:rPr lang="en-US" b="0" baseline="0" dirty="0" smtClean="0">
                <a:solidFill>
                  <a:schemeClr val="tx1"/>
                </a:solidFill>
              </a:rPr>
              <a:t> individuals in supported employment programs have also used an IRWE to help pay for the cost of extended services, or lon</a:t>
            </a:r>
            <a:r>
              <a:rPr lang="en-US" b="0" dirty="0" smtClean="0">
                <a:solidFill>
                  <a:schemeClr val="tx1"/>
                </a:solidFill>
              </a:rPr>
              <a:t>g term employment supports,  such as the cost of</a:t>
            </a:r>
            <a:r>
              <a:rPr lang="en-US" b="0" baseline="0" dirty="0" smtClean="0">
                <a:solidFill>
                  <a:schemeClr val="tx1"/>
                </a:solidFill>
              </a:rPr>
              <a:t> j</a:t>
            </a:r>
            <a:r>
              <a:rPr lang="en-US" b="0" dirty="0" smtClean="0">
                <a:solidFill>
                  <a:schemeClr val="tx1"/>
                </a:solidFill>
              </a:rPr>
              <a:t>ob coaching services.  IRWEs may be used to purchase medical equipment that</a:t>
            </a:r>
            <a:r>
              <a:rPr lang="en-US" b="0" baseline="0" dirty="0" smtClean="0">
                <a:solidFill>
                  <a:schemeClr val="tx1"/>
                </a:solidFill>
              </a:rPr>
              <a:t> is </a:t>
            </a:r>
            <a:r>
              <a:rPr lang="en-US" b="0" dirty="0" smtClean="0">
                <a:solidFill>
                  <a:schemeClr val="tx1"/>
                </a:solidFill>
              </a:rPr>
              <a:t>not covered by health insurance.</a:t>
            </a:r>
            <a:r>
              <a:rPr lang="en-US" b="0" baseline="0" dirty="0" smtClean="0">
                <a:solidFill>
                  <a:schemeClr val="tx1"/>
                </a:solidFill>
              </a:rPr>
              <a:t>  One example could be batteries for a h</a:t>
            </a:r>
            <a:r>
              <a:rPr lang="en-US" b="0" dirty="0" smtClean="0">
                <a:solidFill>
                  <a:schemeClr val="tx1"/>
                </a:solidFill>
              </a:rPr>
              <a:t>earing aid. </a:t>
            </a:r>
            <a:r>
              <a:rPr lang="en-US" sz="1300" dirty="0"/>
              <a:t>And one final example is the cost of transportation to and from work</a:t>
            </a:r>
            <a:r>
              <a:rPr lang="en-US" b="0" baseline="0" dirty="0" smtClean="0">
                <a:solidFill>
                  <a:schemeClr val="tx1"/>
                </a:solidFill>
              </a:rPr>
              <a:t> if the individual is </a:t>
            </a:r>
            <a:r>
              <a:rPr lang="en-US" b="0" dirty="0" smtClean="0">
                <a:solidFill>
                  <a:schemeClr val="tx1"/>
                </a:solidFill>
              </a:rPr>
              <a:t>unable to use public transportation because of their disability.</a:t>
            </a:r>
          </a:p>
        </p:txBody>
      </p:sp>
      <p:sp>
        <p:nvSpPr>
          <p:cNvPr id="133124" name="Slide Number Placeholder 3"/>
          <p:cNvSpPr>
            <a:spLocks noGrp="1"/>
          </p:cNvSpPr>
          <p:nvPr>
            <p:ph type="sldNum" sz="quarter" idx="5"/>
          </p:nvPr>
        </p:nvSpPr>
        <p:spPr>
          <a:noFill/>
        </p:spPr>
        <p:txBody>
          <a:bodyPr/>
          <a:lstStyle/>
          <a:p>
            <a:fld id="{1F95126C-FF3B-4893-A4E9-B6F219854790}" type="slidenum">
              <a:rPr lang="en-US" smtClean="0"/>
              <a:pPr/>
              <a:t>18</a:t>
            </a:fld>
            <a:endParaRPr lang="en-US" dirty="0" smtClean="0"/>
          </a:p>
        </p:txBody>
      </p:sp>
    </p:spTree>
    <p:extLst>
      <p:ext uri="{BB962C8B-B14F-4D97-AF65-F5344CB8AC3E}">
        <p14:creationId xmlns:p14="http://schemas.microsoft.com/office/powerpoint/2010/main" val="21770324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sz="1300" dirty="0"/>
              <a:t>A Plan to Achieve Self Support, also know as a PASS, is made up of a few different elements.  First, a PASS is a written plan for employment that must be approved by the Social Security PASS Cadre. The plan is focused around a specific, feasible, vocational goal.  The plan describes what will be purchased and when, in order to achieve the goal.  The goal of the PASS is for the individual using the plan to be self-supporting, so the individual must intend to reduce or eliminate their reliance on the cash benefit they are receiving. A PASS can help pay for vocational assessment and placement services, as well as ongoing job coaching for the time specified and approved in the plan.  It can also help with self-employment exploration and expenses. </a:t>
            </a:r>
          </a:p>
        </p:txBody>
      </p:sp>
      <p:sp>
        <p:nvSpPr>
          <p:cNvPr id="4" name="Slide Number Placeholder 3"/>
          <p:cNvSpPr>
            <a:spLocks noGrp="1"/>
          </p:cNvSpPr>
          <p:nvPr>
            <p:ph type="sldNum" sz="quarter" idx="10"/>
          </p:nvPr>
        </p:nvSpPr>
        <p:spPr/>
        <p:txBody>
          <a:bodyPr/>
          <a:lstStyle/>
          <a:p>
            <a:fld id="{FEE8694A-5C6E-4332-8AA6-51C133E7048D}" type="slidenum">
              <a:rPr lang="en-US" smtClean="0"/>
              <a:pPr/>
              <a:t>19</a:t>
            </a:fld>
            <a:endParaRPr lang="en-US" dirty="0"/>
          </a:p>
        </p:txBody>
      </p:sp>
    </p:spTree>
    <p:extLst>
      <p:ext uri="{BB962C8B-B14F-4D97-AF65-F5344CB8AC3E}">
        <p14:creationId xmlns:p14="http://schemas.microsoft.com/office/powerpoint/2010/main" val="2637766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solidFill>
                  <a:srgbClr val="000000"/>
                </a:solidFill>
                <a:latin typeface="Calibri" panose="020F0502020204030204" pitchFamily="34" charset="0"/>
              </a:rPr>
              <a:t>Before we begin the content of this training module let’s review the supported employment model that the D.S.H.S. Division of Vocational Rehabilitation, or D.V.R., must carry out. As an employment consultant serving these customers, it is important that you understand the steps of supported employment that D.V.R. must follow and your role in the process. Let’s review each step briefly. </a:t>
            </a:r>
            <a:endParaRPr lang="en-US" dirty="0">
              <a:latin typeface="Times New Roman" panose="02020603050405020304" pitchFamily="18" charset="0"/>
              <a:ea typeface="Times New Roman" panose="02020603050405020304" pitchFamily="18" charset="0"/>
            </a:endParaRPr>
          </a:p>
          <a:p>
            <a:r>
              <a:rPr lang="en-US" dirty="0">
                <a:solidFill>
                  <a:srgbClr val="000000"/>
                </a:solidFill>
                <a:latin typeface="Calibri" panose="020F0502020204030204" pitchFamily="34" charset="0"/>
              </a:rPr>
              <a:t>D.V.R. supported employment services are provided to customers with the most significant disabilities who want to get and keep a permanent job.  These customers require intensive support to obtain employment, as well as long term support to achieve and maintain successful job performance. Federal rules for supported employment require D.V.R. to provide the upfront vocational rehabilitation, or V.R. services known as on-going services, that a customer requires to get and learn a job.  After that, a separate source will provide the extended support or long term supports the customer needs to keep their job once D.V.R. services end.  All D.V.R. supported employment customers go through the same application and eligibility determination process. Once an individual is determined eligible for D.V.R. their V.R. counselor works with them to conduct a comprehensive assessment of their vocational rehabilitation needs, including whether the customer will require supported employment to get and keep a job of their choice. The comprehensive assessment often includes a community based assessment that is provided by a community rehabilitation program, or C.R.P., such as the one you work for. After the comprehensive assessment has been completed, the D.V.R. customer is assisted by their V.R. Counselor to develop an individualized plan for employment, or I.P.E. The I.P.E. identifies the customer’s employment goal along with the steps and the D.V.R. services they will require to achieve their goal. The I.P.E. must also identify the customer’s need for supported employment and what their source of long term support or extended services will be. If the source of extended services is unknown when the I.P.E. begins, there must be a strong expectation that a source will be identified within 24 months. D.V.R. services identified in the I.P.E. begin once the plan is signed by the D.V.R. customer and their V.R. counselor.  Typically, the first step of an I.P.E. is for D.V.R. to authorize job placement services to assist the supported employment customer in becoming employed. Once the customer is employed then D.V.R. authorizes intensive training services to assist the customer in learning how to perform their job satisfactorily. However, once a customer reaches a stable level of satisfactory job performance, they must begin receiving their extended services from a source outside of D.V.R.. If a supported employment customer achieves stable job performance sooner than their extended services will be available, D.V.R. will continue providing ongoing support for up to 24</a:t>
            </a:r>
            <a:r>
              <a:rPr lang="en-US" b="1" dirty="0">
                <a:solidFill>
                  <a:srgbClr val="000000"/>
                </a:solidFill>
                <a:latin typeface="Calibri" panose="020F0502020204030204" pitchFamily="34" charset="0"/>
              </a:rPr>
              <a:t> </a:t>
            </a:r>
            <a:r>
              <a:rPr lang="en-US" dirty="0">
                <a:solidFill>
                  <a:srgbClr val="000000"/>
                </a:solidFill>
                <a:latin typeface="Calibri" panose="020F0502020204030204" pitchFamily="34" charset="0"/>
              </a:rPr>
              <a:t>months. Once extended services have begun, D.V.R. keeps the case open during the first ninety days that these services are provided to make sure they meet the customer’s needs. If the customer is doing well on their job at the end of this ninety days and their extended services continue without interruption, then the customer’s D.V.R. case is closed.</a:t>
            </a:r>
            <a:endParaRPr lang="en-US" dirty="0">
              <a:latin typeface="Times New Roman" panose="02020603050405020304" pitchFamily="18" charset="0"/>
              <a:ea typeface="Times New Roman" panose="02020603050405020304" pitchFamily="18" charset="0"/>
            </a:endParaRPr>
          </a:p>
          <a:p>
            <a:pPr>
              <a:lnSpc>
                <a:spcPct val="107000"/>
              </a:lnSpc>
              <a:spcAft>
                <a:spcPts val="838"/>
              </a:spcAft>
            </a:pPr>
            <a:r>
              <a:rPr lang="en-US" dirty="0">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a:t>
            </a:fld>
            <a:endParaRPr lang="en-US" dirty="0"/>
          </a:p>
        </p:txBody>
      </p:sp>
    </p:spTree>
    <p:extLst>
      <p:ext uri="{BB962C8B-B14F-4D97-AF65-F5344CB8AC3E}">
        <p14:creationId xmlns:p14="http://schemas.microsoft.com/office/powerpoint/2010/main" val="2042837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b="0" dirty="0" smtClean="0">
                <a:solidFill>
                  <a:schemeClr val="tx1"/>
                </a:solidFill>
              </a:rPr>
              <a:t>You may one day be involved with a customer as they go through the process of utilizing a work incentive. </a:t>
            </a:r>
            <a:r>
              <a:rPr lang="en-US" b="0" baseline="0" dirty="0" smtClean="0">
                <a:solidFill>
                  <a:schemeClr val="tx1"/>
                </a:solidFill>
              </a:rPr>
              <a:t>Let’s cover a few questions that will most likely be important to someone when they are considering whether to use IRWE or PASS.  </a:t>
            </a:r>
            <a:r>
              <a:rPr lang="en-US" b="0" dirty="0" smtClean="0">
                <a:solidFill>
                  <a:schemeClr val="tx1"/>
                </a:solidFill>
              </a:rPr>
              <a:t>First, w</a:t>
            </a:r>
            <a:r>
              <a:rPr lang="en-US" b="0" baseline="0" dirty="0" smtClean="0">
                <a:solidFill>
                  <a:schemeClr val="tx1"/>
                </a:solidFill>
              </a:rPr>
              <a:t>hat type of extended service is needed?  While both IRWE and PASS may be used to help pay for long term support, they do not always work due to an individual’s situation.  The second question should then be, which work incentive is most appropriate?  Questions to consider under appropriateness may include how much support is needed? Is the individual able to earn enough money, from working to pay for needed support? Is help needed and or available to manage the work incentive? </a:t>
            </a:r>
            <a:r>
              <a:rPr lang="en-US" sz="1300" dirty="0"/>
              <a:t>If you are in a situation where your customer is considering a work incentive, </a:t>
            </a:r>
            <a:r>
              <a:rPr lang="en-US" b="0" baseline="0" dirty="0" smtClean="0">
                <a:solidFill>
                  <a:schemeClr val="tx1"/>
                </a:solidFill>
              </a:rPr>
              <a:t>you will want to refer them to benefits planning so they can explore their options, appropriateness and implementation of different work incentives.</a:t>
            </a:r>
          </a:p>
          <a:p>
            <a:endParaRPr lang="en-US" b="0" baseline="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7379EFAA-B635-4874-8E9C-8C408060F1A1}" type="slidenum">
              <a:rPr lang="en-US" smtClean="0"/>
              <a:pPr>
                <a:defRPr/>
              </a:pPr>
              <a:t>20</a:t>
            </a:fld>
            <a:endParaRPr lang="en-US" dirty="0"/>
          </a:p>
        </p:txBody>
      </p:sp>
    </p:spTree>
    <p:extLst>
      <p:ext uri="{BB962C8B-B14F-4D97-AF65-F5344CB8AC3E}">
        <p14:creationId xmlns:p14="http://schemas.microsoft.com/office/powerpoint/2010/main" val="873916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b="0" dirty="0" smtClean="0">
                <a:solidFill>
                  <a:schemeClr val="tx1"/>
                </a:solidFill>
                <a:latin typeface="+mn-lt"/>
                <a:cs typeface="Arial" charset="0"/>
              </a:rPr>
              <a:t>Now let’s briefly</a:t>
            </a:r>
            <a:r>
              <a:rPr lang="en-US" b="0" baseline="0" dirty="0" smtClean="0">
                <a:solidFill>
                  <a:schemeClr val="tx1"/>
                </a:solidFill>
                <a:latin typeface="+mn-lt"/>
                <a:cs typeface="Arial" charset="0"/>
              </a:rPr>
              <a:t> look at a few work incentives that apply to people on  </a:t>
            </a:r>
            <a:r>
              <a:rPr lang="en-US" b="0" dirty="0" smtClean="0">
                <a:solidFill>
                  <a:schemeClr val="tx1"/>
                </a:solidFill>
                <a:latin typeface="+mn-lt"/>
                <a:cs typeface="Arial" charset="0"/>
              </a:rPr>
              <a:t>SSDI.  These types of work incentives offer safety nets so people</a:t>
            </a:r>
            <a:r>
              <a:rPr lang="en-US" b="0" baseline="0" dirty="0" smtClean="0">
                <a:solidFill>
                  <a:schemeClr val="tx1"/>
                </a:solidFill>
                <a:latin typeface="+mn-lt"/>
                <a:cs typeface="Arial" charset="0"/>
              </a:rPr>
              <a:t> with disabilities </a:t>
            </a:r>
            <a:r>
              <a:rPr lang="en-US" b="0" dirty="0" smtClean="0">
                <a:solidFill>
                  <a:schemeClr val="tx1"/>
                </a:solidFill>
                <a:latin typeface="+mn-lt"/>
                <a:cs typeface="Arial" charset="0"/>
              </a:rPr>
              <a:t>can work, and depending on their gross earnings, maintain their cash and medical benefits.</a:t>
            </a:r>
            <a:r>
              <a:rPr lang="en-US" b="0" baseline="0" dirty="0" smtClean="0">
                <a:solidFill>
                  <a:schemeClr val="tx1"/>
                </a:solidFill>
                <a:latin typeface="+mn-lt"/>
                <a:cs typeface="Arial" charset="0"/>
              </a:rPr>
              <a:t> </a:t>
            </a:r>
            <a:r>
              <a:rPr lang="en-US" b="0" dirty="0" smtClean="0">
                <a:solidFill>
                  <a:schemeClr val="tx1"/>
                </a:solidFill>
                <a:latin typeface="+mn-lt"/>
                <a:cs typeface="Arial" charset="0"/>
              </a:rPr>
              <a:t>Two key</a:t>
            </a:r>
            <a:r>
              <a:rPr lang="en-US" b="0" baseline="0" dirty="0" smtClean="0">
                <a:solidFill>
                  <a:schemeClr val="tx1"/>
                </a:solidFill>
                <a:latin typeface="+mn-lt"/>
                <a:cs typeface="Arial" charset="0"/>
              </a:rPr>
              <a:t> </a:t>
            </a:r>
            <a:r>
              <a:rPr lang="en-US" b="0" dirty="0" smtClean="0">
                <a:solidFill>
                  <a:schemeClr val="tx1"/>
                </a:solidFill>
                <a:latin typeface="+mn-lt"/>
                <a:cs typeface="Arial" charset="0"/>
              </a:rPr>
              <a:t>work incentives occur in consecutive order, starting with Trial Work Period,</a:t>
            </a:r>
            <a:r>
              <a:rPr lang="en-US" b="0" baseline="0" dirty="0" smtClean="0">
                <a:solidFill>
                  <a:schemeClr val="tx1"/>
                </a:solidFill>
                <a:latin typeface="+mn-lt"/>
                <a:cs typeface="Arial" charset="0"/>
              </a:rPr>
              <a:t> then moving to E</a:t>
            </a:r>
            <a:r>
              <a:rPr lang="en-US" b="0" dirty="0" smtClean="0">
                <a:solidFill>
                  <a:schemeClr val="tx1"/>
                </a:solidFill>
                <a:latin typeface="+mn-lt"/>
                <a:cs typeface="Arial" charset="0"/>
              </a:rPr>
              <a:t>xtended Period of Eligibility.  Benefits planning is essential to determine where an individual is with these work incentives, so they can understand the impact of work on their benefits and make informed choices about their individual employment goals. IRWE, Subsidy and Special conditions are additional SSDI work incentives which can</a:t>
            </a:r>
            <a:r>
              <a:rPr lang="en-US" b="0" baseline="0" dirty="0" smtClean="0">
                <a:solidFill>
                  <a:schemeClr val="tx1"/>
                </a:solidFill>
                <a:latin typeface="+mn-lt"/>
                <a:cs typeface="Arial" charset="0"/>
              </a:rPr>
              <a:t> reduce countable earnings, thereby allowing an individual to continue to receive benefits while working. </a:t>
            </a:r>
            <a:r>
              <a:rPr lang="en-US" b="0" dirty="0" smtClean="0">
                <a:solidFill>
                  <a:schemeClr val="tx1"/>
                </a:solidFill>
                <a:latin typeface="+mn-lt"/>
                <a:cs typeface="Arial" charset="0"/>
              </a:rPr>
              <a:t>Benefits Planning can explore the applicability of these to individual employment situations. </a:t>
            </a:r>
          </a:p>
        </p:txBody>
      </p:sp>
      <p:sp>
        <p:nvSpPr>
          <p:cNvPr id="238596" name="Slide Number Placeholder 3"/>
          <p:cNvSpPr>
            <a:spLocks noGrp="1"/>
          </p:cNvSpPr>
          <p:nvPr>
            <p:ph type="sldNum" sz="quarter" idx="5"/>
          </p:nvPr>
        </p:nvSpPr>
        <p:spPr/>
        <p:txBody>
          <a:bodyPr/>
          <a:lstStyle/>
          <a:p>
            <a:pPr>
              <a:defRPr/>
            </a:pPr>
            <a:fld id="{A033F08B-4CBE-4056-8C6F-373D8D918651}" type="slidenum">
              <a:rPr lang="en-US" smtClean="0"/>
              <a:pPr>
                <a:defRPr/>
              </a:pPr>
              <a:t>21</a:t>
            </a:fld>
            <a:endParaRPr lang="en-US" dirty="0" smtClean="0"/>
          </a:p>
        </p:txBody>
      </p:sp>
    </p:spTree>
    <p:extLst>
      <p:ext uri="{BB962C8B-B14F-4D97-AF65-F5344CB8AC3E}">
        <p14:creationId xmlns:p14="http://schemas.microsoft.com/office/powerpoint/2010/main" val="17572059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p:spPr>
      </p:sp>
      <p:sp>
        <p:nvSpPr>
          <p:cNvPr id="126979"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b="0" dirty="0" smtClean="0">
                <a:solidFill>
                  <a:schemeClr val="tx1"/>
                </a:solidFill>
                <a:latin typeface="+mn-lt"/>
                <a:cs typeface="Arial" charset="0"/>
              </a:rPr>
              <a:t>And finally, Healthcare for Workers with Disabilities, or HWD allows individuals with disabilities who are working to buy Medicaid. A few very important factors about HWD are that this program does NOT have a resource limit, the program encourages wages and savings, it promotes self-sufficiency</a:t>
            </a:r>
            <a:r>
              <a:rPr lang="en-US" b="0" baseline="0" dirty="0" smtClean="0">
                <a:solidFill>
                  <a:schemeClr val="tx1"/>
                </a:solidFill>
                <a:latin typeface="+mn-lt"/>
                <a:cs typeface="Arial" charset="0"/>
              </a:rPr>
              <a:t> and it ultimately i</a:t>
            </a:r>
            <a:r>
              <a:rPr lang="en-US" b="0" dirty="0" smtClean="0">
                <a:solidFill>
                  <a:schemeClr val="tx1"/>
                </a:solidFill>
                <a:latin typeface="+mn-lt"/>
                <a:cs typeface="Arial" charset="0"/>
              </a:rPr>
              <a:t>mproves your customer’s quality of life.</a:t>
            </a:r>
          </a:p>
        </p:txBody>
      </p:sp>
      <p:sp>
        <p:nvSpPr>
          <p:cNvPr id="1146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0A0B4F3-A4E8-4999-98F8-9C19D3387D53}" type="slidenum">
              <a:rPr lang="en-US" smtClean="0"/>
              <a:pPr fontAlgn="base">
                <a:spcBef>
                  <a:spcPct val="0"/>
                </a:spcBef>
                <a:spcAft>
                  <a:spcPct val="0"/>
                </a:spcAft>
                <a:defRPr/>
              </a:pPr>
              <a:t>22</a:t>
            </a:fld>
            <a:endParaRPr lang="en-US" dirty="0" smtClean="0"/>
          </a:p>
        </p:txBody>
      </p:sp>
    </p:spTree>
    <p:extLst>
      <p:ext uri="{BB962C8B-B14F-4D97-AF65-F5344CB8AC3E}">
        <p14:creationId xmlns:p14="http://schemas.microsoft.com/office/powerpoint/2010/main" val="3328330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b="0" baseline="0" dirty="0" smtClean="0">
                <a:solidFill>
                  <a:schemeClr val="tx1"/>
                </a:solidFill>
              </a:rPr>
              <a:t>Most individuals with disabilities need healthcare coverage to maintain employment. 1619b Medicaid i</a:t>
            </a:r>
            <a:r>
              <a:rPr lang="en-US" b="0" dirty="0" smtClean="0">
                <a:solidFill>
                  <a:schemeClr val="tx1"/>
                </a:solidFill>
              </a:rPr>
              <a:t>s</a:t>
            </a:r>
            <a:r>
              <a:rPr lang="en-US" b="0" baseline="0" dirty="0" smtClean="0">
                <a:solidFill>
                  <a:schemeClr val="tx1"/>
                </a:solidFill>
              </a:rPr>
              <a:t> a work incentive that SSI provides to extend an individual’s Medicaid coverage after that recipient’s cash benefit stops due to working.  There is an annual income limit for 1619b that varies by state.  The Medicaid Benefits Booklet provides detailed information about Medicaid coverage and usage issues in Washington. Find a link to this information at the end of this training in the resources section. In addition, Extended Medicare, as an SSDI work incentive,  allows an individual to maintain Medicare coverage for at least seven and three quarters years, or ninety three months, after their Trial Work Period regardless of their earnings.  This information can be very important for someone who counts on their Medicaid or Medicare coverage and is earning wages.</a:t>
            </a:r>
          </a:p>
        </p:txBody>
      </p:sp>
      <p:sp>
        <p:nvSpPr>
          <p:cNvPr id="4" name="Slide Number Placeholder 3"/>
          <p:cNvSpPr>
            <a:spLocks noGrp="1"/>
          </p:cNvSpPr>
          <p:nvPr>
            <p:ph type="sldNum" sz="quarter" idx="10"/>
          </p:nvPr>
        </p:nvSpPr>
        <p:spPr/>
        <p:txBody>
          <a:bodyPr/>
          <a:lstStyle/>
          <a:p>
            <a:fld id="{FEE8694A-5C6E-4332-8AA6-51C133E7048D}" type="slidenum">
              <a:rPr lang="en-US" smtClean="0"/>
              <a:pPr/>
              <a:t>23</a:t>
            </a:fld>
            <a:endParaRPr lang="en-US" dirty="0"/>
          </a:p>
        </p:txBody>
      </p:sp>
    </p:spTree>
    <p:extLst>
      <p:ext uri="{BB962C8B-B14F-4D97-AF65-F5344CB8AC3E}">
        <p14:creationId xmlns:p14="http://schemas.microsoft.com/office/powerpoint/2010/main" val="2819905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p:spPr>
      </p:sp>
      <p:sp>
        <p:nvSpPr>
          <p:cNvPr id="129027"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pPr eaLnBrk="1" hangingPunct="1">
              <a:spcBef>
                <a:spcPct val="0"/>
              </a:spcBef>
            </a:pPr>
            <a:r>
              <a:rPr lang="en-US" b="0" dirty="0" smtClean="0">
                <a:solidFill>
                  <a:schemeClr val="tx1"/>
                </a:solidFill>
                <a:latin typeface="Arial" charset="0"/>
                <a:cs typeface="Arial" charset="0"/>
              </a:rPr>
              <a:t>To qualify for HWD, you must be a Washington State resident between the ages</a:t>
            </a:r>
            <a:r>
              <a:rPr lang="en-US" b="0" baseline="0" dirty="0" smtClean="0">
                <a:solidFill>
                  <a:schemeClr val="tx1"/>
                </a:solidFill>
                <a:latin typeface="Arial" charset="0"/>
                <a:cs typeface="Arial" charset="0"/>
              </a:rPr>
              <a:t> of</a:t>
            </a:r>
            <a:r>
              <a:rPr lang="en-US" b="0" dirty="0" smtClean="0">
                <a:solidFill>
                  <a:schemeClr val="tx1"/>
                </a:solidFill>
                <a:latin typeface="Arial" charset="0"/>
                <a:cs typeface="Arial" charset="0"/>
              </a:rPr>
              <a:t> sixteen through sixty four, meet disability and income program requirements, be employed and pay the monthly premium.  The monthly premium</a:t>
            </a:r>
            <a:r>
              <a:rPr lang="en-US" b="0" baseline="0" dirty="0" smtClean="0">
                <a:solidFill>
                  <a:schemeClr val="tx1"/>
                </a:solidFill>
                <a:latin typeface="Arial" charset="0"/>
                <a:cs typeface="Arial" charset="0"/>
              </a:rPr>
              <a:t> is </a:t>
            </a:r>
            <a:r>
              <a:rPr lang="en-US" b="0" dirty="0" smtClean="0">
                <a:solidFill>
                  <a:schemeClr val="tx1"/>
                </a:solidFill>
                <a:latin typeface="Arial" charset="0"/>
                <a:cs typeface="Arial" charset="0"/>
              </a:rPr>
              <a:t>a maximum of seven</a:t>
            </a:r>
            <a:r>
              <a:rPr lang="en-US" b="0" baseline="0" dirty="0" smtClean="0">
                <a:solidFill>
                  <a:schemeClr val="tx1"/>
                </a:solidFill>
                <a:latin typeface="Arial" charset="0"/>
                <a:cs typeface="Arial" charset="0"/>
              </a:rPr>
              <a:t> and a half percent </a:t>
            </a:r>
            <a:r>
              <a:rPr lang="en-US" b="0" dirty="0" smtClean="0">
                <a:solidFill>
                  <a:schemeClr val="tx1"/>
                </a:solidFill>
                <a:latin typeface="Arial" charset="0"/>
                <a:cs typeface="Arial" charset="0"/>
              </a:rPr>
              <a:t>of the total monthly income.</a:t>
            </a:r>
            <a:r>
              <a:rPr lang="en-US" b="0" baseline="0" dirty="0" smtClean="0">
                <a:solidFill>
                  <a:schemeClr val="tx1"/>
                </a:solidFill>
                <a:latin typeface="Arial" charset="0"/>
                <a:cs typeface="Arial" charset="0"/>
              </a:rPr>
              <a:t>  This amount can o</a:t>
            </a:r>
            <a:r>
              <a:rPr lang="en-US" b="0" dirty="0" smtClean="0">
                <a:solidFill>
                  <a:schemeClr val="tx1"/>
                </a:solidFill>
                <a:latin typeface="Arial" charset="0"/>
                <a:cs typeface="Arial" charset="0"/>
              </a:rPr>
              <a:t>ften be less due to income exclusions. Go to the links for the online application and the</a:t>
            </a:r>
            <a:r>
              <a:rPr lang="en-US" b="0" baseline="0" dirty="0" smtClean="0">
                <a:solidFill>
                  <a:schemeClr val="tx1"/>
                </a:solidFill>
                <a:latin typeface="Arial" charset="0"/>
                <a:cs typeface="Arial" charset="0"/>
              </a:rPr>
              <a:t> Frequently Asked Questions at the end of this training in the resources section for more information.  </a:t>
            </a:r>
            <a:endParaRPr lang="en-US" b="0" dirty="0" smtClean="0">
              <a:solidFill>
                <a:schemeClr val="tx1"/>
              </a:solidFill>
              <a:latin typeface="Arial" charset="0"/>
              <a:cs typeface="Arial" charset="0"/>
            </a:endParaRPr>
          </a:p>
        </p:txBody>
      </p:sp>
      <p:sp>
        <p:nvSpPr>
          <p:cNvPr id="116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AA7119-2976-45ED-B468-4241E20AA0E5}" type="slidenum">
              <a:rPr lang="en-US" smtClean="0"/>
              <a:pPr fontAlgn="base">
                <a:spcBef>
                  <a:spcPct val="0"/>
                </a:spcBef>
                <a:spcAft>
                  <a:spcPct val="0"/>
                </a:spcAft>
                <a:defRPr/>
              </a:pPr>
              <a:t>24</a:t>
            </a:fld>
            <a:endParaRPr lang="en-US" dirty="0" smtClean="0"/>
          </a:p>
        </p:txBody>
      </p:sp>
    </p:spTree>
    <p:extLst>
      <p:ext uri="{BB962C8B-B14F-4D97-AF65-F5344CB8AC3E}">
        <p14:creationId xmlns:p14="http://schemas.microsoft.com/office/powerpoint/2010/main" val="25499887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custDataLst>
              <p:tags r:id="rId1"/>
            </p:custDataLst>
          </p:nvPr>
        </p:nvSpPr>
        <p:spPr>
          <a:noFill/>
          <a:ln/>
        </p:spPr>
        <p:txBody>
          <a:bodyPr/>
          <a:lstStyle/>
          <a:p>
            <a:r>
              <a:rPr lang="en-US" b="0" dirty="0" smtClean="0">
                <a:solidFill>
                  <a:schemeClr val="tx1"/>
                </a:solidFill>
              </a:rPr>
              <a:t>Before we end this training,</a:t>
            </a:r>
            <a:r>
              <a:rPr lang="en-US" b="0" baseline="0" dirty="0" smtClean="0">
                <a:solidFill>
                  <a:schemeClr val="tx1"/>
                </a:solidFill>
              </a:rPr>
              <a:t> let’s outline your role as an employment consultant in benefits planning for your customers. You can assist your customer to remember to report their wages, help them obtain extra copies of their paystubs if they need assistance, review their benefit analysis document to guide them and help with informed choice, and ensure that your customer connects with a benefits specialist as life changes occur, for example when they obtain a new job, they have an increase or decrease in hourly pay or hours worked, or if their living situation changes. </a:t>
            </a:r>
          </a:p>
          <a:p>
            <a:endParaRPr lang="en-US" b="0" dirty="0" smtClean="0">
              <a:solidFill>
                <a:schemeClr val="tx1"/>
              </a:solidFill>
            </a:endParaRPr>
          </a:p>
          <a:p>
            <a:endParaRPr lang="en-US" b="0" dirty="0" smtClean="0">
              <a:solidFill>
                <a:schemeClr val="tx1"/>
              </a:solidFill>
            </a:endParaRPr>
          </a:p>
        </p:txBody>
      </p:sp>
      <p:sp>
        <p:nvSpPr>
          <p:cNvPr id="290820" name="Slide Number Placeholder 3"/>
          <p:cNvSpPr>
            <a:spLocks noGrp="1"/>
          </p:cNvSpPr>
          <p:nvPr>
            <p:ph type="sldNum" sz="quarter" idx="5"/>
          </p:nvPr>
        </p:nvSpPr>
        <p:spPr>
          <a:noFill/>
        </p:spPr>
        <p:txBody>
          <a:bodyPr/>
          <a:lstStyle/>
          <a:p>
            <a:fld id="{35CB0E82-CE83-4ED0-B46D-DA3172C8B732}" type="slidenum">
              <a:rPr lang="en-US" smtClean="0"/>
              <a:pPr/>
              <a:t>25</a:t>
            </a:fld>
            <a:endParaRPr lang="en-US" dirty="0" smtClean="0"/>
          </a:p>
        </p:txBody>
      </p:sp>
    </p:spTree>
    <p:extLst>
      <p:ext uri="{BB962C8B-B14F-4D97-AF65-F5344CB8AC3E}">
        <p14:creationId xmlns:p14="http://schemas.microsoft.com/office/powerpoint/2010/main" val="32434187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0" dirty="0" smtClean="0">
                <a:solidFill>
                  <a:schemeClr val="tx1"/>
                </a:solidFill>
              </a:rPr>
              <a:t>Reporting</a:t>
            </a:r>
            <a:r>
              <a:rPr lang="en-US" b="0" baseline="0" dirty="0" smtClean="0">
                <a:solidFill>
                  <a:schemeClr val="tx1"/>
                </a:solidFill>
              </a:rPr>
              <a:t> monthly wages is very important for your customers. Failing to report may result in overpayments.  The following are important guidelines that you may help your customer understand in the future.  Benefit recipients are expected to r</a:t>
            </a:r>
            <a:r>
              <a:rPr lang="en-US" b="0" dirty="0" smtClean="0">
                <a:solidFill>
                  <a:schemeClr val="tx1"/>
                </a:solidFill>
              </a:rPr>
              <a:t>eport start of work and monthly gross wages to all the programs</a:t>
            </a:r>
            <a:r>
              <a:rPr lang="en-US" b="0" baseline="0" dirty="0" smtClean="0">
                <a:solidFill>
                  <a:schemeClr val="tx1"/>
                </a:solidFill>
              </a:rPr>
              <a:t> they benefit from, including </a:t>
            </a:r>
            <a:r>
              <a:rPr lang="en-US" b="0" dirty="0" smtClean="0">
                <a:solidFill>
                  <a:schemeClr val="tx1"/>
                </a:solidFill>
              </a:rPr>
              <a:t>Social Security, their DDA Case Manager, DSHS programs such as Food Stamps, TANF, housing programs, etc.  In</a:t>
            </a:r>
            <a:r>
              <a:rPr lang="en-US" b="0" baseline="0" dirty="0" smtClean="0">
                <a:solidFill>
                  <a:schemeClr val="tx1"/>
                </a:solidFill>
              </a:rPr>
              <a:t> terms of reporting to Social Security, in</a:t>
            </a:r>
            <a:r>
              <a:rPr lang="en-US" b="0" dirty="0" smtClean="0">
                <a:solidFill>
                  <a:schemeClr val="tx1"/>
                </a:solidFill>
              </a:rPr>
              <a:t>dividuals or their representative payee, if they have one, are responsible for reporting  monthly wages by</a:t>
            </a:r>
            <a:r>
              <a:rPr lang="en-US" b="0" baseline="0" dirty="0" smtClean="0">
                <a:solidFill>
                  <a:schemeClr val="tx1"/>
                </a:solidFill>
              </a:rPr>
              <a:t> the tenth day of the month after the month they earned the wage.  They are also responsible to report </a:t>
            </a:r>
            <a:r>
              <a:rPr lang="en-US" b="0" dirty="0" smtClean="0">
                <a:solidFill>
                  <a:schemeClr val="tx1"/>
                </a:solidFill>
              </a:rPr>
              <a:t>changes of situation to Social Security. Again, the main point for you to remember</a:t>
            </a:r>
            <a:r>
              <a:rPr lang="en-US" b="0" baseline="0" dirty="0" smtClean="0">
                <a:solidFill>
                  <a:schemeClr val="tx1"/>
                </a:solidFill>
              </a:rPr>
              <a:t> is that b</a:t>
            </a:r>
            <a:r>
              <a:rPr lang="en-US" b="0" dirty="0" smtClean="0">
                <a:solidFill>
                  <a:schemeClr val="tx1"/>
                </a:solidFill>
              </a:rPr>
              <a:t>enefits planning will</a:t>
            </a:r>
            <a:r>
              <a:rPr lang="en-US" b="0" baseline="0" dirty="0" smtClean="0">
                <a:solidFill>
                  <a:schemeClr val="tx1"/>
                </a:solidFill>
              </a:rPr>
              <a:t> help your customer understand h</a:t>
            </a:r>
            <a:r>
              <a:rPr lang="en-US" b="0" dirty="0" smtClean="0">
                <a:solidFill>
                  <a:schemeClr val="tx1"/>
                </a:solidFill>
              </a:rPr>
              <a:t>ow and when their</a:t>
            </a:r>
            <a:r>
              <a:rPr lang="en-US" b="0" baseline="0" dirty="0" smtClean="0">
                <a:solidFill>
                  <a:schemeClr val="tx1"/>
                </a:solidFill>
              </a:rPr>
              <a:t> </a:t>
            </a:r>
            <a:r>
              <a:rPr lang="en-US" b="0" dirty="0" smtClean="0">
                <a:solidFill>
                  <a:schemeClr val="tx1"/>
                </a:solidFill>
              </a:rPr>
              <a:t>earnings will impact their benefits, and where, when and how to report their earnings.</a:t>
            </a:r>
          </a:p>
        </p:txBody>
      </p:sp>
      <p:sp>
        <p:nvSpPr>
          <p:cNvPr id="4" name="Slide Number Placeholder 3"/>
          <p:cNvSpPr>
            <a:spLocks noGrp="1"/>
          </p:cNvSpPr>
          <p:nvPr>
            <p:ph type="sldNum" sz="quarter" idx="10"/>
          </p:nvPr>
        </p:nvSpPr>
        <p:spPr/>
        <p:txBody>
          <a:bodyPr/>
          <a:lstStyle/>
          <a:p>
            <a:fld id="{FEE8694A-5C6E-4332-8AA6-51C133E7048D}" type="slidenum">
              <a:rPr lang="en-US" smtClean="0"/>
              <a:pPr/>
              <a:t>26</a:t>
            </a:fld>
            <a:endParaRPr lang="en-US" dirty="0"/>
          </a:p>
        </p:txBody>
      </p:sp>
    </p:spTree>
    <p:extLst>
      <p:ext uri="{BB962C8B-B14F-4D97-AF65-F5344CB8AC3E}">
        <p14:creationId xmlns:p14="http://schemas.microsoft.com/office/powerpoint/2010/main" val="26671890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EE8694A-5C6E-4332-8AA6-51C133E7048D}" type="slidenum">
              <a:rPr lang="en-US" smtClean="0"/>
              <a:pPr/>
              <a:t>27</a:t>
            </a:fld>
            <a:endParaRPr lang="en-US" dirty="0"/>
          </a:p>
        </p:txBody>
      </p:sp>
    </p:spTree>
    <p:extLst>
      <p:ext uri="{BB962C8B-B14F-4D97-AF65-F5344CB8AC3E}">
        <p14:creationId xmlns:p14="http://schemas.microsoft.com/office/powerpoint/2010/main" val="19136202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E8694A-5C6E-4332-8AA6-51C133E7048D}" type="slidenum">
              <a:rPr lang="en-US" smtClean="0"/>
              <a:pPr/>
              <a:t>28</a:t>
            </a:fld>
            <a:endParaRPr lang="en-US" dirty="0"/>
          </a:p>
        </p:txBody>
      </p:sp>
    </p:spTree>
    <p:extLst>
      <p:ext uri="{BB962C8B-B14F-4D97-AF65-F5344CB8AC3E}">
        <p14:creationId xmlns:p14="http://schemas.microsoft.com/office/powerpoint/2010/main" val="99923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This training is meant to give you an overview of the importance and relevance benefits planning has for your DVR customers.  We also hope that by watching this training, you will gain an understanding of your role as an employment consultant, in assisting DVR customers to obtain and utilize information provided in benefits planning.  While the process of benefits planning is complex, there are simple actions you can take to assist your customers in reaching their vocational goals and becoming more self-sufficient through supported employment.  Relax, you don’t need to do benefits planning, but you need to have a basic understanding about what benefits planning is, and why it is important for individuals who are considering going to work, to think about how earning income will impact their Social Security benefits or other benefits. If a DVR customer has questions about how going to work and earning income will impact their benefits, let the DVR counselor know so the counselor can talk with the customer and answer questions  or refer the customer to a DVR Benefits Planning Specialist.</a:t>
            </a:r>
            <a:endParaRPr lang="en-US" b="0" dirty="0">
              <a:solidFill>
                <a:schemeClr val="tx1"/>
              </a:solidFill>
            </a:endParaRPr>
          </a:p>
        </p:txBody>
      </p:sp>
      <p:sp>
        <p:nvSpPr>
          <p:cNvPr id="4" name="Slide Number Placeholder 3"/>
          <p:cNvSpPr>
            <a:spLocks noGrp="1"/>
          </p:cNvSpPr>
          <p:nvPr>
            <p:ph type="sldNum" sz="quarter" idx="10"/>
          </p:nvPr>
        </p:nvSpPr>
        <p:spPr/>
        <p:txBody>
          <a:bodyPr/>
          <a:lstStyle/>
          <a:p>
            <a:fld id="{FEE8694A-5C6E-4332-8AA6-51C133E7048D}" type="slidenum">
              <a:rPr lang="en-US" smtClean="0"/>
              <a:pPr/>
              <a:t>3</a:t>
            </a:fld>
            <a:endParaRPr lang="en-US" dirty="0"/>
          </a:p>
        </p:txBody>
      </p:sp>
    </p:spTree>
    <p:extLst>
      <p:ext uri="{BB962C8B-B14F-4D97-AF65-F5344CB8AC3E}">
        <p14:creationId xmlns:p14="http://schemas.microsoft.com/office/powerpoint/2010/main" val="13703012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b="0" dirty="0" smtClean="0">
                <a:solidFill>
                  <a:schemeClr val="tx1"/>
                </a:solidFill>
              </a:rPr>
              <a:t>Let’s start with a general question that you have probably already asked yourself or someone you work with.  What is benefits planning? </a:t>
            </a:r>
            <a:r>
              <a:rPr lang="en-US" sz="1300" dirty="0"/>
              <a:t>Benefits planning is a process to help individuals understand the impact that work will have on their benefits. </a:t>
            </a:r>
            <a:r>
              <a:rPr lang="en-US" b="0" dirty="0" smtClean="0">
                <a:solidFill>
                  <a:schemeClr val="tx1"/>
                </a:solidFill>
              </a:rPr>
              <a:t>B</a:t>
            </a:r>
            <a:r>
              <a:rPr lang="en-US" b="0" baseline="0" dirty="0" smtClean="0">
                <a:solidFill>
                  <a:schemeClr val="tx1"/>
                </a:solidFill>
              </a:rPr>
              <a:t>enefits help people with different aspects of their lives, and can provide things such as </a:t>
            </a:r>
            <a:r>
              <a:rPr lang="en-US" b="0" dirty="0" smtClean="0">
                <a:solidFill>
                  <a:schemeClr val="tx1"/>
                </a:solidFill>
              </a:rPr>
              <a:t>cash, medical insurance, housing assistance, personal care services, and access to food.  Benefits planning can also help someone explore and utilize work incentives to support an employment plan. </a:t>
            </a:r>
            <a:endParaRPr lang="en-US" b="0" dirty="0">
              <a:solidFill>
                <a:schemeClr val="tx1"/>
              </a:solidFill>
            </a:endParaRPr>
          </a:p>
        </p:txBody>
      </p:sp>
      <p:sp>
        <p:nvSpPr>
          <p:cNvPr id="4" name="Slide Number Placeholder 3"/>
          <p:cNvSpPr>
            <a:spLocks noGrp="1"/>
          </p:cNvSpPr>
          <p:nvPr>
            <p:ph type="sldNum" sz="quarter" idx="10"/>
          </p:nvPr>
        </p:nvSpPr>
        <p:spPr/>
        <p:txBody>
          <a:bodyPr/>
          <a:lstStyle/>
          <a:p>
            <a:fld id="{FEE8694A-5C6E-4332-8AA6-51C133E7048D}" type="slidenum">
              <a:rPr lang="en-US" smtClean="0"/>
              <a:pPr/>
              <a:t>4</a:t>
            </a:fld>
            <a:endParaRPr lang="en-US" dirty="0"/>
          </a:p>
        </p:txBody>
      </p:sp>
    </p:spTree>
    <p:extLst>
      <p:ext uri="{BB962C8B-B14F-4D97-AF65-F5344CB8AC3E}">
        <p14:creationId xmlns:p14="http://schemas.microsoft.com/office/powerpoint/2010/main" val="2635890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b="0" dirty="0" smtClean="0">
                <a:solidFill>
                  <a:schemeClr val="tx1"/>
                </a:solidFill>
              </a:rPr>
              <a:t>Let’s look a little</a:t>
            </a:r>
            <a:r>
              <a:rPr lang="en-US" b="0" baseline="0" dirty="0" smtClean="0">
                <a:solidFill>
                  <a:schemeClr val="tx1"/>
                </a:solidFill>
              </a:rPr>
              <a:t> closer at exactly what the purpose of b</a:t>
            </a:r>
            <a:r>
              <a:rPr lang="en-US" b="0" dirty="0" smtClean="0">
                <a:solidFill>
                  <a:schemeClr val="tx1"/>
                </a:solidFill>
              </a:rPr>
              <a:t>enefits planning is.  First, as we just explained, when someone receives</a:t>
            </a:r>
            <a:r>
              <a:rPr lang="en-US" b="0" baseline="0" dirty="0" smtClean="0">
                <a:solidFill>
                  <a:schemeClr val="tx1"/>
                </a:solidFill>
              </a:rPr>
              <a:t> benefits planning services, they can expect </a:t>
            </a:r>
            <a:r>
              <a:rPr lang="en-US" b="0" i="0" baseline="0" dirty="0" smtClean="0">
                <a:solidFill>
                  <a:schemeClr val="tx1"/>
                </a:solidFill>
              </a:rPr>
              <a:t>to receive information about  </a:t>
            </a:r>
            <a:r>
              <a:rPr lang="en-US" b="0" baseline="0" dirty="0" smtClean="0">
                <a:solidFill>
                  <a:schemeClr val="tx1"/>
                </a:solidFill>
              </a:rPr>
              <a:t>the impact their wages </a:t>
            </a:r>
            <a:r>
              <a:rPr lang="en-US" b="0" dirty="0" smtClean="0">
                <a:solidFill>
                  <a:schemeClr val="tx1"/>
                </a:solidFill>
              </a:rPr>
              <a:t>will have on Social Security and other benefits they receive.  Benefits</a:t>
            </a:r>
            <a:r>
              <a:rPr lang="en-US" b="0" baseline="0" dirty="0" smtClean="0">
                <a:solidFill>
                  <a:schemeClr val="tx1"/>
                </a:solidFill>
              </a:rPr>
              <a:t> planning also helps to e</a:t>
            </a:r>
            <a:r>
              <a:rPr lang="en-US" b="0" dirty="0" smtClean="0">
                <a:solidFill>
                  <a:schemeClr val="tx1"/>
                </a:solidFill>
              </a:rPr>
              <a:t>ducate</a:t>
            </a:r>
            <a:r>
              <a:rPr lang="en-US" b="0" baseline="0" dirty="0" smtClean="0">
                <a:solidFill>
                  <a:schemeClr val="tx1"/>
                </a:solidFill>
              </a:rPr>
              <a:t> people</a:t>
            </a:r>
            <a:r>
              <a:rPr lang="en-US" b="0" dirty="0" smtClean="0">
                <a:solidFill>
                  <a:schemeClr val="tx1"/>
                </a:solidFill>
              </a:rPr>
              <a:t>, reduce their fears and dispel myths they may have about work and benefits.  Benefit</a:t>
            </a:r>
            <a:r>
              <a:rPr lang="en-US" b="0" baseline="0" dirty="0" smtClean="0">
                <a:solidFill>
                  <a:schemeClr val="tx1"/>
                </a:solidFill>
              </a:rPr>
              <a:t> planning can e</a:t>
            </a:r>
            <a:r>
              <a:rPr lang="en-US" b="0" dirty="0" smtClean="0">
                <a:solidFill>
                  <a:schemeClr val="tx1"/>
                </a:solidFill>
              </a:rPr>
              <a:t>mpower individuals to make informed choices about their employment goals and this helps people</a:t>
            </a:r>
            <a:r>
              <a:rPr lang="en-US" b="0" baseline="0" dirty="0" smtClean="0">
                <a:solidFill>
                  <a:schemeClr val="tx1"/>
                </a:solidFill>
              </a:rPr>
              <a:t> </a:t>
            </a:r>
            <a:r>
              <a:rPr lang="en-US" b="0" dirty="0" smtClean="0">
                <a:solidFill>
                  <a:schemeClr val="tx1"/>
                </a:solidFill>
              </a:rPr>
              <a:t>work to their potential instead of limiting their wages or earnings so that they keep their benefits.  </a:t>
            </a:r>
            <a:r>
              <a:rPr lang="en-US" sz="1300" dirty="0"/>
              <a:t>Some individuals worry  that if they go to work they will lose all of their medical or cash benefits. They are not aware that they can earn some income without losing their benefits. Social Security, for example, has work incentives that allow individuals to earn income and continue to receive benefits. We will talk more about work incentives later. Having information about how earnings will impact benefits will help individuals make informed choices about going to work.</a:t>
            </a:r>
            <a:endParaRPr lang="en-US" b="0" dirty="0" smtClean="0">
              <a:solidFill>
                <a:schemeClr val="tx1"/>
              </a:solidFill>
            </a:endParaRPr>
          </a:p>
        </p:txBody>
      </p:sp>
      <p:sp>
        <p:nvSpPr>
          <p:cNvPr id="4" name="Slide Number Placeholder 3"/>
          <p:cNvSpPr>
            <a:spLocks noGrp="1"/>
          </p:cNvSpPr>
          <p:nvPr>
            <p:ph type="sldNum" sz="quarter" idx="10"/>
          </p:nvPr>
        </p:nvSpPr>
        <p:spPr/>
        <p:txBody>
          <a:bodyPr/>
          <a:lstStyle/>
          <a:p>
            <a:fld id="{FEE8694A-5C6E-4332-8AA6-51C133E7048D}" type="slidenum">
              <a:rPr lang="en-US" smtClean="0"/>
              <a:pPr/>
              <a:t>5</a:t>
            </a:fld>
            <a:endParaRPr lang="en-US" dirty="0"/>
          </a:p>
        </p:txBody>
      </p:sp>
    </p:spTree>
    <p:extLst>
      <p:ext uri="{BB962C8B-B14F-4D97-AF65-F5344CB8AC3E}">
        <p14:creationId xmlns:p14="http://schemas.microsoft.com/office/powerpoint/2010/main" val="3857350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defTabSz="957468">
              <a:defRPr/>
            </a:pPr>
            <a:r>
              <a:rPr lang="en-US" b="0" dirty="0" smtClean="0">
                <a:solidFill>
                  <a:schemeClr val="tx1"/>
                </a:solidFill>
              </a:rPr>
              <a:t>In addition, benefits planning services</a:t>
            </a:r>
            <a:r>
              <a:rPr lang="en-US" b="0" baseline="0" dirty="0" smtClean="0">
                <a:solidFill>
                  <a:schemeClr val="tx1"/>
                </a:solidFill>
              </a:rPr>
              <a:t> </a:t>
            </a:r>
            <a:r>
              <a:rPr lang="en-US" b="0" dirty="0" smtClean="0">
                <a:solidFill>
                  <a:schemeClr val="tx1"/>
                </a:solidFill>
              </a:rPr>
              <a:t>will help your customers explore possible Social Security work incentives.  Some</a:t>
            </a:r>
            <a:r>
              <a:rPr lang="en-US" b="0" baseline="0" dirty="0" smtClean="0">
                <a:solidFill>
                  <a:schemeClr val="tx1"/>
                </a:solidFill>
              </a:rPr>
              <a:t> of these w</a:t>
            </a:r>
            <a:r>
              <a:rPr lang="en-US" b="0" dirty="0" smtClean="0">
                <a:solidFill>
                  <a:schemeClr val="tx1"/>
                </a:solidFill>
              </a:rPr>
              <a:t>ork incentives can help people pay for extended services,</a:t>
            </a:r>
            <a:r>
              <a:rPr lang="en-US" b="0" baseline="0" dirty="0" smtClean="0">
                <a:solidFill>
                  <a:schemeClr val="tx1"/>
                </a:solidFill>
              </a:rPr>
              <a:t> also called </a:t>
            </a:r>
            <a:r>
              <a:rPr lang="en-US" b="0" dirty="0" smtClean="0">
                <a:solidFill>
                  <a:schemeClr val="tx1"/>
                </a:solidFill>
              </a:rPr>
              <a:t>long term supports, that they need to keep their job.  Benefits planning will also provide</a:t>
            </a:r>
            <a:r>
              <a:rPr lang="en-US" b="0" baseline="0" dirty="0" smtClean="0">
                <a:solidFill>
                  <a:schemeClr val="tx1"/>
                </a:solidFill>
              </a:rPr>
              <a:t> the individual with e</a:t>
            </a:r>
            <a:r>
              <a:rPr lang="en-US" b="0" dirty="0" smtClean="0">
                <a:solidFill>
                  <a:schemeClr val="tx1"/>
                </a:solidFill>
              </a:rPr>
              <a:t>ducation about healthcare work incentives and options.  And finally, benefits planning will provide</a:t>
            </a:r>
            <a:r>
              <a:rPr lang="en-US" b="0" baseline="0" dirty="0" smtClean="0">
                <a:solidFill>
                  <a:schemeClr val="tx1"/>
                </a:solidFill>
              </a:rPr>
              <a:t> information about the </a:t>
            </a:r>
            <a:r>
              <a:rPr lang="en-US" b="0" dirty="0" smtClean="0">
                <a:solidFill>
                  <a:schemeClr val="tx1"/>
                </a:solidFill>
              </a:rPr>
              <a:t>reporting requirements people have to follow so that they avoid overpayments with Social Security and other programs they may be obtaining benefits from.</a:t>
            </a:r>
          </a:p>
          <a:p>
            <a:r>
              <a:rPr lang="en-US" sz="1300" dirty="0"/>
              <a:t>For many DVR customers who receive supported employment, the most important incentive to work is that individuals can earn income and continue to receive medical benefits. Often, the fear of going to work and losing all medical services prevents many individuals from seeking employment. Benefits planning early </a:t>
            </a:r>
            <a:r>
              <a:rPr lang="en-US" b="0" dirty="0" smtClean="0">
                <a:solidFill>
                  <a:schemeClr val="tx1"/>
                </a:solidFill>
              </a:rPr>
              <a:t>o</a:t>
            </a:r>
            <a:r>
              <a:rPr lang="en-US" sz="1300" dirty="0"/>
              <a:t>n in the VR process is essential.</a:t>
            </a:r>
            <a:endParaRPr lang="en-US" b="0" dirty="0">
              <a:solidFill>
                <a:schemeClr val="tx1"/>
              </a:solidFill>
            </a:endParaRPr>
          </a:p>
        </p:txBody>
      </p:sp>
      <p:sp>
        <p:nvSpPr>
          <p:cNvPr id="4" name="Slide Number Placeholder 3"/>
          <p:cNvSpPr>
            <a:spLocks noGrp="1"/>
          </p:cNvSpPr>
          <p:nvPr>
            <p:ph type="sldNum" sz="quarter" idx="10"/>
          </p:nvPr>
        </p:nvSpPr>
        <p:spPr/>
        <p:txBody>
          <a:bodyPr/>
          <a:lstStyle/>
          <a:p>
            <a:fld id="{FEE8694A-5C6E-4332-8AA6-51C133E7048D}" type="slidenum">
              <a:rPr lang="en-US" smtClean="0"/>
              <a:pPr/>
              <a:t>6</a:t>
            </a:fld>
            <a:endParaRPr lang="en-US" dirty="0"/>
          </a:p>
        </p:txBody>
      </p:sp>
    </p:spTree>
    <p:extLst>
      <p:ext uri="{BB962C8B-B14F-4D97-AF65-F5344CB8AC3E}">
        <p14:creationId xmlns:p14="http://schemas.microsoft.com/office/powerpoint/2010/main" val="3974891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a:ln/>
        </p:spPr>
      </p:sp>
      <p:sp>
        <p:nvSpPr>
          <p:cNvPr id="242691" name="Notes Placeholder 2"/>
          <p:cNvSpPr>
            <a:spLocks noGrp="1"/>
          </p:cNvSpPr>
          <p:nvPr>
            <p:ph type="body" idx="1"/>
            <p:custDataLst>
              <p:tags r:id="rId1"/>
            </p:custDataLst>
          </p:nvPr>
        </p:nvSpPr>
        <p:spPr>
          <a:noFill/>
          <a:ln/>
        </p:spPr>
        <p:txBody>
          <a:bodyPr/>
          <a:lstStyle/>
          <a:p>
            <a:r>
              <a:rPr lang="en-US" b="0" baseline="0" dirty="0" smtClean="0">
                <a:solidFill>
                  <a:schemeClr val="tx1"/>
                </a:solidFill>
              </a:rPr>
              <a:t>And since we are on the topic of timing, let’s get a little more specific about when a benefits plan should be done.  </a:t>
            </a:r>
            <a:r>
              <a:rPr lang="en-US" b="0" u="none" baseline="0" dirty="0" smtClean="0">
                <a:solidFill>
                  <a:schemeClr val="tx1"/>
                </a:solidFill>
              </a:rPr>
              <a:t>DVR customers must receive benefits planning service before they are referred to a Community Rehabilitation Program, or CRP, for job placement services.  </a:t>
            </a:r>
            <a:r>
              <a:rPr lang="en-US" b="0" baseline="0" dirty="0" smtClean="0">
                <a:solidFill>
                  <a:schemeClr val="tx1"/>
                </a:solidFill>
              </a:rPr>
              <a:t>This is important for a few different reasons. The customer needs information from the benefits planning process to consider their financial and medical needs so that they can make informed choices when they develop their vocational plan.  The customer also needs to understand what their reporting responsibilities will be before they get a job so that they can avoid a crisis once they start earning a wage. If you receive a referral from DVR for CRP job placement services and the customer is receiving Social Security Disability Insurance </a:t>
            </a:r>
            <a:r>
              <a:rPr lang="en-US" b="0" dirty="0" smtClean="0">
                <a:solidFill>
                  <a:schemeClr val="tx1"/>
                </a:solidFill>
              </a:rPr>
              <a:t>, or S</a:t>
            </a:r>
            <a:r>
              <a:rPr lang="en-US" b="0" baseline="0" dirty="0" smtClean="0">
                <a:solidFill>
                  <a:schemeClr val="tx1"/>
                </a:solidFill>
              </a:rPr>
              <a:t>SDI, or Supplemental Security Income or</a:t>
            </a:r>
            <a:r>
              <a:rPr lang="en-US" b="0" dirty="0" smtClean="0">
                <a:solidFill>
                  <a:schemeClr val="tx1"/>
                </a:solidFill>
              </a:rPr>
              <a:t> </a:t>
            </a:r>
            <a:r>
              <a:rPr lang="en-US" b="0" baseline="0" dirty="0" smtClean="0">
                <a:solidFill>
                  <a:schemeClr val="tx1"/>
                </a:solidFill>
              </a:rPr>
              <a:t>SSI, make sure they have completed benefits planning and understand how earned income may impact their benefits. It is critical that the customer learns how employment earnings may affect their SSDI, SSI and</a:t>
            </a:r>
            <a:r>
              <a:rPr lang="en-US" b="0" dirty="0" smtClean="0">
                <a:solidFill>
                  <a:schemeClr val="tx1"/>
                </a:solidFill>
              </a:rPr>
              <a:t> </a:t>
            </a:r>
            <a:r>
              <a:rPr lang="en-US" b="0" baseline="0" dirty="0" smtClean="0">
                <a:solidFill>
                  <a:schemeClr val="tx1"/>
                </a:solidFill>
              </a:rPr>
              <a:t>or other public benefits before you begin job placement activities.</a:t>
            </a:r>
            <a:r>
              <a:rPr lang="en-US" b="0" dirty="0" smtClean="0">
                <a:solidFill>
                  <a:schemeClr val="tx1"/>
                </a:solidFill>
              </a:rPr>
              <a:t> </a:t>
            </a:r>
            <a:r>
              <a:rPr lang="en-US" b="0" baseline="0" dirty="0" smtClean="0">
                <a:solidFill>
                  <a:schemeClr val="tx1"/>
                </a:solidFill>
              </a:rPr>
              <a:t>If benefits planning has not been completed when a customer is referred to you for job placement, do not accept the referral. Instead, ask the DVR Counselor and customer to conduct benefits planning and then re-submit the referral when that has been completed.</a:t>
            </a:r>
          </a:p>
        </p:txBody>
      </p:sp>
      <p:sp>
        <p:nvSpPr>
          <p:cNvPr id="242692" name="Slide Number Placeholder 3"/>
          <p:cNvSpPr>
            <a:spLocks noGrp="1"/>
          </p:cNvSpPr>
          <p:nvPr>
            <p:ph type="sldNum" sz="quarter" idx="5"/>
          </p:nvPr>
        </p:nvSpPr>
        <p:spPr>
          <a:noFill/>
        </p:spPr>
        <p:txBody>
          <a:bodyPr/>
          <a:lstStyle/>
          <a:p>
            <a:fld id="{49EB4A6A-493D-4957-AB02-C3777ACDAFD3}" type="slidenum">
              <a:rPr lang="en-US" smtClean="0"/>
              <a:pPr/>
              <a:t>7</a:t>
            </a:fld>
            <a:endParaRPr lang="en-US" dirty="0" smtClean="0"/>
          </a:p>
        </p:txBody>
      </p:sp>
    </p:spTree>
    <p:extLst>
      <p:ext uri="{BB962C8B-B14F-4D97-AF65-F5344CB8AC3E}">
        <p14:creationId xmlns:p14="http://schemas.microsoft.com/office/powerpoint/2010/main" val="3162253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pPr defTabSz="957468">
              <a:defRPr/>
            </a:pPr>
            <a:r>
              <a:rPr lang="en-US" b="0" dirty="0" smtClean="0">
                <a:solidFill>
                  <a:schemeClr val="tx1"/>
                </a:solidFill>
              </a:rPr>
              <a:t>Before we go too much further</a:t>
            </a:r>
            <a:r>
              <a:rPr lang="en-US" b="0" baseline="0" dirty="0" smtClean="0">
                <a:solidFill>
                  <a:schemeClr val="tx1"/>
                </a:solidFill>
              </a:rPr>
              <a:t> into this training, we want to give you a few important considerations about b</a:t>
            </a:r>
            <a:r>
              <a:rPr lang="en-US" b="0" dirty="0" smtClean="0">
                <a:solidFill>
                  <a:schemeClr val="tx1"/>
                </a:solidFill>
              </a:rPr>
              <a:t>enefits planning.</a:t>
            </a:r>
            <a:r>
              <a:rPr lang="en-US" b="0" baseline="0" dirty="0" smtClean="0">
                <a:solidFill>
                  <a:schemeClr val="tx1"/>
                </a:solidFill>
              </a:rPr>
              <a:t>  First, this process and information is </a:t>
            </a:r>
            <a:r>
              <a:rPr lang="en-US" b="0" dirty="0" smtClean="0">
                <a:solidFill>
                  <a:schemeClr val="tx1"/>
                </a:solidFill>
              </a:rPr>
              <a:t>complicated and should be completed by a qualified Benefits Specialist who has received</a:t>
            </a:r>
            <a:r>
              <a:rPr lang="en-US" b="0" baseline="0" dirty="0" smtClean="0">
                <a:solidFill>
                  <a:schemeClr val="tx1"/>
                </a:solidFill>
              </a:rPr>
              <a:t> extensive initial and ongoing training about benefits and work incentives.</a:t>
            </a:r>
            <a:r>
              <a:rPr lang="en-US" b="0" dirty="0" smtClean="0">
                <a:solidFill>
                  <a:schemeClr val="tx1"/>
                </a:solidFill>
              </a:rPr>
              <a:t>  Second, to ensure accuracy of Social Security cash and medical benefits, as well as work incentive status, verification of the benefits</a:t>
            </a:r>
            <a:r>
              <a:rPr lang="en-US" b="0" baseline="0" dirty="0" smtClean="0">
                <a:solidFill>
                  <a:schemeClr val="tx1"/>
                </a:solidFill>
              </a:rPr>
              <a:t> someone actually receives will need to be done.  To do this, people can obtain</a:t>
            </a:r>
            <a:r>
              <a:rPr lang="en-US" b="0" dirty="0" smtClean="0">
                <a:solidFill>
                  <a:schemeClr val="tx1"/>
                </a:solidFill>
              </a:rPr>
              <a:t> a Social Security Benefits Planning Query, or BPQY. Third, benefits planning can help facilitate the use of work incentives and help with changes in someone’s life.  For</a:t>
            </a:r>
            <a:r>
              <a:rPr lang="en-US" b="0" baseline="0" dirty="0" smtClean="0">
                <a:solidFill>
                  <a:schemeClr val="tx1"/>
                </a:solidFill>
              </a:rPr>
              <a:t> example, work incentives may help someone when they get a new job </a:t>
            </a:r>
            <a:r>
              <a:rPr lang="en-US" b="0" dirty="0" smtClean="0">
                <a:solidFill>
                  <a:schemeClr val="tx1"/>
                </a:solidFill>
              </a:rPr>
              <a:t>or increase their wages or</a:t>
            </a:r>
            <a:r>
              <a:rPr lang="en-US" b="0" baseline="0" dirty="0" smtClean="0">
                <a:solidFill>
                  <a:schemeClr val="tx1"/>
                </a:solidFill>
              </a:rPr>
              <a:t> </a:t>
            </a:r>
            <a:r>
              <a:rPr lang="en-US" b="0" dirty="0" smtClean="0">
                <a:solidFill>
                  <a:schemeClr val="tx1"/>
                </a:solidFill>
              </a:rPr>
              <a:t>resources.  Benefits analysis should also be reviewed regularly and updated, as needed, when</a:t>
            </a:r>
            <a:r>
              <a:rPr lang="en-US" b="0" baseline="0" dirty="0" smtClean="0">
                <a:solidFill>
                  <a:schemeClr val="tx1"/>
                </a:solidFill>
              </a:rPr>
              <a:t> someone’s s</a:t>
            </a:r>
            <a:r>
              <a:rPr lang="en-US" b="0" dirty="0" smtClean="0">
                <a:solidFill>
                  <a:schemeClr val="tx1"/>
                </a:solidFill>
              </a:rPr>
              <a:t>ituation changes.  And finally, benefits planning takes time so plan ahead! In addition to obtaining the BPQY, other information will need to be gathered to understand an individual’s complete benefit situation and possible issues they may have.  We encourage you to make benefits</a:t>
            </a:r>
            <a:r>
              <a:rPr lang="en-US" b="0" baseline="0" dirty="0" smtClean="0">
                <a:solidFill>
                  <a:schemeClr val="tx1"/>
                </a:solidFill>
              </a:rPr>
              <a:t> planning a priority</a:t>
            </a:r>
            <a:r>
              <a:rPr lang="en-US" b="0" dirty="0" smtClean="0">
                <a:solidFill>
                  <a:schemeClr val="tx1"/>
                </a:solidFill>
              </a:rPr>
              <a:t> and </a:t>
            </a:r>
            <a:r>
              <a:rPr lang="en-US" b="0" baseline="0" dirty="0" smtClean="0">
                <a:solidFill>
                  <a:schemeClr val="tx1"/>
                </a:solidFill>
              </a:rPr>
              <a:t>not to wait until there is an emergency!  </a:t>
            </a:r>
          </a:p>
          <a:p>
            <a:pPr defTabSz="957468">
              <a:defRPr/>
            </a:pPr>
            <a:endParaRPr lang="en-US" b="0" dirty="0" smtClean="0">
              <a:solidFill>
                <a:schemeClr val="tx1"/>
              </a:solidFill>
            </a:endParaRPr>
          </a:p>
        </p:txBody>
      </p:sp>
      <p:sp>
        <p:nvSpPr>
          <p:cNvPr id="4" name="Slide Number Placeholder 3"/>
          <p:cNvSpPr>
            <a:spLocks noGrp="1"/>
          </p:cNvSpPr>
          <p:nvPr>
            <p:ph type="sldNum" sz="quarter" idx="10"/>
          </p:nvPr>
        </p:nvSpPr>
        <p:spPr/>
        <p:txBody>
          <a:bodyPr/>
          <a:lstStyle/>
          <a:p>
            <a:pPr>
              <a:defRPr/>
            </a:pPr>
            <a:fld id="{BCD834A0-9D18-4A67-810D-0E3229E6B184}" type="slidenum">
              <a:rPr lang="en-US" smtClean="0"/>
              <a:pPr>
                <a:defRPr/>
              </a:pPr>
              <a:t>8</a:t>
            </a:fld>
            <a:endParaRPr lang="en-US" dirty="0"/>
          </a:p>
        </p:txBody>
      </p:sp>
    </p:spTree>
    <p:extLst>
      <p:ext uri="{BB962C8B-B14F-4D97-AF65-F5344CB8AC3E}">
        <p14:creationId xmlns:p14="http://schemas.microsoft.com/office/powerpoint/2010/main" val="4246882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normAutofit/>
          </a:bodyPr>
          <a:lstStyle/>
          <a:p>
            <a:r>
              <a:rPr lang="en-US" b="0" dirty="0" smtClean="0">
                <a:solidFill>
                  <a:schemeClr val="tx1"/>
                </a:solidFill>
              </a:rPr>
              <a:t>Let’s briefly look at the types of help a supported employment</a:t>
            </a:r>
            <a:r>
              <a:rPr lang="en-US" b="0" baseline="0" dirty="0" smtClean="0">
                <a:solidFill>
                  <a:schemeClr val="tx1"/>
                </a:solidFill>
              </a:rPr>
              <a:t> customer may be able to obtain or maintain as a result of benefits planning.  We already mentioned that people may be able to access work incentives to assist with paying for extended services. This can help someone get the supports they need to maintain their job.  In addition, benefits planning considers all benefits the person does receive or can receive.  A comprehensive benefits analysis provides information about the impact of earnings from work on all benefits, so your customer can make informed choices about their employment options, and at the same time, ensure they keep needed support services, such as cash benefits, healthcare, mental health services, </a:t>
            </a:r>
            <a:r>
              <a:rPr lang="en-US" b="0" dirty="0">
                <a:solidFill>
                  <a:schemeClr val="tx1"/>
                </a:solidFill>
              </a:rPr>
              <a:t>w</a:t>
            </a:r>
            <a:r>
              <a:rPr lang="en-US" b="0" baseline="0" dirty="0" smtClean="0">
                <a:solidFill>
                  <a:schemeClr val="tx1"/>
                </a:solidFill>
              </a:rPr>
              <a:t>aiver services, food stamps and housing assistance. Ultimately, we want to ensure that your customer has the information they need to make informed decisions that will effect their life.  Benefits planning can help them with these important decisions.</a:t>
            </a:r>
          </a:p>
          <a:p>
            <a:endParaRPr lang="en-US" b="0" baseline="0" dirty="0" smtClean="0">
              <a:solidFill>
                <a:schemeClr val="tx1"/>
              </a:solidFill>
            </a:endParaRPr>
          </a:p>
          <a:p>
            <a:r>
              <a:rPr lang="en-US" b="0" baseline="0" dirty="0" smtClean="0">
                <a:solidFill>
                  <a:schemeClr val="tx1"/>
                </a:solidFill>
              </a:rPr>
              <a:t> </a:t>
            </a:r>
          </a:p>
          <a:p>
            <a:endParaRPr lang="en-US" b="0" baseline="0" dirty="0" smtClean="0">
              <a:solidFill>
                <a:schemeClr val="tx1"/>
              </a:solidFill>
            </a:endParaRPr>
          </a:p>
          <a:p>
            <a:endParaRPr lang="en-US" b="0" baseline="0" dirty="0" smtClean="0">
              <a:solidFill>
                <a:schemeClr val="tx1"/>
              </a:solidFill>
            </a:endParaRPr>
          </a:p>
          <a:p>
            <a:endParaRPr lang="en-US" b="0" baseline="0" dirty="0" smtClean="0">
              <a:solidFill>
                <a:schemeClr val="tx1"/>
              </a:solidFill>
            </a:endParaRPr>
          </a:p>
          <a:p>
            <a:endParaRPr lang="en-US" b="0" dirty="0">
              <a:solidFill>
                <a:schemeClr val="tx1"/>
              </a:solidFill>
            </a:endParaRPr>
          </a:p>
        </p:txBody>
      </p:sp>
      <p:sp>
        <p:nvSpPr>
          <p:cNvPr id="4" name="Slide Number Placeholder 3"/>
          <p:cNvSpPr>
            <a:spLocks noGrp="1"/>
          </p:cNvSpPr>
          <p:nvPr>
            <p:ph type="sldNum" sz="quarter" idx="10"/>
          </p:nvPr>
        </p:nvSpPr>
        <p:spPr/>
        <p:txBody>
          <a:bodyPr/>
          <a:lstStyle/>
          <a:p>
            <a:fld id="{FEE8694A-5C6E-4332-8AA6-51C133E7048D}" type="slidenum">
              <a:rPr lang="en-US" smtClean="0"/>
              <a:pPr/>
              <a:t>9</a:t>
            </a:fld>
            <a:endParaRPr lang="en-US" dirty="0"/>
          </a:p>
        </p:txBody>
      </p:sp>
    </p:spTree>
    <p:extLst>
      <p:ext uri="{BB962C8B-B14F-4D97-AF65-F5344CB8AC3E}">
        <p14:creationId xmlns:p14="http://schemas.microsoft.com/office/powerpoint/2010/main" val="4148007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solidFill>
                  <a:srgbClr val="680000"/>
                </a:soli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9" name="Slide Number Placeholder 28"/>
          <p:cNvSpPr>
            <a:spLocks noGrp="1"/>
          </p:cNvSpPr>
          <p:nvPr>
            <p:ph type="sldNum" sz="quarter" idx="12"/>
          </p:nvPr>
        </p:nvSpPr>
        <p:spPr/>
        <p:txBody>
          <a:bodyPr/>
          <a:lstStyle/>
          <a:p>
            <a:fld id="{E6069D16-D2FC-4A9B-8106-9ADC6FCC49D2}" type="slidenum">
              <a:rPr lang="en-US" smtClean="0"/>
              <a:pPr/>
              <a:t>‹#›</a:t>
            </a:fld>
            <a:endParaRPr lang="en-US" dirty="0"/>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6423A9D4-D29F-4239-A323-6B6A272C86F8}"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C28CEB09-7F0E-4075-A1F6-C6F975556D94}"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smtClean="0"/>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1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3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3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dirty="0"/>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A6981127-21F6-425C-8DE6-062017C9CA8E}"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4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64532" y="2103437"/>
            <a:ext cx="3126668"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664532" y="2408237"/>
            <a:ext cx="3202868" cy="4068763"/>
          </a:xfrm>
        </p:spPr>
        <p:txBody>
          <a:bodyPr/>
          <a:lstStyle>
            <a:lvl1pPr>
              <a:lnSpc>
                <a:spcPct val="100000"/>
              </a:lnSpc>
              <a:buClr>
                <a:schemeClr val="accent1">
                  <a:lumMod val="50000"/>
                </a:schemeClr>
              </a:buClr>
              <a:defRPr sz="2000"/>
            </a:lvl1pPr>
            <a:lvl2pPr>
              <a:lnSpc>
                <a:spcPct val="100000"/>
              </a:lnSpc>
              <a:buClr>
                <a:schemeClr val="accent1">
                  <a:lumMod val="50000"/>
                </a:schemeClr>
              </a:buClr>
              <a:defRPr sz="2000"/>
            </a:lvl2pPr>
            <a:lvl3pPr>
              <a:lnSpc>
                <a:spcPct val="100000"/>
              </a:lnSpc>
              <a:buClr>
                <a:schemeClr val="accent1">
                  <a:lumMod val="50000"/>
                </a:schemeClr>
              </a:buClr>
              <a:defRPr sz="1800"/>
            </a:lvl3pPr>
            <a:lvl4pPr>
              <a:lnSpc>
                <a:spcPct val="100000"/>
              </a:lnSpc>
              <a:buClr>
                <a:schemeClr val="accent1">
                  <a:lumMod val="50000"/>
                </a:schemeClr>
              </a:buClr>
              <a:defRPr sz="1600"/>
            </a:lvl4pPr>
            <a:lvl5pPr>
              <a:lnSpc>
                <a:spcPct val="100000"/>
              </a:lnSpc>
              <a:buClr>
                <a:schemeClr val="accent1">
                  <a:lumMod val="5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5814470" y="2408237"/>
            <a:ext cx="3177130" cy="4068763"/>
          </a:xfrm>
        </p:spPr>
        <p:txBody>
          <a:bodyPr/>
          <a:lstStyle>
            <a:lvl1pPr>
              <a:buClr>
                <a:schemeClr val="accent1">
                  <a:lumMod val="50000"/>
                </a:schemeClr>
              </a:buClr>
              <a:defRPr sz="2000"/>
            </a:lvl1pPr>
            <a:lvl2pPr>
              <a:buClr>
                <a:schemeClr val="accent1">
                  <a:lumMod val="50000"/>
                </a:schemeClr>
              </a:buClr>
              <a:defRPr sz="2000"/>
            </a:lvl2pPr>
            <a:lvl3pPr>
              <a:buClr>
                <a:schemeClr val="accent1">
                  <a:lumMod val="50000"/>
                </a:schemeClr>
              </a:buClr>
              <a:defRPr sz="1800"/>
            </a:lvl3pPr>
            <a:lvl4pPr>
              <a:buClr>
                <a:schemeClr val="accent1">
                  <a:lumMod val="50000"/>
                </a:schemeClr>
              </a:buClr>
              <a:defRPr sz="1600"/>
            </a:lvl4pPr>
            <a:lvl5pPr>
              <a:buClr>
                <a:schemeClr val="accent1">
                  <a:lumMod val="50000"/>
                </a:schemeClr>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5817184" y="2103440"/>
            <a:ext cx="3175882" cy="304801"/>
          </a:xfrm>
          <a:solidFill>
            <a:schemeClr val="accent5">
              <a:lumMod val="20000"/>
              <a:lumOff val="80000"/>
              <a:alpha val="39000"/>
            </a:schemeClr>
          </a:solidFill>
        </p:spPr>
        <p:txBody>
          <a:bodyPr tIns="274320" anchor="b">
            <a:noAutofit/>
          </a:bodyPr>
          <a:lstStyle>
            <a:lvl1pPr marL="0" indent="0">
              <a:buNone/>
              <a:defRPr sz="1600" b="1"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Slide Number Placeholder 9"/>
          <p:cNvSpPr>
            <a:spLocks noGrp="1"/>
          </p:cNvSpPr>
          <p:nvPr>
            <p:ph type="sldNum" sz="quarter" idx="14"/>
          </p:nvPr>
        </p:nvSpPr>
        <p:spPr/>
        <p:txBody>
          <a:bodyPr/>
          <a:lstStyle/>
          <a:p>
            <a:fld id="{E6069D16-D2FC-4A9B-8106-9ADC6FCC49D2}" type="slidenum">
              <a:rPr lang="en-US" smtClean="0"/>
              <a:pPr/>
              <a:t>‹#›</a:t>
            </a:fld>
            <a:endParaRPr lang="en-US" dirty="0"/>
          </a:p>
        </p:txBody>
      </p:sp>
      <p:sp>
        <p:nvSpPr>
          <p:cNvPr id="17" name="Title 16"/>
          <p:cNvSpPr>
            <a:spLocks noGrp="1"/>
          </p:cNvSpPr>
          <p:nvPr>
            <p:ph type="title"/>
          </p:nvPr>
        </p:nvSpPr>
        <p:spPr/>
        <p:txBody>
          <a:bodyPr/>
          <a:lstStyle/>
          <a:p>
            <a:r>
              <a:rPr lang="en-US" smtClean="0"/>
              <a:t>Click to edit Master title style</a:t>
            </a:r>
            <a:endParaRPr lang="en-US"/>
          </a:p>
        </p:txBody>
      </p:sp>
      <p:sp>
        <p:nvSpPr>
          <p:cNvPr id="18"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2200" y="1874836"/>
            <a:ext cx="8305800" cy="4525965"/>
          </a:xfrm>
        </p:spPr>
        <p:txBody>
          <a:bodyPr/>
          <a:lstStyle>
            <a:lvl1pPr marL="173038" indent="-173038">
              <a:lnSpc>
                <a:spcPts val="2600"/>
              </a:lnSpc>
              <a:buClr>
                <a:schemeClr val="tx2">
                  <a:lumMod val="75000"/>
                </a:schemeClr>
              </a:buClr>
              <a:buFont typeface="Arial" pitchFamily="34" charset="0"/>
              <a:buChar char="•"/>
              <a:defRPr sz="2400" b="0"/>
            </a:lvl1pPr>
            <a:lvl2pPr marL="684213" indent="-227013">
              <a:lnSpc>
                <a:spcPts val="2600"/>
              </a:lnSpc>
              <a:buClr>
                <a:schemeClr val="tx2">
                  <a:lumMod val="75000"/>
                </a:schemeClr>
              </a:buClr>
              <a:buFont typeface="Arial" pitchFamily="34" charset="0"/>
              <a:buChar char="•"/>
              <a:defRPr sz="2000"/>
            </a:lvl2pPr>
            <a:lvl3pPr marL="1087438" indent="-173038">
              <a:lnSpc>
                <a:spcPts val="2600"/>
              </a:lnSpc>
              <a:buClr>
                <a:schemeClr val="tx2">
                  <a:lumMod val="75000"/>
                </a:schemeClr>
              </a:buClr>
              <a:buFont typeface="Arial" pitchFamily="34" charset="0"/>
              <a:buChar char="•"/>
              <a:defRPr sz="1800"/>
            </a:lvl3pPr>
            <a:lvl4pPr marL="1541463" indent="-169863">
              <a:lnSpc>
                <a:spcPts val="2600"/>
              </a:lnSpc>
              <a:buClr>
                <a:schemeClr val="tx2">
                  <a:lumMod val="75000"/>
                </a:schemeClr>
              </a:buClr>
              <a:buFont typeface="Arial" pitchFamily="34" charset="0"/>
              <a:buChar char="•"/>
              <a:defRPr sz="1600"/>
            </a:lvl4pPr>
            <a:lvl5pPr marL="2001838" indent="-173038">
              <a:lnSpc>
                <a:spcPts val="2600"/>
              </a:lnSpc>
              <a:buClr>
                <a:schemeClr val="tx2">
                  <a:lumMod val="75000"/>
                </a:schemeClr>
              </a:buClr>
              <a:buFont typeface="Arial" pitchFamily="34" charset="0"/>
              <a:buChar char="•"/>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smtClean="0"/>
              <a:t>Click to edit Master text styles</a:t>
            </a:r>
          </a:p>
        </p:txBody>
      </p:sp>
      <p:sp>
        <p:nvSpPr>
          <p:cNvPr id="12" name="Slide Number Placeholder 5"/>
          <p:cNvSpPr>
            <a:spLocks noGrp="1"/>
          </p:cNvSpPr>
          <p:nvPr>
            <p:ph type="sldNum" sz="quarter" idx="4"/>
          </p:nvPr>
        </p:nvSpPr>
        <p:spPr>
          <a:xfrm>
            <a:off x="76200" y="6638076"/>
            <a:ext cx="2133600" cy="365125"/>
          </a:xfrm>
          <a:prstGeom prst="rect">
            <a:avLst/>
          </a:prstGeom>
        </p:spPr>
        <p:txBody>
          <a:bodyPr/>
          <a:lstStyle>
            <a:lvl1pPr algn="l">
              <a:defRPr sz="1200" b="1">
                <a:solidFill>
                  <a:schemeClr val="tx2"/>
                </a:solidFill>
                <a:latin typeface="Segoe UI" pitchFamily="34" charset="0"/>
                <a:cs typeface="Segoe UI" pitchFamily="34" charset="0"/>
              </a:defRPr>
            </a:lvl1pPr>
          </a:lstStyle>
          <a:p>
            <a:fld id="{E6069D16-D2FC-4A9B-8106-9ADC6FCC49D2}" type="slidenum">
              <a:rPr lang="en-US" smtClean="0"/>
              <a:pPr/>
              <a:t>‹#›</a:t>
            </a:fld>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hree Picture">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E6069D16-D2FC-4A9B-8106-9ADC6FCC49D2}" type="slidenum">
              <a:rPr lang="en-US" smtClean="0"/>
              <a:pPr/>
              <a:t>‹#›</a:t>
            </a:fld>
            <a:endParaRPr lang="en-US" dirty="0"/>
          </a:p>
        </p:txBody>
      </p:sp>
      <p:sp>
        <p:nvSpPr>
          <p:cNvPr id="9" name="Content Placeholder 2"/>
          <p:cNvSpPr>
            <a:spLocks noGrp="1"/>
          </p:cNvSpPr>
          <p:nvPr>
            <p:ph sz="half" idx="1"/>
          </p:nvPr>
        </p:nvSpPr>
        <p:spPr>
          <a:xfrm>
            <a:off x="22860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44958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6705600" y="3779837"/>
            <a:ext cx="22860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22860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44958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6705600" y="1951037"/>
            <a:ext cx="22860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p:txBody>
          <a:bodyPr/>
          <a:lstStyle/>
          <a:p>
            <a:r>
              <a:rPr lang="en-US" smtClean="0"/>
              <a:t>Click to edit Master title style</a:t>
            </a:r>
            <a:endParaRPr lang="en-US"/>
          </a:p>
        </p:txBody>
      </p:sp>
      <p:sp>
        <p:nvSpPr>
          <p:cNvPr id="20" name="Text Placeholder 10"/>
          <p:cNvSpPr>
            <a:spLocks noGrp="1"/>
          </p:cNvSpPr>
          <p:nvPr>
            <p:ph type="body" sz="quarter" idx="13"/>
          </p:nvPr>
        </p:nvSpPr>
        <p:spPr>
          <a:xfrm>
            <a:off x="2057400" y="1295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5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6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990600"/>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2087" y="1295401"/>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2" name="Slide Number Placeholder 11"/>
          <p:cNvSpPr>
            <a:spLocks noGrp="1"/>
          </p:cNvSpPr>
          <p:nvPr>
            <p:ph type="sldNum" sz="quarter" idx="14"/>
          </p:nvPr>
        </p:nvSpPr>
        <p:spPr/>
        <p:txBody>
          <a:bodyPr/>
          <a:lstStyle/>
          <a:p>
            <a:fld id="{E6069D16-D2FC-4A9B-8106-9ADC6FCC49D2}" type="slidenum">
              <a:rPr lang="en-US" smtClean="0"/>
              <a:pPr/>
              <a:t>‹#›</a:t>
            </a:fld>
            <a:endParaRPr lang="en-US" dirty="0"/>
          </a:p>
        </p:txBody>
      </p:sp>
      <p:sp>
        <p:nvSpPr>
          <p:cNvPr id="14" name="Title 13"/>
          <p:cNvSpPr>
            <a:spLocks noGrp="1"/>
          </p:cNvSpPr>
          <p:nvPr>
            <p:ph type="title"/>
          </p:nvPr>
        </p:nvSpPr>
        <p:spPr>
          <a:xfrm>
            <a:off x="228600" y="76200"/>
            <a:ext cx="8229600" cy="639763"/>
          </a:xfrm>
        </p:spPr>
        <p:txBody>
          <a:bodyPr/>
          <a:lstStyle/>
          <a:p>
            <a:r>
              <a:rPr lang="en-US" smtClean="0"/>
              <a:t>Click to edit Master title style</a:t>
            </a:r>
            <a:endParaRPr lang="en-US" dirty="0"/>
          </a:p>
        </p:txBody>
      </p:sp>
      <p:sp>
        <p:nvSpPr>
          <p:cNvPr id="15" name="Text Placeholder 10"/>
          <p:cNvSpPr>
            <a:spLocks noGrp="1"/>
          </p:cNvSpPr>
          <p:nvPr>
            <p:ph type="body" sz="quarter" idx="13"/>
          </p:nvPr>
        </p:nvSpPr>
        <p:spPr>
          <a:xfrm>
            <a:off x="435600" y="593400"/>
            <a:ext cx="8251200" cy="457200"/>
          </a:xfrm>
        </p:spPr>
        <p:txBody>
          <a:bodyPr>
            <a:normAutofit/>
          </a:bodyPr>
          <a:lstStyle>
            <a:lvl1pPr>
              <a:buFontTx/>
              <a:buNone/>
              <a:defRPr sz="2400"/>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custDataLst>
              <p:tags r:id="rId1"/>
            </p:custDataLst>
          </p:nvPr>
        </p:nvPicPr>
        <p:blipFill>
          <a:blip r:embed="rId3" cstate="print">
            <a:extLst>
              <a:ext uri="{28A0092B-C50C-407E-A947-70E740481C1C}">
                <a14:useLocalDpi xmlns:a14="http://schemas.microsoft.com/office/drawing/2010/main" val="0"/>
              </a:ext>
            </a:extLst>
          </a:blip>
          <a:stretch>
            <a:fillRect/>
          </a:stretch>
        </p:blipFill>
        <p:spPr>
          <a:xfrm>
            <a:off x="-8467" y="152400"/>
            <a:ext cx="9144000" cy="5143500"/>
          </a:xfrm>
          <a:prstGeom prst="rect">
            <a:avLst/>
          </a:prstGeom>
        </p:spPr>
      </p:pic>
      <p:sp>
        <p:nvSpPr>
          <p:cNvPr id="2" name="Title 1"/>
          <p:cNvSpPr>
            <a:spLocks noGrp="1"/>
          </p:cNvSpPr>
          <p:nvPr>
            <p:ph type="ctrTitle"/>
          </p:nvPr>
        </p:nvSpPr>
        <p:spPr>
          <a:xfrm>
            <a:off x="1143000" y="5105400"/>
            <a:ext cx="7772400" cy="993775"/>
          </a:xfrm>
        </p:spPr>
        <p:txBody>
          <a:bodyPr anchor="b">
            <a:normAutofit/>
          </a:bodyPr>
          <a:lstStyle>
            <a:lvl1pPr algn="r">
              <a:defRPr sz="3600"/>
            </a:lvl1pPr>
          </a:lstStyle>
          <a:p>
            <a:r>
              <a:rPr lang="en-US" smtClean="0"/>
              <a:t>Click to edit Master title style</a:t>
            </a:r>
            <a:endParaRPr lang="en-US" dirty="0"/>
          </a:p>
        </p:txBody>
      </p:sp>
      <p:sp>
        <p:nvSpPr>
          <p:cNvPr id="3" name="Subtitle 2"/>
          <p:cNvSpPr>
            <a:spLocks noGrp="1"/>
          </p:cNvSpPr>
          <p:nvPr>
            <p:ph type="subTitle" idx="1"/>
          </p:nvPr>
        </p:nvSpPr>
        <p:spPr>
          <a:xfrm>
            <a:off x="2514600" y="5943603"/>
            <a:ext cx="6400800" cy="609600"/>
          </a:xfrm>
        </p:spPr>
        <p:txBody>
          <a:bodyPr>
            <a:normAutofit/>
          </a:bodyPr>
          <a:lstStyle>
            <a:lvl1pPr marL="0" indent="0" algn="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11" name="Straight Connector 10"/>
          <p:cNvCxnSpPr/>
          <p:nvPr userDrawn="1"/>
        </p:nvCxnSpPr>
        <p:spPr>
          <a:xfrm>
            <a:off x="0" y="52959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0" y="152400"/>
            <a:ext cx="9144000" cy="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9481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4376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13292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231775" indent="-231775">
              <a:buFont typeface="Arial" pitchFamily="34" charset="0"/>
              <a:buChar char="•"/>
              <a:defRPr sz="2400"/>
            </a:lvl1pPr>
            <a:lvl2pPr marL="457200" indent="-231775">
              <a:buFont typeface="Arial" pitchFamily="34" charset="0"/>
              <a:buChar char="•"/>
              <a:defRPr/>
            </a:lvl2pPr>
            <a:lvl3pPr marL="855663" indent="-231775">
              <a:buFont typeface="Arial" pitchFamily="34" charset="0"/>
              <a:buChar char="•"/>
              <a:defRPr sz="1800"/>
            </a:lvl3pPr>
            <a:lvl4pPr marL="1146175" indent="-231775">
              <a:buFont typeface="Arial" pitchFamily="34" charset="0"/>
              <a:buChar char="•"/>
              <a:tabLst/>
              <a:defRPr sz="1600"/>
            </a:lvl4pPr>
            <a:lvl5pPr marL="1487488" indent="-231775">
              <a:buFont typeface="Arial" pitchFamily="34" charset="0"/>
              <a:buChar char="•"/>
              <a:tabLst/>
              <a:defRPr sz="1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21882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457200" y="6416675"/>
            <a:ext cx="2133600" cy="365125"/>
          </a:xfrm>
          <a:prstGeom prst="rect">
            <a:avLst/>
          </a:prstGeom>
        </p:spPr>
        <p:txBody>
          <a:bodyPr/>
          <a:lstStyle/>
          <a:p>
            <a:fld id="{18316841-1191-4F47-BB1C-AB4A094199C0}" type="datetime1">
              <a:rPr lang="en-US" smtClean="0"/>
              <a:t>11/30/2017</a:t>
            </a:fld>
            <a:endParaRPr lang="en-US" dirty="0"/>
          </a:p>
        </p:txBody>
      </p:sp>
      <p:sp>
        <p:nvSpPr>
          <p:cNvPr id="5" name="Footer Placeholder 4"/>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7924800" y="6416675"/>
            <a:ext cx="762000" cy="365125"/>
          </a:xfrm>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743199" y="4406900"/>
            <a:ext cx="575151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2743199" y="2906713"/>
            <a:ext cx="5751513"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2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146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715000" y="1066800"/>
            <a:ext cx="3048000" cy="5059363"/>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3283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14600" y="1066800"/>
            <a:ext cx="3200400"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14600" y="1763712"/>
            <a:ext cx="3200400"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67400" y="1055688"/>
            <a:ext cx="2898775" cy="639762"/>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867400" y="1752600"/>
            <a:ext cx="2898775" cy="4408488"/>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31336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35288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9834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4600" y="273050"/>
            <a:ext cx="198120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495800" y="273050"/>
            <a:ext cx="4343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14600" y="1435100"/>
            <a:ext cx="19812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420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0" y="4645025"/>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048000" y="457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3048000" y="5211763"/>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5940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3214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529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Text Placeholder 8"/>
          <p:cNvSpPr>
            <a:spLocks noGrp="1"/>
          </p:cNvSpPr>
          <p:nvPr>
            <p:ph type="body" sz="quarter" idx="15"/>
          </p:nvPr>
        </p:nvSpPr>
        <p:spPr>
          <a:xfrm>
            <a:off x="4648200" y="1295400"/>
            <a:ext cx="4191000" cy="838200"/>
          </a:xfrm>
        </p:spPr>
        <p:txBody>
          <a:bodyPr anchor="ctr">
            <a:normAutofit/>
          </a:bodyPr>
          <a:lstStyle>
            <a:lvl1pPr marL="57150" indent="0">
              <a:buFontTx/>
              <a:buNone/>
              <a:defRPr sz="1800" baseline="0"/>
            </a:lvl1pPr>
          </a:lstStyle>
          <a:p>
            <a:pPr lvl="0"/>
            <a:r>
              <a:rPr lang="en-US" smtClean="0"/>
              <a:t>Click to edit Master text styles</a:t>
            </a:r>
          </a:p>
        </p:txBody>
      </p:sp>
      <p:sp>
        <p:nvSpPr>
          <p:cNvPr id="7" name="Text Placeholder 8"/>
          <p:cNvSpPr>
            <a:spLocks noGrp="1"/>
          </p:cNvSpPr>
          <p:nvPr>
            <p:ph type="body" sz="quarter" idx="16"/>
          </p:nvPr>
        </p:nvSpPr>
        <p:spPr>
          <a:xfrm>
            <a:off x="4648200" y="2133600"/>
            <a:ext cx="4191000" cy="838200"/>
          </a:xfrm>
        </p:spPr>
        <p:txBody>
          <a:bodyPr anchor="ctr">
            <a:normAutofit/>
          </a:bodyPr>
          <a:lstStyle>
            <a:lvl1pPr marL="57150" indent="0">
              <a:buFontTx/>
              <a:buNone/>
              <a:defRPr sz="1800" baseline="0"/>
            </a:lvl1pPr>
          </a:lstStyle>
          <a:p>
            <a:pPr lvl="0"/>
            <a:r>
              <a:rPr lang="en-US" smtClean="0"/>
              <a:t>Click to edit Master text styles</a:t>
            </a:r>
          </a:p>
        </p:txBody>
      </p:sp>
      <p:sp>
        <p:nvSpPr>
          <p:cNvPr id="8" name="Text Placeholder 8"/>
          <p:cNvSpPr>
            <a:spLocks noGrp="1"/>
          </p:cNvSpPr>
          <p:nvPr>
            <p:ph type="body" sz="quarter" idx="17"/>
          </p:nvPr>
        </p:nvSpPr>
        <p:spPr>
          <a:xfrm>
            <a:off x="4648200" y="2971800"/>
            <a:ext cx="4191000" cy="838200"/>
          </a:xfrm>
        </p:spPr>
        <p:txBody>
          <a:bodyPr anchor="ctr">
            <a:normAutofit/>
          </a:bodyPr>
          <a:lstStyle>
            <a:lvl1pPr marL="57150" indent="0">
              <a:buFontTx/>
              <a:buNone/>
              <a:defRPr sz="1800" baseline="0"/>
            </a:lvl1pPr>
          </a:lstStyle>
          <a:p>
            <a:pPr lvl="0"/>
            <a:r>
              <a:rPr lang="en-US" smtClean="0"/>
              <a:t>Click to edit Master text styles</a:t>
            </a:r>
          </a:p>
        </p:txBody>
      </p:sp>
      <p:sp>
        <p:nvSpPr>
          <p:cNvPr id="12" name="Text Placeholder 8"/>
          <p:cNvSpPr>
            <a:spLocks noGrp="1"/>
          </p:cNvSpPr>
          <p:nvPr>
            <p:ph type="body" sz="quarter" idx="18"/>
          </p:nvPr>
        </p:nvSpPr>
        <p:spPr>
          <a:xfrm>
            <a:off x="4648200" y="3810000"/>
            <a:ext cx="4191000" cy="838200"/>
          </a:xfrm>
        </p:spPr>
        <p:txBody>
          <a:bodyPr anchor="ctr">
            <a:normAutofit/>
          </a:bodyPr>
          <a:lstStyle>
            <a:lvl1pPr marL="57150" indent="0">
              <a:buFontTx/>
              <a:buNone/>
              <a:defRPr sz="1800" baseline="0"/>
            </a:lvl1pPr>
          </a:lstStyle>
          <a:p>
            <a:pPr lvl="0"/>
            <a:r>
              <a:rPr lang="en-US" smtClean="0"/>
              <a:t>Click to edit Master text styles</a:t>
            </a:r>
          </a:p>
        </p:txBody>
      </p:sp>
      <p:sp>
        <p:nvSpPr>
          <p:cNvPr id="11" name="Title 1"/>
          <p:cNvSpPr>
            <a:spLocks noGrp="1"/>
          </p:cNvSpPr>
          <p:nvPr>
            <p:ph type="title"/>
          </p:nvPr>
        </p:nvSpPr>
        <p:spPr>
          <a:xfrm>
            <a:off x="2514600" y="274638"/>
            <a:ext cx="6324600" cy="715962"/>
          </a:xfrm>
        </p:spPr>
        <p:txBody>
          <a:bodyPr/>
          <a:lstStyle/>
          <a:p>
            <a:r>
              <a:rPr lang="en-US" smtClean="0"/>
              <a:t>Click to edit Master title style</a:t>
            </a:r>
            <a:endParaRPr lang="en-US"/>
          </a:p>
        </p:txBody>
      </p:sp>
    </p:spTree>
    <p:extLst>
      <p:ext uri="{BB962C8B-B14F-4D97-AF65-F5344CB8AC3E}">
        <p14:creationId xmlns:p14="http://schemas.microsoft.com/office/powerpoint/2010/main" val="27812565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44C2B72A-EA11-4591-A154-63D7FC28BD21}" type="datetime1">
              <a:rPr lang="en-US" smtClean="0"/>
              <a:t>11/30/2017</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5" name="Content Placeholder 2"/>
          <p:cNvSpPr>
            <a:spLocks noGrp="1"/>
          </p:cNvSpPr>
          <p:nvPr>
            <p:ph sz="half" idx="1"/>
          </p:nvPr>
        </p:nvSpPr>
        <p:spPr>
          <a:xfrm>
            <a:off x="2514600" y="1066800"/>
            <a:ext cx="2667000" cy="236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5257800" y="1066800"/>
            <a:ext cx="3551464" cy="23622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2514600" y="3581400"/>
            <a:ext cx="2667000" cy="2438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5257800" y="3581400"/>
            <a:ext cx="3551464" cy="2438400"/>
          </a:xfrm>
        </p:spPr>
        <p:txBody>
          <a:bodyP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
          <p:cNvSpPr>
            <a:spLocks noGrp="1"/>
          </p:cNvSpPr>
          <p:nvPr>
            <p:ph type="title"/>
          </p:nvPr>
        </p:nvSpPr>
        <p:spPr>
          <a:xfrm>
            <a:off x="2514600" y="274638"/>
            <a:ext cx="6324600" cy="715962"/>
          </a:xfrm>
        </p:spPr>
        <p:txBody>
          <a:bodyPr/>
          <a:lstStyle/>
          <a:p>
            <a:r>
              <a:rPr lang="en-US" smtClean="0"/>
              <a:t>Click to edit Master title style</a:t>
            </a:r>
            <a:endParaRPr lang="en-US"/>
          </a:p>
        </p:txBody>
      </p:sp>
    </p:spTree>
    <p:extLst>
      <p:ext uri="{BB962C8B-B14F-4D97-AF65-F5344CB8AC3E}">
        <p14:creationId xmlns:p14="http://schemas.microsoft.com/office/powerpoint/2010/main" val="38157803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1"/>
          </p:nvPr>
        </p:nvSpPr>
        <p:spPr/>
        <p:txBody>
          <a:bodyPr/>
          <a:lstStyle/>
          <a:p>
            <a:fld id="{81582BD6-FC20-4557-852B-8433F8572D30}" type="slidenum">
              <a:rPr lang="en-US" smtClean="0">
                <a:solidFill>
                  <a:prstClr val="black">
                    <a:tint val="75000"/>
                  </a:prstClr>
                </a:solidFill>
              </a:rPr>
              <a:pPr/>
              <a:t>‹#›</a:t>
            </a:fld>
            <a:endParaRPr lang="en-US" dirty="0">
              <a:solidFill>
                <a:prstClr val="black">
                  <a:tint val="75000"/>
                </a:prstClr>
              </a:solidFill>
            </a:endParaRPr>
          </a:p>
        </p:txBody>
      </p:sp>
      <p:sp>
        <p:nvSpPr>
          <p:cNvPr id="9" name="Content Placeholder 2"/>
          <p:cNvSpPr>
            <a:spLocks noGrp="1"/>
          </p:cNvSpPr>
          <p:nvPr>
            <p:ph sz="half" idx="1"/>
          </p:nvPr>
        </p:nvSpPr>
        <p:spPr>
          <a:xfrm>
            <a:off x="25145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46481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6781799" y="3581400"/>
            <a:ext cx="2057399"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25145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4648199"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6781800" y="1524000"/>
            <a:ext cx="2057399" cy="198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2" name="Title 1"/>
          <p:cNvSpPr>
            <a:spLocks noGrp="1"/>
          </p:cNvSpPr>
          <p:nvPr>
            <p:ph type="title"/>
          </p:nvPr>
        </p:nvSpPr>
        <p:spPr>
          <a:xfrm>
            <a:off x="2514600" y="274638"/>
            <a:ext cx="6324600" cy="715962"/>
          </a:xfrm>
        </p:spPr>
        <p:txBody>
          <a:bodyPr/>
          <a:lstStyle/>
          <a:p>
            <a:r>
              <a:rPr lang="en-US" smtClean="0"/>
              <a:t>Click to edit Master title style</a:t>
            </a:r>
            <a:endParaRPr lang="en-US"/>
          </a:p>
        </p:txBody>
      </p:sp>
    </p:spTree>
    <p:extLst>
      <p:ext uri="{BB962C8B-B14F-4D97-AF65-F5344CB8AC3E}">
        <p14:creationId xmlns:p14="http://schemas.microsoft.com/office/powerpoint/2010/main" val="418284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Animated 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743200" y="2866200"/>
            <a:ext cx="5867400" cy="838200"/>
          </a:xfrm>
        </p:spPr>
        <p:txBody>
          <a:bodyPr>
            <a:normAutofit/>
          </a:bodyPr>
          <a:lstStyle>
            <a:lvl1pPr marL="57150" indent="0">
              <a:buFontTx/>
              <a:buNone/>
              <a:defRPr sz="1600" baseline="0"/>
            </a:lvl1pPr>
          </a:lstStyle>
          <a:p>
            <a:pPr lvl="0"/>
            <a:r>
              <a:rPr lang="en-US" smtClean="0"/>
              <a:t>Click to edit Master text styles</a:t>
            </a:r>
          </a:p>
        </p:txBody>
      </p:sp>
      <p:sp>
        <p:nvSpPr>
          <p:cNvPr id="7" name="Title 6"/>
          <p:cNvSpPr>
            <a:spLocks noGrp="1"/>
          </p:cNvSpPr>
          <p:nvPr>
            <p:ph type="title"/>
          </p:nvPr>
        </p:nvSpPr>
        <p:spPr>
          <a:xfrm>
            <a:off x="457200" y="381001"/>
            <a:ext cx="8153400" cy="639763"/>
          </a:xfrm>
        </p:spPr>
        <p:txBody>
          <a:bodyPr/>
          <a:lstStyle>
            <a:lvl1pPr algn="ctr">
              <a:defRPr sz="2800">
                <a:solidFill>
                  <a:schemeClr val="bg2"/>
                </a:solidFill>
              </a:defRPr>
            </a:lvl1pPr>
          </a:lstStyle>
          <a:p>
            <a:r>
              <a:rPr lang="en-US" smtClean="0"/>
              <a:t>Click to edit Master title style</a:t>
            </a:r>
            <a:endParaRPr lang="en-US" dirty="0"/>
          </a:p>
        </p:txBody>
      </p:sp>
      <p:sp>
        <p:nvSpPr>
          <p:cNvPr id="8" name="Text Placeholder 10"/>
          <p:cNvSpPr>
            <a:spLocks noGrp="1"/>
          </p:cNvSpPr>
          <p:nvPr>
            <p:ph type="body" sz="quarter" idx="13"/>
          </p:nvPr>
        </p:nvSpPr>
        <p:spPr>
          <a:xfrm>
            <a:off x="1219200" y="838200"/>
            <a:ext cx="6248400" cy="457200"/>
          </a:xfrm>
        </p:spPr>
        <p:txBody>
          <a:bodyPr>
            <a:normAutofit/>
          </a:bodyPr>
          <a:lstStyle>
            <a:lvl1pPr algn="ctr">
              <a:buFontTx/>
              <a:buNone/>
              <a:defRPr sz="2000"/>
            </a:lvl1pPr>
          </a:lstStyle>
          <a:p>
            <a:pPr lvl="0"/>
            <a:r>
              <a:rPr lang="en-US" smtClean="0"/>
              <a:t>Click to edit Master text styles</a:t>
            </a:r>
          </a:p>
        </p:txBody>
      </p:sp>
      <p:sp>
        <p:nvSpPr>
          <p:cNvPr id="12" name="Text Placeholder 8"/>
          <p:cNvSpPr>
            <a:spLocks noGrp="1"/>
          </p:cNvSpPr>
          <p:nvPr>
            <p:ph type="body" sz="quarter" idx="16"/>
          </p:nvPr>
        </p:nvSpPr>
        <p:spPr>
          <a:xfrm>
            <a:off x="2743200" y="1447800"/>
            <a:ext cx="5867400" cy="838200"/>
          </a:xfrm>
        </p:spPr>
        <p:txBody>
          <a:bodyPr>
            <a:normAutofit/>
          </a:bodyPr>
          <a:lstStyle>
            <a:lvl1pPr marL="57150" indent="0">
              <a:buFontTx/>
              <a:buNone/>
              <a:defRPr sz="1600" baseline="0"/>
            </a:lvl1pPr>
          </a:lstStyle>
          <a:p>
            <a:pPr lvl="0"/>
            <a:r>
              <a:rPr lang="en-US" smtClean="0"/>
              <a:t>Click to edit Master text styles</a:t>
            </a:r>
          </a:p>
        </p:txBody>
      </p:sp>
      <p:sp>
        <p:nvSpPr>
          <p:cNvPr id="14" name="Text Placeholder 8"/>
          <p:cNvSpPr>
            <a:spLocks noGrp="1"/>
          </p:cNvSpPr>
          <p:nvPr>
            <p:ph type="body" sz="quarter" idx="17"/>
          </p:nvPr>
        </p:nvSpPr>
        <p:spPr>
          <a:xfrm>
            <a:off x="2743200" y="2157000"/>
            <a:ext cx="5867400" cy="838200"/>
          </a:xfrm>
        </p:spPr>
        <p:txBody>
          <a:bodyPr>
            <a:normAutofit/>
          </a:bodyPr>
          <a:lstStyle>
            <a:lvl1pPr marL="57150" indent="0">
              <a:buFontTx/>
              <a:buNone/>
              <a:defRPr sz="1600" baseline="0"/>
            </a:lvl1pPr>
          </a:lstStyle>
          <a:p>
            <a:pPr lvl="0"/>
            <a:r>
              <a:rPr lang="en-US" smtClean="0"/>
              <a:t>Click to edit Master text styles</a:t>
            </a:r>
          </a:p>
        </p:txBody>
      </p:sp>
      <p:sp>
        <p:nvSpPr>
          <p:cNvPr id="15" name="Text Placeholder 8"/>
          <p:cNvSpPr>
            <a:spLocks noGrp="1"/>
          </p:cNvSpPr>
          <p:nvPr>
            <p:ph type="body" sz="quarter" idx="18"/>
          </p:nvPr>
        </p:nvSpPr>
        <p:spPr>
          <a:xfrm>
            <a:off x="2743200" y="3575400"/>
            <a:ext cx="5867400" cy="838200"/>
          </a:xfrm>
        </p:spPr>
        <p:txBody>
          <a:bodyPr>
            <a:normAutofit/>
          </a:bodyPr>
          <a:lstStyle>
            <a:lvl1pPr marL="57150" indent="0">
              <a:buFontTx/>
              <a:buNone/>
              <a:defRPr sz="1600" baseline="0"/>
            </a:lvl1pPr>
          </a:lstStyle>
          <a:p>
            <a:pPr lvl="0"/>
            <a:r>
              <a:rPr lang="en-US" smtClean="0"/>
              <a:t>Click to edit Master text styles</a:t>
            </a:r>
          </a:p>
        </p:txBody>
      </p:sp>
      <p:sp>
        <p:nvSpPr>
          <p:cNvPr id="16" name="Text Placeholder 8"/>
          <p:cNvSpPr>
            <a:spLocks noGrp="1"/>
          </p:cNvSpPr>
          <p:nvPr>
            <p:ph type="body" sz="quarter" idx="19"/>
          </p:nvPr>
        </p:nvSpPr>
        <p:spPr>
          <a:xfrm>
            <a:off x="2743200" y="4284600"/>
            <a:ext cx="5867400" cy="838200"/>
          </a:xfrm>
        </p:spPr>
        <p:txBody>
          <a:bodyPr>
            <a:normAutofit/>
          </a:bodyPr>
          <a:lstStyle>
            <a:lvl1pPr marL="57150" indent="0">
              <a:buFontTx/>
              <a:buNone/>
              <a:defRPr sz="1600" baseline="0"/>
            </a:lvl1pPr>
          </a:lstStyle>
          <a:p>
            <a:pPr lvl="0"/>
            <a:r>
              <a:rPr lang="en-US" smtClean="0"/>
              <a:t>Click to edit Master text styles</a:t>
            </a:r>
          </a:p>
        </p:txBody>
      </p:sp>
    </p:spTree>
    <p:extLst>
      <p:ext uri="{BB962C8B-B14F-4D97-AF65-F5344CB8AC3E}">
        <p14:creationId xmlns:p14="http://schemas.microsoft.com/office/powerpoint/2010/main" val="42091108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57200" y="6416675"/>
            <a:ext cx="2133600" cy="365125"/>
          </a:xfrm>
          <a:prstGeom prst="rect">
            <a:avLst/>
          </a:prstGeom>
        </p:spPr>
        <p:txBody>
          <a:bodyPr/>
          <a:lstStyle/>
          <a:p>
            <a:fld id="{0D7E2EE9-B837-408B-AEDF-4B5D000883A6}" type="datetime1">
              <a:rPr lang="en-US" smtClean="0"/>
              <a:t>11/30/2017</a:t>
            </a:fld>
            <a:endParaRPr lang="en-US" dirty="0"/>
          </a:p>
        </p:txBody>
      </p:sp>
      <p:sp>
        <p:nvSpPr>
          <p:cNvPr id="8" name="Footer Placeholder 7"/>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457200" y="6416675"/>
            <a:ext cx="2133600" cy="365125"/>
          </a:xfrm>
          <a:prstGeom prst="rect">
            <a:avLst/>
          </a:prstGeom>
        </p:spPr>
        <p:txBody>
          <a:bodyPr/>
          <a:lstStyle/>
          <a:p>
            <a:fld id="{9A12EBC6-DD74-474D-A260-C47AA1FA39F5}" type="datetime1">
              <a:rPr lang="en-US" smtClean="0"/>
              <a:t>11/30/2017</a:t>
            </a:fld>
            <a:endParaRPr lang="en-US" dirty="0"/>
          </a:p>
        </p:txBody>
      </p:sp>
      <p:sp>
        <p:nvSpPr>
          <p:cNvPr id="4" name="Footer Placeholder 3"/>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416675"/>
            <a:ext cx="2133600" cy="365125"/>
          </a:xfrm>
          <a:prstGeom prst="rect">
            <a:avLst/>
          </a:prstGeom>
        </p:spPr>
        <p:txBody>
          <a:bodyPr/>
          <a:lstStyle/>
          <a:p>
            <a:fld id="{9F55055B-5E58-4673-8BAF-EA9FACF6F327}" type="datetime1">
              <a:rPr lang="en-US" smtClean="0"/>
              <a:t>11/30/2017</a:t>
            </a:fld>
            <a:endParaRPr lang="en-US" dirty="0"/>
          </a:p>
        </p:txBody>
      </p:sp>
      <p:sp>
        <p:nvSpPr>
          <p:cNvPr id="3" name="Footer Placeholder 2"/>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rgbClr val="680000"/>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57200" y="6416675"/>
            <a:ext cx="2133600" cy="365125"/>
          </a:xfrm>
          <a:prstGeom prst="rect">
            <a:avLst/>
          </a:prstGeom>
        </p:spPr>
        <p:txBody>
          <a:bodyPr/>
          <a:lstStyle/>
          <a:p>
            <a:fld id="{05831FA5-6023-44AA-89DC-4375C8CBA583}" type="datetime1">
              <a:rPr lang="en-US" smtClean="0"/>
              <a:t>11/30/2017</a:t>
            </a:fld>
            <a:endParaRPr lang="en-US" dirty="0"/>
          </a:p>
        </p:txBody>
      </p:sp>
      <p:sp>
        <p:nvSpPr>
          <p:cNvPr id="6" name="Footer Placeholder 5"/>
          <p:cNvSpPr>
            <a:spLocks noGrp="1"/>
          </p:cNvSpPr>
          <p:nvPr>
            <p:ph type="ftr" sz="quarter" idx="11"/>
          </p:nvPr>
        </p:nvSpPr>
        <p:spPr>
          <a:xfrm>
            <a:off x="3124200" y="6416675"/>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7" name="Slide Number Placeholder 6"/>
          <p:cNvSpPr>
            <a:spLocks noGrp="1"/>
          </p:cNvSpPr>
          <p:nvPr>
            <p:ph type="sldNum" sz="quarter" idx="12"/>
          </p:nvPr>
        </p:nvSpPr>
        <p:spPr/>
        <p:txBody>
          <a:bodyPr/>
          <a:lstStyle/>
          <a:p>
            <a:fld id="{E6069D16-D2FC-4A9B-8106-9ADC6FCC49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D4D392">
            <a:alpha val="75000"/>
          </a:srgbClr>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dirty="0"/>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dirty="0"/>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E6069D16-D2FC-4A9B-8106-9ADC6FCC49D2}" type="slidenum">
              <a:rPr lang="en-US" smtClean="0"/>
              <a:pPr/>
              <a:t>‹#›</a:t>
            </a:fld>
            <a:endParaRPr lang="en-US" dirty="0"/>
          </a:p>
        </p:txBody>
      </p:sp>
      <p:grpSp>
        <p:nvGrpSpPr>
          <p:cNvPr id="16" name="Group 15"/>
          <p:cNvGrpSpPr/>
          <p:nvPr/>
        </p:nvGrpSpPr>
        <p:grpSpPr>
          <a:xfrm>
            <a:off x="838200" y="6172200"/>
            <a:ext cx="6629400" cy="685800"/>
            <a:chOff x="838200" y="6172200"/>
            <a:chExt cx="6629400" cy="685800"/>
          </a:xfrm>
        </p:grpSpPr>
        <p:sp>
          <p:nvSpPr>
            <p:cNvPr id="9" name="TextBox 8"/>
            <p:cNvSpPr txBox="1"/>
            <p:nvPr/>
          </p:nvSpPr>
          <p:spPr>
            <a:xfrm>
              <a:off x="1524000" y="6477000"/>
              <a:ext cx="5943600" cy="230832"/>
            </a:xfrm>
            <a:prstGeom prst="rect">
              <a:avLst/>
            </a:prstGeom>
            <a:noFill/>
          </p:spPr>
          <p:txBody>
            <a:bodyPr wrap="square" rtlCol="0">
              <a:spAutoFit/>
            </a:bodyPr>
            <a:lstStyle/>
            <a:p>
              <a:r>
                <a:rPr lang="en-US" sz="900" spc="300" dirty="0" smtClean="0">
                  <a:solidFill>
                    <a:srgbClr val="460000"/>
                  </a:solidFill>
                  <a:latin typeface="Arial Black" pitchFamily="34" charset="0"/>
                </a:rPr>
                <a:t>WASHINGTON INITIATIVE </a:t>
              </a:r>
              <a:r>
                <a:rPr lang="en-US" sz="900" i="1" spc="300" dirty="0" smtClean="0">
                  <a:solidFill>
                    <a:srgbClr val="460000"/>
                  </a:solidFill>
                  <a:latin typeface="Arial Black" pitchFamily="34" charset="0"/>
                </a:rPr>
                <a:t>for</a:t>
              </a:r>
              <a:r>
                <a:rPr lang="en-US" sz="900" spc="300" dirty="0" smtClean="0">
                  <a:solidFill>
                    <a:srgbClr val="460000"/>
                  </a:solidFill>
                  <a:latin typeface="Arial Black" pitchFamily="34" charset="0"/>
                </a:rPr>
                <a:t> SUPPORTED EMPLOYMENT</a:t>
              </a:r>
              <a:endParaRPr lang="en-US" sz="900" spc="300" dirty="0">
                <a:solidFill>
                  <a:srgbClr val="460000"/>
                </a:solidFill>
                <a:latin typeface="Arial Black" pitchFamily="34" charset="0"/>
              </a:endParaRPr>
            </a:p>
          </p:txBody>
        </p:sp>
        <p:pic>
          <p:nvPicPr>
            <p:cNvPr id="15" name="Picture 14" descr="GO WISE LOGO WITH ROUND FRAME.jpg"/>
            <p:cNvPicPr>
              <a:picLocks noChangeAspect="1"/>
            </p:cNvPicPr>
            <p:nvPr userDrawn="1">
              <p:custDataLst>
                <p:tags r:id="rId28"/>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grpSp>
        <p:nvGrpSpPr>
          <p:cNvPr id="8" name="Group 7"/>
          <p:cNvGrpSpPr/>
          <p:nvPr/>
        </p:nvGrpSpPr>
        <p:grpSpPr>
          <a:xfrm>
            <a:off x="838200" y="6172200"/>
            <a:ext cx="6629400" cy="685800"/>
            <a:chOff x="838200" y="6172200"/>
            <a:chExt cx="6629400" cy="685800"/>
          </a:xfrm>
        </p:grpSpPr>
        <p:sp>
          <p:nvSpPr>
            <p:cNvPr id="10" name="TextBox 9"/>
            <p:cNvSpPr txBox="1"/>
            <p:nvPr/>
          </p:nvSpPr>
          <p:spPr>
            <a:xfrm>
              <a:off x="1524000" y="6477000"/>
              <a:ext cx="5943600" cy="230832"/>
            </a:xfrm>
            <a:prstGeom prst="rect">
              <a:avLst/>
            </a:prstGeom>
            <a:noFill/>
          </p:spPr>
          <p:txBody>
            <a:bodyPr wrap="square" rtlCol="0">
              <a:spAutoFit/>
            </a:bodyPr>
            <a:lstStyle/>
            <a:p>
              <a:r>
                <a:rPr lang="en-US" sz="900" spc="300" dirty="0" smtClean="0">
                  <a:solidFill>
                    <a:srgbClr val="460000"/>
                  </a:solidFill>
                  <a:latin typeface="Arial Black" pitchFamily="34" charset="0"/>
                </a:rPr>
                <a:t>WASHINGTON INITIATIVE </a:t>
              </a:r>
              <a:r>
                <a:rPr lang="en-US" sz="900" i="1" spc="300" dirty="0" smtClean="0">
                  <a:solidFill>
                    <a:srgbClr val="460000"/>
                  </a:solidFill>
                  <a:latin typeface="Arial Black" pitchFamily="34" charset="0"/>
                </a:rPr>
                <a:t>for</a:t>
              </a:r>
              <a:r>
                <a:rPr lang="en-US" sz="900" spc="300" dirty="0" smtClean="0">
                  <a:solidFill>
                    <a:srgbClr val="460000"/>
                  </a:solidFill>
                  <a:latin typeface="Arial Black" pitchFamily="34" charset="0"/>
                </a:rPr>
                <a:t> SUPPORTED EMPLOYMENT</a:t>
              </a:r>
              <a:endParaRPr lang="en-US" sz="900" spc="300" dirty="0">
                <a:solidFill>
                  <a:srgbClr val="460000"/>
                </a:solidFill>
                <a:latin typeface="Arial Black" pitchFamily="34" charset="0"/>
              </a:endParaRPr>
            </a:p>
          </p:txBody>
        </p:sp>
        <p:pic>
          <p:nvPicPr>
            <p:cNvPr id="11" name="Picture 10" descr="GO WISE LOGO WITH ROUND FRAME.jpg"/>
            <p:cNvPicPr>
              <a:picLocks noChangeAspect="1"/>
            </p:cNvPicPr>
            <p:nvPr userDrawn="1">
              <p:custDataLst>
                <p:tags r:id="rId27"/>
              </p:custDataLst>
            </p:nvPr>
          </p:nvPicPr>
          <p:blipFill>
            <a:blip r:embed="rId29" cstate="print"/>
            <a:stretch>
              <a:fillRect/>
            </a:stretch>
          </p:blipFill>
          <p:spPr>
            <a:xfrm>
              <a:off x="838200" y="6172200"/>
              <a:ext cx="668580" cy="685800"/>
            </a:xfrm>
            <a:prstGeom prst="ellipse">
              <a:avLst/>
            </a:prstGeom>
            <a:ln>
              <a:noFill/>
            </a:ln>
            <a:effectLst>
              <a:softEdge rad="31750"/>
            </a:effectLst>
          </p:spPr>
        </p:pic>
      </p:grpSp>
      <p:pic>
        <p:nvPicPr>
          <p:cNvPr id="2" name="Picture 1"/>
          <p:cNvPicPr>
            <a:picLocks noChangeAspect="1"/>
          </p:cNvPicPr>
          <p:nvPr userDrawn="1"/>
        </p:nvPicPr>
        <p:blipFill>
          <a:blip r:embed="rId30"/>
          <a:stretch>
            <a:fillRect/>
          </a:stretch>
        </p:blipFill>
        <p:spPr>
          <a:xfrm>
            <a:off x="560788" y="6172200"/>
            <a:ext cx="1012024" cy="701101"/>
          </a:xfrm>
          <a:prstGeom prst="rect">
            <a:avLst/>
          </a:prstGeom>
        </p:spPr>
      </p:pic>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 id="2147483708" r:id="rId22"/>
    <p:sldLayoutId id="2147483709" r:id="rId23"/>
    <p:sldLayoutId id="2147483710" r:id="rId24"/>
    <p:sldLayoutId id="2147483711" r:id="rId25"/>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hf sldNum="0" hdr="0" ftr="0" dt="0"/>
  <p:txStyles>
    <p:titleStyle>
      <a:lvl1pPr algn="ctr" rtl="0" eaLnBrk="1" latinLnBrk="0" hangingPunct="1">
        <a:spcBef>
          <a:spcPct val="0"/>
        </a:spcBef>
        <a:buNone/>
        <a:defRPr kumimoji="0" sz="4800" b="1" kern="1200" cap="none" baseline="0">
          <a:ln w="6350">
            <a:noFill/>
          </a:ln>
          <a:solidFill>
            <a:srgbClr val="680000"/>
          </a:solidFill>
          <a:effectLst>
            <a:outerShdw blurRad="114300" dist="101600" dir="2700000" algn="tl" rotWithShape="0">
              <a:srgbClr val="000000">
                <a:alpha val="40000"/>
              </a:srgbClr>
            </a:outerShdw>
          </a:effectLst>
          <a:latin typeface="+mj-lt"/>
          <a:ea typeface="+mj-ea"/>
          <a:cs typeface="+mj-cs"/>
        </a:defRPr>
      </a:lvl1pPr>
    </p:titleStyle>
    <p:bodyStyle>
      <a:lvl1pPr marL="137160" indent="0" algn="l"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19756"/>
            <a:ext cx="2381250" cy="6858000"/>
          </a:xfrm>
          <a:prstGeom prst="rect">
            <a:avLst/>
          </a:prstGeom>
        </p:spPr>
      </p:pic>
      <p:sp>
        <p:nvSpPr>
          <p:cNvPr id="2" name="Title Placeholder 1"/>
          <p:cNvSpPr>
            <a:spLocks noGrp="1"/>
          </p:cNvSpPr>
          <p:nvPr>
            <p:ph type="title"/>
          </p:nvPr>
        </p:nvSpPr>
        <p:spPr>
          <a:xfrm>
            <a:off x="2514600" y="274638"/>
            <a:ext cx="6324600" cy="7159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14600" y="990600"/>
            <a:ext cx="6324600" cy="5135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F53A6B-4281-47BE-8AEA-4FD9AF09B735}" type="datetimeFigureOut">
              <a:rPr lang="en-US" smtClean="0">
                <a:solidFill>
                  <a:prstClr val="black">
                    <a:tint val="75000"/>
                  </a:prstClr>
                </a:solidFill>
              </a:rPr>
              <a:pPr/>
              <a:t>11/30/2017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07DAA9-5DF8-4CCC-9452-175F1B2D7887}" type="slidenum">
              <a:rPr lang="en-US" smtClean="0">
                <a:solidFill>
                  <a:prstClr val="black">
                    <a:tint val="75000"/>
                  </a:prstClr>
                </a:solidFill>
              </a:rPr>
              <a:pPr/>
              <a:t>‹#›</a:t>
            </a:fld>
            <a:endParaRPr lang="en-US">
              <a:solidFill>
                <a:prstClr val="black">
                  <a:tint val="75000"/>
                </a:prstClr>
              </a:solidFill>
            </a:endParaRPr>
          </a:p>
        </p:txBody>
      </p:sp>
      <p:cxnSp>
        <p:nvCxnSpPr>
          <p:cNvPr id="9" name="Straight Connector 8"/>
          <p:cNvCxnSpPr/>
          <p:nvPr/>
        </p:nvCxnSpPr>
        <p:spPr>
          <a:xfrm>
            <a:off x="2381250" y="0"/>
            <a:ext cx="0" cy="6858000"/>
          </a:xfrm>
          <a:prstGeom prst="line">
            <a:avLst/>
          </a:prstGeom>
          <a:ln w="317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990595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914400" rtl="0" eaLnBrk="1" latinLnBrk="0" hangingPunct="1">
        <a:spcBef>
          <a:spcPct val="0"/>
        </a:spcBef>
        <a:buNone/>
        <a:defRPr sz="4000" kern="1200">
          <a:solidFill>
            <a:schemeClr val="bg1"/>
          </a:solidFill>
          <a:latin typeface="+mj-lt"/>
          <a:ea typeface="+mj-ea"/>
          <a:cs typeface="+mj-cs"/>
        </a:defRPr>
      </a:lvl1pPr>
    </p:titleStyle>
    <p:bodyStyle>
      <a:lvl1pPr marL="0" indent="0" algn="l" defTabSz="914400" rtl="0" eaLnBrk="1" latinLnBrk="0" hangingPunct="1">
        <a:spcBef>
          <a:spcPct val="20000"/>
        </a:spcBef>
        <a:buFontTx/>
        <a:buNone/>
        <a:defRPr sz="2000" kern="1200">
          <a:solidFill>
            <a:schemeClr val="bg1"/>
          </a:solidFill>
          <a:latin typeface="+mn-lt"/>
          <a:ea typeface="+mn-ea"/>
          <a:cs typeface="+mn-cs"/>
        </a:defRPr>
      </a:lvl1pPr>
      <a:lvl2pPr marL="0" indent="0" algn="l" defTabSz="914400" rtl="0" eaLnBrk="1" latinLnBrk="0" hangingPunct="1">
        <a:spcBef>
          <a:spcPct val="20000"/>
        </a:spcBef>
        <a:buFontTx/>
        <a:buNone/>
        <a:defRPr sz="2000" kern="1200">
          <a:solidFill>
            <a:schemeClr val="bg1"/>
          </a:solidFill>
          <a:latin typeface="+mn-lt"/>
          <a:ea typeface="+mn-ea"/>
          <a:cs typeface="+mn-cs"/>
        </a:defRPr>
      </a:lvl2pPr>
      <a:lvl3pPr marL="0" indent="0" algn="l" defTabSz="914400" rtl="0" eaLnBrk="1" latinLnBrk="0" hangingPunct="1">
        <a:spcBef>
          <a:spcPct val="20000"/>
        </a:spcBef>
        <a:buFontTx/>
        <a:buNone/>
        <a:defRPr sz="2000" kern="1200">
          <a:solidFill>
            <a:schemeClr val="bg1"/>
          </a:solidFill>
          <a:latin typeface="+mn-lt"/>
          <a:ea typeface="+mn-ea"/>
          <a:cs typeface="+mn-cs"/>
        </a:defRPr>
      </a:lvl3pPr>
      <a:lvl4pPr marL="0" indent="0" algn="l" defTabSz="914400" rtl="0" eaLnBrk="1" latinLnBrk="0" hangingPunct="1">
        <a:spcBef>
          <a:spcPct val="20000"/>
        </a:spcBef>
        <a:buFontTx/>
        <a:buNone/>
        <a:defRPr sz="2000" kern="1200">
          <a:solidFill>
            <a:schemeClr val="bg1"/>
          </a:solidFill>
          <a:latin typeface="+mn-lt"/>
          <a:ea typeface="+mn-ea"/>
          <a:cs typeface="+mn-cs"/>
        </a:defRPr>
      </a:lvl4pPr>
      <a:lvl5pPr marL="0" indent="0" algn="l" defTabSz="914400" rtl="0" eaLnBrk="1" latinLnBrk="0" hangingPunct="1">
        <a:spcBef>
          <a:spcPct val="20000"/>
        </a:spcBef>
        <a:buFontTx/>
        <a:buNone/>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audio" Target="../media/media9.mp3"/><Relationship Id="rId2" Type="http://schemas.microsoft.com/office/2007/relationships/media" Target="../media/media9.mp3"/><Relationship Id="rId1" Type="http://schemas.openxmlformats.org/officeDocument/2006/relationships/tags" Target="../tags/tag20.xml"/><Relationship Id="rId6" Type="http://schemas.openxmlformats.org/officeDocument/2006/relationships/image" Target="../media/image8.png"/><Relationship Id="rId5" Type="http://schemas.openxmlformats.org/officeDocument/2006/relationships/notesSlide" Target="../notesSlides/notesSlide10.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0.mp3"/><Relationship Id="rId2" Type="http://schemas.microsoft.com/office/2007/relationships/media" Target="../media/media10.mp3"/><Relationship Id="rId1" Type="http://schemas.openxmlformats.org/officeDocument/2006/relationships/tags" Target="../tags/tag22.xml"/><Relationship Id="rId6" Type="http://schemas.openxmlformats.org/officeDocument/2006/relationships/image" Target="../media/image8.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1.mp3"/><Relationship Id="rId2" Type="http://schemas.microsoft.com/office/2007/relationships/media" Target="../media/media11.mp3"/><Relationship Id="rId1" Type="http://schemas.openxmlformats.org/officeDocument/2006/relationships/tags" Target="../tags/tag24.xml"/><Relationship Id="rId6" Type="http://schemas.openxmlformats.org/officeDocument/2006/relationships/image" Target="../media/image8.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2.mp3"/><Relationship Id="rId2" Type="http://schemas.microsoft.com/office/2007/relationships/media" Target="../media/media12.mp3"/><Relationship Id="rId1" Type="http://schemas.openxmlformats.org/officeDocument/2006/relationships/tags" Target="../tags/tag26.xml"/><Relationship Id="rId6" Type="http://schemas.openxmlformats.org/officeDocument/2006/relationships/image" Target="../media/image8.png"/><Relationship Id="rId5" Type="http://schemas.openxmlformats.org/officeDocument/2006/relationships/notesSlide" Target="../notesSlides/notesSlide13.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media13.mp3"/><Relationship Id="rId7" Type="http://schemas.openxmlformats.org/officeDocument/2006/relationships/image" Target="../media/image8.png"/><Relationship Id="rId2" Type="http://schemas.microsoft.com/office/2007/relationships/media" Target="../media/media13.mp3"/><Relationship Id="rId1" Type="http://schemas.openxmlformats.org/officeDocument/2006/relationships/tags" Target="../tags/tag28.xml"/><Relationship Id="rId6" Type="http://schemas.openxmlformats.org/officeDocument/2006/relationships/image" Target="../media/image11.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4.mp3"/><Relationship Id="rId2" Type="http://schemas.microsoft.com/office/2007/relationships/media" Target="../media/media14.mp3"/><Relationship Id="rId1" Type="http://schemas.openxmlformats.org/officeDocument/2006/relationships/tags" Target="../tags/tag30.xml"/><Relationship Id="rId6" Type="http://schemas.openxmlformats.org/officeDocument/2006/relationships/image" Target="../media/image8.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5.mp3"/><Relationship Id="rId2" Type="http://schemas.microsoft.com/office/2007/relationships/media" Target="../media/media15.mp3"/><Relationship Id="rId1" Type="http://schemas.openxmlformats.org/officeDocument/2006/relationships/tags" Target="../tags/tag32.xml"/><Relationship Id="rId6" Type="http://schemas.openxmlformats.org/officeDocument/2006/relationships/image" Target="../media/image8.pn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6.mp3"/><Relationship Id="rId7" Type="http://schemas.openxmlformats.org/officeDocument/2006/relationships/image" Target="../media/image8.png"/><Relationship Id="rId2" Type="http://schemas.microsoft.com/office/2007/relationships/media" Target="../media/media16.mp3"/><Relationship Id="rId1" Type="http://schemas.openxmlformats.org/officeDocument/2006/relationships/tags" Target="../tags/tag34.xml"/><Relationship Id="rId6" Type="http://schemas.openxmlformats.org/officeDocument/2006/relationships/hyperlink" Target="http://www.socialsecurity.gov/redbook/eng/guide-employment-supports.htm" TargetMode="External"/><Relationship Id="rId5" Type="http://schemas.openxmlformats.org/officeDocument/2006/relationships/notesSlide" Target="../notesSlides/notesSlide17.xm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7.mp3"/><Relationship Id="rId2" Type="http://schemas.microsoft.com/office/2007/relationships/media" Target="../media/media17.mp3"/><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notesSlide" Target="../notesSlides/notesSlide18.xm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8.mp3"/><Relationship Id="rId2" Type="http://schemas.microsoft.com/office/2007/relationships/media" Target="../media/media18.mp3"/><Relationship Id="rId1" Type="http://schemas.openxmlformats.org/officeDocument/2006/relationships/tags" Target="../tags/tag38.xml"/><Relationship Id="rId6" Type="http://schemas.openxmlformats.org/officeDocument/2006/relationships/image" Target="../media/image8.png"/><Relationship Id="rId5" Type="http://schemas.openxmlformats.org/officeDocument/2006/relationships/notesSlide" Target="../notesSlides/notesSlide19.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8.png"/><Relationship Id="rId2" Type="http://schemas.microsoft.com/office/2007/relationships/media" Target="../media/media1.mp3"/><Relationship Id="rId1" Type="http://schemas.openxmlformats.org/officeDocument/2006/relationships/tags" Target="../tags/tag6.xml"/><Relationship Id="rId6" Type="http://schemas.openxmlformats.org/officeDocument/2006/relationships/image" Target="../media/image7.jp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19.mp3"/><Relationship Id="rId2" Type="http://schemas.microsoft.com/office/2007/relationships/media" Target="../media/media19.mp3"/><Relationship Id="rId1" Type="http://schemas.openxmlformats.org/officeDocument/2006/relationships/tags" Target="../tags/tag40.xml"/><Relationship Id="rId6" Type="http://schemas.openxmlformats.org/officeDocument/2006/relationships/image" Target="../media/image8.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0.mp3"/><Relationship Id="rId2" Type="http://schemas.microsoft.com/office/2007/relationships/media" Target="../media/media20.mp3"/><Relationship Id="rId1" Type="http://schemas.openxmlformats.org/officeDocument/2006/relationships/tags" Target="../tags/tag42.xml"/><Relationship Id="rId6" Type="http://schemas.openxmlformats.org/officeDocument/2006/relationships/image" Target="../media/image8.png"/><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1.mp3"/><Relationship Id="rId2" Type="http://schemas.microsoft.com/office/2007/relationships/media" Target="../media/media21.mp3"/><Relationship Id="rId1" Type="http://schemas.openxmlformats.org/officeDocument/2006/relationships/tags" Target="../tags/tag44.xml"/><Relationship Id="rId6" Type="http://schemas.openxmlformats.org/officeDocument/2006/relationships/image" Target="../media/image8.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2.mp3"/><Relationship Id="rId2" Type="http://schemas.microsoft.com/office/2007/relationships/media" Target="../media/media22.mp3"/><Relationship Id="rId1" Type="http://schemas.openxmlformats.org/officeDocument/2006/relationships/tags" Target="../tags/tag46.xml"/><Relationship Id="rId6" Type="http://schemas.openxmlformats.org/officeDocument/2006/relationships/image" Target="../media/image8.png"/><Relationship Id="rId5" Type="http://schemas.openxmlformats.org/officeDocument/2006/relationships/notesSlide" Target="../notesSlides/notesSlide23.xml"/><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3.mp3"/><Relationship Id="rId2" Type="http://schemas.microsoft.com/office/2007/relationships/media" Target="../media/media23.mp3"/><Relationship Id="rId1" Type="http://schemas.openxmlformats.org/officeDocument/2006/relationships/tags" Target="../tags/tag48.xml"/><Relationship Id="rId6" Type="http://schemas.openxmlformats.org/officeDocument/2006/relationships/image" Target="../media/image8.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4.mp3"/><Relationship Id="rId2" Type="http://schemas.microsoft.com/office/2007/relationships/media" Target="../media/media24.mp3"/><Relationship Id="rId1" Type="http://schemas.openxmlformats.org/officeDocument/2006/relationships/tags" Target="../tags/tag50.xml"/><Relationship Id="rId6" Type="http://schemas.openxmlformats.org/officeDocument/2006/relationships/image" Target="../media/image8.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5.mp3"/><Relationship Id="rId2" Type="http://schemas.microsoft.com/office/2007/relationships/media" Target="../media/media25.mp3"/><Relationship Id="rId1" Type="http://schemas.openxmlformats.org/officeDocument/2006/relationships/tags" Target="../tags/tag52.xml"/><Relationship Id="rId6" Type="http://schemas.openxmlformats.org/officeDocument/2006/relationships/image" Target="../media/image8.png"/><Relationship Id="rId5" Type="http://schemas.openxmlformats.org/officeDocument/2006/relationships/notesSlide" Target="../notesSlides/notesSlide26.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28.xml.rels><?xml version="1.0" encoding="UTF-8" standalone="yes"?>
<Relationships xmlns="http://schemas.openxmlformats.org/package/2006/relationships"><Relationship Id="rId8" Type="http://schemas.openxmlformats.org/officeDocument/2006/relationships/hyperlink" Target="http://www.plantowork.org/" TargetMode="External"/><Relationship Id="rId3" Type="http://schemas.openxmlformats.org/officeDocument/2006/relationships/notesSlide" Target="../notesSlides/notesSlide28.xml"/><Relationship Id="rId7" Type="http://schemas.openxmlformats.org/officeDocument/2006/relationships/hyperlink" Target="http://www.droregon.org/need-help/plan-for-work" TargetMode="External"/><Relationship Id="rId12" Type="http://schemas.openxmlformats.org/officeDocument/2006/relationships/hyperlink" Target="http://hrsa.dshs.wa.gov/eligibility/HWD_FAQs.htm" TargetMode="External"/><Relationship Id="rId2" Type="http://schemas.openxmlformats.org/officeDocument/2006/relationships/slideLayout" Target="../slideLayouts/slideLayout2.xml"/><Relationship Id="rId1" Type="http://schemas.openxmlformats.org/officeDocument/2006/relationships/tags" Target="../tags/tag55.xml"/><Relationship Id="rId6" Type="http://schemas.openxmlformats.org/officeDocument/2006/relationships/hyperlink" Target="http://www.whbexchange.org/" TargetMode="External"/><Relationship Id="rId11" Type="http://schemas.openxmlformats.org/officeDocument/2006/relationships/hyperlink" Target="http://www.dshs.wa.gov/pdf/publications/22-661.pdf" TargetMode="External"/><Relationship Id="rId5" Type="http://schemas.openxmlformats.org/officeDocument/2006/relationships/hyperlink" Target="http://www.dshs.wa.gov/ddd/" TargetMode="External"/><Relationship Id="rId10" Type="http://schemas.openxmlformats.org/officeDocument/2006/relationships/hyperlink" Target="https://www.washingtonconnection.org/home/" TargetMode="External"/><Relationship Id="rId4" Type="http://schemas.openxmlformats.org/officeDocument/2006/relationships/hyperlink" Target="http://www.dshs.wa.gov/dvr/" TargetMode="External"/><Relationship Id="rId9" Type="http://schemas.openxmlformats.org/officeDocument/2006/relationships/hyperlink" Target="http://www.socialsecurity.gov/redbook" TargetMode="External"/></Relationships>
</file>

<file path=ppt/slides/_rels/slide3.xml.rels><?xml version="1.0" encoding="UTF-8" standalone="yes"?>
<Relationships xmlns="http://schemas.openxmlformats.org/package/2006/relationships"><Relationship Id="rId3" Type="http://schemas.openxmlformats.org/officeDocument/2006/relationships/audio" Target="../media/media2.mp3"/><Relationship Id="rId7" Type="http://schemas.openxmlformats.org/officeDocument/2006/relationships/image" Target="../media/image8.png"/><Relationship Id="rId2" Type="http://schemas.microsoft.com/office/2007/relationships/media" Target="../media/media2.mp3"/><Relationship Id="rId1" Type="http://schemas.openxmlformats.org/officeDocument/2006/relationships/tags" Target="../tags/tag7.xml"/><Relationship Id="rId6" Type="http://schemas.openxmlformats.org/officeDocument/2006/relationships/image" Target="../media/image9.jp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3.mp3"/><Relationship Id="rId2" Type="http://schemas.microsoft.com/office/2007/relationships/media" Target="../media/media3.mp3"/><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4.mp3"/><Relationship Id="rId2" Type="http://schemas.microsoft.com/office/2007/relationships/media" Target="../media/media4.mp3"/><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5.mp3"/><Relationship Id="rId2" Type="http://schemas.microsoft.com/office/2007/relationships/media" Target="../media/media5.mp3"/><Relationship Id="rId1" Type="http://schemas.openxmlformats.org/officeDocument/2006/relationships/tags" Target="../tags/tag12.xml"/><Relationship Id="rId6" Type="http://schemas.openxmlformats.org/officeDocument/2006/relationships/image" Target="../media/image8.pn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6.mp3"/><Relationship Id="rId2" Type="http://schemas.microsoft.com/office/2007/relationships/media" Target="../media/media6.mp3"/><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7.mp3"/><Relationship Id="rId2" Type="http://schemas.microsoft.com/office/2007/relationships/media" Target="../media/media7.mp3"/><Relationship Id="rId1" Type="http://schemas.openxmlformats.org/officeDocument/2006/relationships/tags" Target="../tags/tag16.xml"/><Relationship Id="rId6" Type="http://schemas.openxmlformats.org/officeDocument/2006/relationships/image" Target="../media/image8.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8.mp3"/><Relationship Id="rId7" Type="http://schemas.openxmlformats.org/officeDocument/2006/relationships/image" Target="../media/image8.png"/><Relationship Id="rId2" Type="http://schemas.microsoft.com/office/2007/relationships/media" Target="../media/media8.mp3"/><Relationship Id="rId1" Type="http://schemas.openxmlformats.org/officeDocument/2006/relationships/tags" Target="../tags/tag18.xml"/><Relationship Id="rId6" Type="http://schemas.openxmlformats.org/officeDocument/2006/relationships/image" Target="../media/image10.jp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5410200"/>
            <a:ext cx="8915400" cy="993775"/>
          </a:xfrm>
        </p:spPr>
        <p:txBody>
          <a:bodyPr>
            <a:normAutofit fontScale="90000"/>
          </a:bodyPr>
          <a:lstStyle/>
          <a:p>
            <a:r>
              <a:rPr lang="en-US" dirty="0" smtClean="0"/>
              <a:t>Fundamentals of Supported Employment in  Vocational Rehabilitation</a:t>
            </a:r>
            <a:endParaRPr lang="en-US" dirty="0"/>
          </a:p>
        </p:txBody>
      </p:sp>
      <p:sp>
        <p:nvSpPr>
          <p:cNvPr id="3" name="Subtitle 2"/>
          <p:cNvSpPr>
            <a:spLocks noGrp="1"/>
          </p:cNvSpPr>
          <p:nvPr>
            <p:ph type="subTitle" idx="1"/>
          </p:nvPr>
        </p:nvSpPr>
        <p:spPr>
          <a:xfrm>
            <a:off x="533400" y="6324600"/>
            <a:ext cx="8382000" cy="457200"/>
          </a:xfrm>
        </p:spPr>
        <p:txBody>
          <a:bodyPr>
            <a:noAutofit/>
          </a:bodyPr>
          <a:lstStyle/>
          <a:p>
            <a:r>
              <a:rPr lang="en-US" sz="2800" dirty="0" smtClean="0"/>
              <a:t>The Importance of Benefits Planning</a:t>
            </a:r>
            <a:endParaRPr lang="en-US" dirty="0"/>
          </a:p>
        </p:txBody>
      </p:sp>
      <p:sp>
        <p:nvSpPr>
          <p:cNvPr id="5" name="TextBox 4"/>
          <p:cNvSpPr txBox="1"/>
          <p:nvPr/>
        </p:nvSpPr>
        <p:spPr>
          <a:xfrm>
            <a:off x="1143000" y="304800"/>
            <a:ext cx="7086600" cy="461665"/>
          </a:xfrm>
          <a:prstGeom prst="rect">
            <a:avLst/>
          </a:prstGeom>
          <a:noFill/>
        </p:spPr>
        <p:txBody>
          <a:bodyPr wrap="square" rtlCol="0">
            <a:spAutoFit/>
          </a:bodyPr>
          <a:lstStyle/>
          <a:p>
            <a:pPr algn="ctr"/>
            <a:r>
              <a:rPr lang="en-US" sz="2400" dirty="0">
                <a:solidFill>
                  <a:prstClr val="black"/>
                </a:solidFill>
              </a:rPr>
              <a:t>Development of this training was funded by:</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9618" y="766465"/>
            <a:ext cx="5193363" cy="3053844"/>
          </a:xfrm>
          <a:prstGeom prst="rect">
            <a:avLst/>
          </a:prstGeom>
        </p:spPr>
      </p:pic>
    </p:spTree>
    <p:custDataLst>
      <p:tags r:id="rId1"/>
    </p:custDataLst>
    <p:extLst>
      <p:ext uri="{BB962C8B-B14F-4D97-AF65-F5344CB8AC3E}">
        <p14:creationId xmlns:p14="http://schemas.microsoft.com/office/powerpoint/2010/main" val="1685943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normAutofit/>
          </a:bodyPr>
          <a:lstStyle/>
          <a:p>
            <a:r>
              <a:rPr lang="en-US" dirty="0" smtClean="0"/>
              <a:t>Your Role</a:t>
            </a:r>
            <a:endParaRPr lang="en-US" dirty="0"/>
          </a:p>
        </p:txBody>
      </p:sp>
      <p:sp>
        <p:nvSpPr>
          <p:cNvPr id="140291" name="Rectangle 3"/>
          <p:cNvSpPr>
            <a:spLocks noGrp="1" noChangeArrowheads="1"/>
          </p:cNvSpPr>
          <p:nvPr>
            <p:ph idx="1"/>
          </p:nvPr>
        </p:nvSpPr>
        <p:spPr>
          <a:xfrm>
            <a:off x="457200" y="1371600"/>
            <a:ext cx="8229600" cy="4571999"/>
          </a:xfrm>
        </p:spPr>
        <p:txBody>
          <a:bodyPr>
            <a:normAutofit/>
          </a:bodyPr>
          <a:lstStyle/>
          <a:p>
            <a:pPr marL="594360" indent="-457200">
              <a:lnSpc>
                <a:spcPct val="90000"/>
              </a:lnSpc>
              <a:buFont typeface="Arial" pitchFamily="34" charset="0"/>
              <a:buChar char="•"/>
            </a:pPr>
            <a:r>
              <a:rPr lang="en-US" sz="2800" dirty="0" smtClean="0"/>
              <a:t>Be involved and attend meetings</a:t>
            </a:r>
          </a:p>
          <a:p>
            <a:pPr marL="594360" indent="-457200">
              <a:lnSpc>
                <a:spcPct val="90000"/>
              </a:lnSpc>
              <a:buFont typeface="Arial" pitchFamily="34" charset="0"/>
              <a:buChar char="•"/>
            </a:pPr>
            <a:r>
              <a:rPr lang="en-US" sz="2800" dirty="0" smtClean="0"/>
              <a:t>Recommend if it has not yet been provided</a:t>
            </a:r>
          </a:p>
          <a:p>
            <a:pPr marL="594360" indent="-457200">
              <a:lnSpc>
                <a:spcPct val="90000"/>
              </a:lnSpc>
              <a:buFont typeface="Arial" pitchFamily="34" charset="0"/>
              <a:buChar char="•"/>
            </a:pPr>
            <a:r>
              <a:rPr lang="en-US" sz="2800" dirty="0" smtClean="0"/>
              <a:t>Request follow up when needed</a:t>
            </a:r>
          </a:p>
          <a:p>
            <a:pPr marL="594360" indent="-457200">
              <a:lnSpc>
                <a:spcPct val="90000"/>
              </a:lnSpc>
              <a:buFont typeface="Arial" pitchFamily="34" charset="0"/>
              <a:buChar char="•"/>
            </a:pPr>
            <a:r>
              <a:rPr lang="en-US" sz="2800" dirty="0" smtClean="0"/>
              <a:t>Remind customers to report wages to Social Security </a:t>
            </a:r>
          </a:p>
          <a:p>
            <a:pPr marL="594360" indent="-457200">
              <a:lnSpc>
                <a:spcPct val="90000"/>
              </a:lnSpc>
              <a:buFont typeface="Arial" pitchFamily="34" charset="0"/>
              <a:buChar char="•"/>
            </a:pPr>
            <a:r>
              <a:rPr lang="en-US" sz="2800" dirty="0" smtClean="0"/>
              <a:t>Reports and supporting materials are individualized to specific customers</a:t>
            </a:r>
          </a:p>
          <a:p>
            <a:pPr marL="594360" indent="-457200">
              <a:lnSpc>
                <a:spcPct val="90000"/>
              </a:lnSpc>
              <a:buFont typeface="Arial" pitchFamily="34" charset="0"/>
              <a:buChar char="•"/>
            </a:pPr>
            <a:endParaRPr lang="en-US" sz="2800" dirty="0" smtClean="0"/>
          </a:p>
          <a:p>
            <a:pPr algn="ctr">
              <a:lnSpc>
                <a:spcPct val="90000"/>
              </a:lnSpc>
            </a:pPr>
            <a:r>
              <a:rPr lang="en-US" sz="2800" b="1" dirty="0" smtClean="0"/>
              <a:t>PLEASE DO NOT SHARE OR USE MATERIALS WITH OTHERS!</a:t>
            </a:r>
            <a:endParaRPr lang="en-US" sz="2800" b="1" dirty="0"/>
          </a:p>
        </p:txBody>
      </p:sp>
      <p:pic>
        <p:nvPicPr>
          <p:cNvPr id="3" name="S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83600" y="62484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826" fill="hold"/>
                                        <p:tgtEl>
                                          <p:spTgt spid="3"/>
                                        </p:tgtEl>
                                      </p:cBhvr>
                                    </p:cmd>
                                  </p:childTnLst>
                                </p:cTn>
                              </p:par>
                              <p:par>
                                <p:cTn id="7" presetID="10" presetClass="entr" presetSubtype="0" fill="hold" nodeType="withEffect">
                                  <p:stCondLst>
                                    <p:cond delay="5000"/>
                                  </p:stCondLst>
                                  <p:childTnLst>
                                    <p:set>
                                      <p:cBhvr>
                                        <p:cTn id="8" dur="1" fill="hold">
                                          <p:stCondLst>
                                            <p:cond delay="0"/>
                                          </p:stCondLst>
                                        </p:cTn>
                                        <p:tgtEl>
                                          <p:spTgt spid="140291">
                                            <p:txEl>
                                              <p:pRg st="0" end="0"/>
                                            </p:txEl>
                                          </p:spTgt>
                                        </p:tgtEl>
                                        <p:attrNameLst>
                                          <p:attrName>style.visibility</p:attrName>
                                        </p:attrNameLst>
                                      </p:cBhvr>
                                      <p:to>
                                        <p:strVal val="visible"/>
                                      </p:to>
                                    </p:set>
                                    <p:animEffect transition="in" filter="fade">
                                      <p:cBhvr>
                                        <p:cTn id="9" dur="3000"/>
                                        <p:tgtEl>
                                          <p:spTgt spid="140291">
                                            <p:txEl>
                                              <p:pRg st="0" end="0"/>
                                            </p:txEl>
                                          </p:spTgt>
                                        </p:tgtEl>
                                      </p:cBhvr>
                                    </p:animEffect>
                                  </p:childTnLst>
                                </p:cTn>
                              </p:par>
                              <p:par>
                                <p:cTn id="10" presetID="10" presetClass="entr" presetSubtype="0" fill="hold" nodeType="withEffect">
                                  <p:stCondLst>
                                    <p:cond delay="10000"/>
                                  </p:stCondLst>
                                  <p:childTnLst>
                                    <p:set>
                                      <p:cBhvr>
                                        <p:cTn id="11" dur="1" fill="hold">
                                          <p:stCondLst>
                                            <p:cond delay="0"/>
                                          </p:stCondLst>
                                        </p:cTn>
                                        <p:tgtEl>
                                          <p:spTgt spid="140291">
                                            <p:txEl>
                                              <p:pRg st="1" end="1"/>
                                            </p:txEl>
                                          </p:spTgt>
                                        </p:tgtEl>
                                        <p:attrNameLst>
                                          <p:attrName>style.visibility</p:attrName>
                                        </p:attrNameLst>
                                      </p:cBhvr>
                                      <p:to>
                                        <p:strVal val="visible"/>
                                      </p:to>
                                    </p:set>
                                    <p:animEffect transition="in" filter="fade">
                                      <p:cBhvr>
                                        <p:cTn id="12" dur="3000"/>
                                        <p:tgtEl>
                                          <p:spTgt spid="140291">
                                            <p:txEl>
                                              <p:pRg st="1" end="1"/>
                                            </p:txEl>
                                          </p:spTgt>
                                        </p:tgtEl>
                                      </p:cBhvr>
                                    </p:animEffect>
                                  </p:childTnLst>
                                </p:cTn>
                              </p:par>
                              <p:par>
                                <p:cTn id="13" presetID="10" presetClass="entr" presetSubtype="0" fill="hold" nodeType="withEffect">
                                  <p:stCondLst>
                                    <p:cond delay="15000"/>
                                  </p:stCondLst>
                                  <p:childTnLst>
                                    <p:set>
                                      <p:cBhvr>
                                        <p:cTn id="14" dur="1" fill="hold">
                                          <p:stCondLst>
                                            <p:cond delay="0"/>
                                          </p:stCondLst>
                                        </p:cTn>
                                        <p:tgtEl>
                                          <p:spTgt spid="140291">
                                            <p:txEl>
                                              <p:pRg st="2" end="2"/>
                                            </p:txEl>
                                          </p:spTgt>
                                        </p:tgtEl>
                                        <p:attrNameLst>
                                          <p:attrName>style.visibility</p:attrName>
                                        </p:attrNameLst>
                                      </p:cBhvr>
                                      <p:to>
                                        <p:strVal val="visible"/>
                                      </p:to>
                                    </p:set>
                                    <p:animEffect transition="in" filter="fade">
                                      <p:cBhvr>
                                        <p:cTn id="15" dur="3000"/>
                                        <p:tgtEl>
                                          <p:spTgt spid="140291">
                                            <p:txEl>
                                              <p:pRg st="2" end="2"/>
                                            </p:txEl>
                                          </p:spTgt>
                                        </p:tgtEl>
                                      </p:cBhvr>
                                    </p:animEffect>
                                  </p:childTnLst>
                                </p:cTn>
                              </p:par>
                              <p:par>
                                <p:cTn id="16" presetID="10" presetClass="entr" presetSubtype="0" fill="hold" nodeType="withEffect">
                                  <p:stCondLst>
                                    <p:cond delay="20000"/>
                                  </p:stCondLst>
                                  <p:childTnLst>
                                    <p:set>
                                      <p:cBhvr>
                                        <p:cTn id="17" dur="1" fill="hold">
                                          <p:stCondLst>
                                            <p:cond delay="0"/>
                                          </p:stCondLst>
                                        </p:cTn>
                                        <p:tgtEl>
                                          <p:spTgt spid="140291">
                                            <p:txEl>
                                              <p:pRg st="3" end="3"/>
                                            </p:txEl>
                                          </p:spTgt>
                                        </p:tgtEl>
                                        <p:attrNameLst>
                                          <p:attrName>style.visibility</p:attrName>
                                        </p:attrNameLst>
                                      </p:cBhvr>
                                      <p:to>
                                        <p:strVal val="visible"/>
                                      </p:to>
                                    </p:set>
                                    <p:animEffect transition="in" filter="fade">
                                      <p:cBhvr>
                                        <p:cTn id="18" dur="3000"/>
                                        <p:tgtEl>
                                          <p:spTgt spid="140291">
                                            <p:txEl>
                                              <p:pRg st="3" end="3"/>
                                            </p:txEl>
                                          </p:spTgt>
                                        </p:tgtEl>
                                      </p:cBhvr>
                                    </p:animEffect>
                                  </p:childTnLst>
                                </p:cTn>
                              </p:par>
                              <p:par>
                                <p:cTn id="19" presetID="10" presetClass="entr" presetSubtype="0" fill="hold" nodeType="withEffect">
                                  <p:stCondLst>
                                    <p:cond delay="25000"/>
                                  </p:stCondLst>
                                  <p:childTnLst>
                                    <p:set>
                                      <p:cBhvr>
                                        <p:cTn id="20" dur="1" fill="hold">
                                          <p:stCondLst>
                                            <p:cond delay="0"/>
                                          </p:stCondLst>
                                        </p:cTn>
                                        <p:tgtEl>
                                          <p:spTgt spid="140291">
                                            <p:txEl>
                                              <p:pRg st="4" end="4"/>
                                            </p:txEl>
                                          </p:spTgt>
                                        </p:tgtEl>
                                        <p:attrNameLst>
                                          <p:attrName>style.visibility</p:attrName>
                                        </p:attrNameLst>
                                      </p:cBhvr>
                                      <p:to>
                                        <p:strVal val="visible"/>
                                      </p:to>
                                    </p:set>
                                    <p:animEffect transition="in" filter="fade">
                                      <p:cBhvr>
                                        <p:cTn id="21" dur="500"/>
                                        <p:tgtEl>
                                          <p:spTgt spid="140291">
                                            <p:txEl>
                                              <p:pRg st="4" end="4"/>
                                            </p:txEl>
                                          </p:spTgt>
                                        </p:tgtEl>
                                      </p:cBhvr>
                                    </p:animEffect>
                                  </p:childTnLst>
                                </p:cTn>
                              </p:par>
                              <p:par>
                                <p:cTn id="22" presetID="10" presetClass="entr" presetSubtype="0" fill="hold" nodeType="withEffect">
                                  <p:stCondLst>
                                    <p:cond delay="30000"/>
                                  </p:stCondLst>
                                  <p:childTnLst>
                                    <p:set>
                                      <p:cBhvr>
                                        <p:cTn id="23" dur="1" fill="hold">
                                          <p:stCondLst>
                                            <p:cond delay="0"/>
                                          </p:stCondLst>
                                        </p:cTn>
                                        <p:tgtEl>
                                          <p:spTgt spid="140291">
                                            <p:txEl>
                                              <p:pRg st="6" end="6"/>
                                            </p:txEl>
                                          </p:spTgt>
                                        </p:tgtEl>
                                        <p:attrNameLst>
                                          <p:attrName>style.visibility</p:attrName>
                                        </p:attrNameLst>
                                      </p:cBhvr>
                                      <p:to>
                                        <p:strVal val="visible"/>
                                      </p:to>
                                    </p:set>
                                    <p:animEffect transition="in" filter="fade">
                                      <p:cBhvr>
                                        <p:cTn id="24" dur="3000"/>
                                        <p:tgtEl>
                                          <p:spTgt spid="1402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dirty="0" smtClean="0"/>
              <a:t>Types of Benefits</a:t>
            </a:r>
            <a:endParaRPr lang="en-US" sz="3600" dirty="0"/>
          </a:p>
        </p:txBody>
      </p:sp>
      <p:sp>
        <p:nvSpPr>
          <p:cNvPr id="3" name="Content Placeholder 2"/>
          <p:cNvSpPr>
            <a:spLocks noGrp="1"/>
          </p:cNvSpPr>
          <p:nvPr>
            <p:ph idx="1"/>
          </p:nvPr>
        </p:nvSpPr>
        <p:spPr>
          <a:xfrm>
            <a:off x="457200" y="1066800"/>
            <a:ext cx="8229600" cy="5334000"/>
          </a:xfrm>
        </p:spPr>
        <p:txBody>
          <a:bodyPr>
            <a:normAutofit fontScale="70000" lnSpcReduction="20000"/>
          </a:bodyPr>
          <a:lstStyle/>
          <a:p>
            <a:pPr marL="274320" indent="-274320">
              <a:lnSpc>
                <a:spcPct val="120000"/>
              </a:lnSpc>
              <a:spcBef>
                <a:spcPts val="480"/>
              </a:spcBef>
              <a:buNone/>
            </a:pPr>
            <a:r>
              <a:rPr lang="en-US" sz="3100" b="1" dirty="0" smtClean="0"/>
              <a:t>Social Security Cash benefits:</a:t>
            </a:r>
          </a:p>
          <a:p>
            <a:pPr marL="274320" lvl="1" indent="-274320">
              <a:lnSpc>
                <a:spcPct val="120000"/>
              </a:lnSpc>
              <a:spcBef>
                <a:spcPts val="480"/>
              </a:spcBef>
              <a:buNone/>
            </a:pPr>
            <a:r>
              <a:rPr lang="en-US" sz="2700" dirty="0" smtClean="0"/>
              <a:t>Title XVI (sixteen):</a:t>
            </a:r>
            <a:endParaRPr lang="en-US" sz="2700" dirty="0"/>
          </a:p>
          <a:p>
            <a:pPr marL="274320" lvl="1" indent="-274320">
              <a:lnSpc>
                <a:spcPct val="120000"/>
              </a:lnSpc>
              <a:spcBef>
                <a:spcPts val="480"/>
              </a:spcBef>
              <a:buFont typeface="Arial" pitchFamily="34" charset="0"/>
              <a:buChar char="•"/>
            </a:pPr>
            <a:r>
              <a:rPr lang="en-US" sz="2600" dirty="0" smtClean="0"/>
              <a:t>   Supplemental Security Income (SSI)</a:t>
            </a:r>
          </a:p>
          <a:p>
            <a:pPr marL="274320" lvl="1" indent="-274320">
              <a:lnSpc>
                <a:spcPct val="120000"/>
              </a:lnSpc>
              <a:spcBef>
                <a:spcPts val="480"/>
              </a:spcBef>
              <a:buNone/>
            </a:pPr>
            <a:r>
              <a:rPr lang="en-US" sz="2700" dirty="0" smtClean="0"/>
              <a:t>Title II (two):</a:t>
            </a:r>
          </a:p>
          <a:p>
            <a:pPr marL="274320" lvl="1" indent="-274320">
              <a:lnSpc>
                <a:spcPct val="120000"/>
              </a:lnSpc>
              <a:spcBef>
                <a:spcPts val="480"/>
              </a:spcBef>
              <a:buFont typeface="Arial" pitchFamily="34" charset="0"/>
              <a:buChar char="•"/>
            </a:pPr>
            <a:r>
              <a:rPr lang="en-US" sz="2600" dirty="0" smtClean="0"/>
              <a:t>Social Security Disability Insurance (SSDI)</a:t>
            </a:r>
          </a:p>
          <a:p>
            <a:pPr marL="274320" lvl="1" indent="-274320">
              <a:lnSpc>
                <a:spcPct val="120000"/>
              </a:lnSpc>
              <a:spcBef>
                <a:spcPts val="480"/>
              </a:spcBef>
              <a:buFont typeface="Arial" pitchFamily="34" charset="0"/>
              <a:buChar char="•"/>
            </a:pPr>
            <a:r>
              <a:rPr lang="en-US" sz="2600" dirty="0" smtClean="0"/>
              <a:t>Social Security Childhood Disability Benefits (SSCDB)</a:t>
            </a:r>
          </a:p>
          <a:p>
            <a:pPr marL="274320" lvl="1" indent="-274320">
              <a:lnSpc>
                <a:spcPct val="120000"/>
              </a:lnSpc>
              <a:spcBef>
                <a:spcPts val="480"/>
              </a:spcBef>
              <a:buFont typeface="Arial" pitchFamily="34" charset="0"/>
              <a:buChar char="•"/>
            </a:pPr>
            <a:r>
              <a:rPr lang="en-US" sz="2600" dirty="0" smtClean="0"/>
              <a:t>Social Security Disabled Widow/Widowers Benefits (SSDWB)</a:t>
            </a:r>
          </a:p>
          <a:p>
            <a:pPr marL="274320" lvl="2" indent="-274320">
              <a:lnSpc>
                <a:spcPct val="120000"/>
              </a:lnSpc>
              <a:spcBef>
                <a:spcPts val="480"/>
              </a:spcBef>
              <a:buNone/>
            </a:pPr>
            <a:r>
              <a:rPr lang="en-US" sz="2700" dirty="0" smtClean="0"/>
              <a:t>Dual Eligibility/Concurrent Beneficiaries  (example:  receiving SSI and a Title II benefit like SSDI)</a:t>
            </a:r>
            <a:endParaRPr lang="en-US" sz="2300" dirty="0" smtClean="0"/>
          </a:p>
          <a:p>
            <a:pPr marL="274320" lvl="1" indent="-274320">
              <a:lnSpc>
                <a:spcPct val="120000"/>
              </a:lnSpc>
              <a:spcBef>
                <a:spcPts val="480"/>
              </a:spcBef>
              <a:buNone/>
            </a:pPr>
            <a:endParaRPr lang="en-US" sz="3100" b="1" dirty="0" smtClean="0"/>
          </a:p>
          <a:p>
            <a:pPr marL="274320" lvl="1" indent="-274320">
              <a:lnSpc>
                <a:spcPct val="120000"/>
              </a:lnSpc>
              <a:spcBef>
                <a:spcPts val="480"/>
              </a:spcBef>
              <a:buNone/>
            </a:pPr>
            <a:r>
              <a:rPr lang="en-US" sz="3100" b="1" dirty="0" smtClean="0"/>
              <a:t>Medical benefits:</a:t>
            </a:r>
          </a:p>
          <a:p>
            <a:pPr marL="274320" lvl="2" indent="-274320">
              <a:lnSpc>
                <a:spcPct val="120000"/>
              </a:lnSpc>
              <a:spcBef>
                <a:spcPts val="480"/>
              </a:spcBef>
              <a:buNone/>
            </a:pPr>
            <a:r>
              <a:rPr lang="en-US" sz="2600" dirty="0" smtClean="0"/>
              <a:t>Medicaid  - SSI</a:t>
            </a:r>
          </a:p>
          <a:p>
            <a:pPr marL="274320" lvl="2" indent="-274320">
              <a:lnSpc>
                <a:spcPct val="120000"/>
              </a:lnSpc>
              <a:spcBef>
                <a:spcPts val="480"/>
              </a:spcBef>
              <a:buNone/>
            </a:pPr>
            <a:r>
              <a:rPr lang="en-US" sz="2600" dirty="0" smtClean="0"/>
              <a:t>Medicare – SSDI, SSCDB, etc.</a:t>
            </a:r>
          </a:p>
          <a:p>
            <a:pPr marL="0" lvl="1" indent="0" algn="ctr">
              <a:buNone/>
            </a:pPr>
            <a:r>
              <a:rPr lang="en-US" sz="3000" b="1" dirty="0" smtClean="0"/>
              <a:t>All </a:t>
            </a:r>
            <a:r>
              <a:rPr lang="en-US" sz="3000" b="1" dirty="0"/>
              <a:t>of these programs are impacted differently by </a:t>
            </a:r>
            <a:r>
              <a:rPr lang="en-US" sz="3000" b="1" dirty="0" smtClean="0"/>
              <a:t>work!</a:t>
            </a:r>
            <a:endParaRPr lang="en-US" sz="2600" b="1" dirty="0" smtClean="0"/>
          </a:p>
        </p:txBody>
      </p:sp>
      <p:pic>
        <p:nvPicPr>
          <p:cNvPr id="4" name="S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80400" y="6197600"/>
            <a:ext cx="406400" cy="406400"/>
          </a:xfrm>
          <a:prstGeom prst="rect">
            <a:avLst/>
          </a:prstGeom>
        </p:spPr>
      </p:pic>
    </p:spTree>
    <p:custDataLst>
      <p:tags r:id="rId1"/>
    </p:custDataLst>
    <p:extLst>
      <p:ext uri="{BB962C8B-B14F-4D97-AF65-F5344CB8AC3E}">
        <p14:creationId xmlns:p14="http://schemas.microsoft.com/office/powerpoint/2010/main" val="9083901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7884" fill="hold"/>
                                        <p:tgtEl>
                                          <p:spTgt spid="4"/>
                                        </p:tgtEl>
                                      </p:cBhvr>
                                    </p:cmd>
                                  </p:childTnLst>
                                </p:cTn>
                              </p:par>
                              <p:par>
                                <p:cTn id="7" presetID="10" presetClass="entr" presetSubtype="0" fill="hold" nodeType="withEffect">
                                  <p:stCondLst>
                                    <p:cond delay="500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3000"/>
                                        <p:tgtEl>
                                          <p:spTgt spid="3">
                                            <p:txEl>
                                              <p:pRg st="0" end="0"/>
                                            </p:txEl>
                                          </p:spTgt>
                                        </p:tgtEl>
                                      </p:cBhvr>
                                    </p:animEffect>
                                  </p:childTnLst>
                                </p:cTn>
                              </p:par>
                              <p:par>
                                <p:cTn id="10" presetID="10" presetClass="entr" presetSubtype="0" fill="hold" nodeType="withEffect">
                                  <p:stCondLst>
                                    <p:cond delay="1000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3000"/>
                                        <p:tgtEl>
                                          <p:spTgt spid="3">
                                            <p:txEl>
                                              <p:pRg st="1" end="1"/>
                                            </p:txEl>
                                          </p:spTgt>
                                        </p:tgtEl>
                                      </p:cBhvr>
                                    </p:animEffect>
                                  </p:childTnLst>
                                </p:cTn>
                              </p:par>
                              <p:par>
                                <p:cTn id="13" presetID="10" presetClass="entr" presetSubtype="0" fill="hold" nodeType="withEffect">
                                  <p:stCondLst>
                                    <p:cond delay="15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3000"/>
                                        <p:tgtEl>
                                          <p:spTgt spid="3">
                                            <p:txEl>
                                              <p:pRg st="2" end="2"/>
                                            </p:txEl>
                                          </p:spTgt>
                                        </p:tgtEl>
                                      </p:cBhvr>
                                    </p:animEffect>
                                  </p:childTnLst>
                                </p:cTn>
                              </p:par>
                              <p:par>
                                <p:cTn id="16" presetID="10" presetClass="entr" presetSubtype="0" fill="hold" nodeType="withEffect">
                                  <p:stCondLst>
                                    <p:cond delay="3500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3000"/>
                                        <p:tgtEl>
                                          <p:spTgt spid="3">
                                            <p:txEl>
                                              <p:pRg st="3" end="3"/>
                                            </p:txEl>
                                          </p:spTgt>
                                        </p:tgtEl>
                                      </p:cBhvr>
                                    </p:animEffect>
                                  </p:childTnLst>
                                </p:cTn>
                              </p:par>
                              <p:par>
                                <p:cTn id="19" presetID="10" presetClass="entr" presetSubtype="0" fill="hold" nodeType="withEffect">
                                  <p:stCondLst>
                                    <p:cond delay="4000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3000"/>
                                        <p:tgtEl>
                                          <p:spTgt spid="3">
                                            <p:txEl>
                                              <p:pRg st="4" end="4"/>
                                            </p:txEl>
                                          </p:spTgt>
                                        </p:tgtEl>
                                      </p:cBhvr>
                                    </p:animEffect>
                                  </p:childTnLst>
                                </p:cTn>
                              </p:par>
                              <p:par>
                                <p:cTn id="22" presetID="10" presetClass="entr" presetSubtype="0" fill="hold" nodeType="withEffect">
                                  <p:stCondLst>
                                    <p:cond delay="4500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3000"/>
                                        <p:tgtEl>
                                          <p:spTgt spid="3">
                                            <p:txEl>
                                              <p:pRg st="5" end="5"/>
                                            </p:txEl>
                                          </p:spTgt>
                                        </p:tgtEl>
                                      </p:cBhvr>
                                    </p:animEffect>
                                  </p:childTnLst>
                                </p:cTn>
                              </p:par>
                              <p:par>
                                <p:cTn id="25" presetID="10" presetClass="entr" presetSubtype="0" fill="hold" nodeType="withEffect">
                                  <p:stCondLst>
                                    <p:cond delay="5900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3000"/>
                                        <p:tgtEl>
                                          <p:spTgt spid="3">
                                            <p:txEl>
                                              <p:pRg st="6" end="6"/>
                                            </p:txEl>
                                          </p:spTgt>
                                        </p:tgtEl>
                                      </p:cBhvr>
                                    </p:animEffect>
                                  </p:childTnLst>
                                </p:cTn>
                              </p:par>
                              <p:par>
                                <p:cTn id="28" presetID="10" presetClass="entr" presetSubtype="0" fill="hold" nodeType="withEffect">
                                  <p:stCondLst>
                                    <p:cond delay="6000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3000"/>
                                        <p:tgtEl>
                                          <p:spTgt spid="3">
                                            <p:txEl>
                                              <p:pRg st="7" end="7"/>
                                            </p:txEl>
                                          </p:spTgt>
                                        </p:tgtEl>
                                      </p:cBhvr>
                                    </p:animEffect>
                                  </p:childTnLst>
                                </p:cTn>
                              </p:par>
                              <p:par>
                                <p:cTn id="31" presetID="10" presetClass="entr" presetSubtype="0" fill="hold" nodeType="withEffect">
                                  <p:stCondLst>
                                    <p:cond delay="6000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3000"/>
                                        <p:tgtEl>
                                          <p:spTgt spid="3">
                                            <p:txEl>
                                              <p:pRg st="9" end="9"/>
                                            </p:txEl>
                                          </p:spTgt>
                                        </p:tgtEl>
                                      </p:cBhvr>
                                    </p:animEffect>
                                  </p:childTnLst>
                                </p:cTn>
                              </p:par>
                              <p:par>
                                <p:cTn id="34" presetID="10" presetClass="entr" presetSubtype="0" fill="hold" nodeType="withEffect">
                                  <p:stCondLst>
                                    <p:cond delay="6000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3000"/>
                                        <p:tgtEl>
                                          <p:spTgt spid="3">
                                            <p:txEl>
                                              <p:pRg st="10" end="10"/>
                                            </p:txEl>
                                          </p:spTgt>
                                        </p:tgtEl>
                                      </p:cBhvr>
                                    </p:animEffect>
                                  </p:childTnLst>
                                </p:cTn>
                              </p:par>
                              <p:par>
                                <p:cTn id="37" presetID="10" presetClass="entr" presetSubtype="0" fill="hold" nodeType="withEffect">
                                  <p:stCondLst>
                                    <p:cond delay="6000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3000"/>
                                        <p:tgtEl>
                                          <p:spTgt spid="3">
                                            <p:txEl>
                                              <p:pRg st="11" end="11"/>
                                            </p:txEl>
                                          </p:spTgt>
                                        </p:tgtEl>
                                      </p:cBhvr>
                                    </p:animEffect>
                                  </p:childTnLst>
                                </p:cTn>
                              </p:par>
                              <p:par>
                                <p:cTn id="40" presetID="10" presetClass="entr" presetSubtype="0" fill="hold" nodeType="withEffect">
                                  <p:stCondLst>
                                    <p:cond delay="6000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30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sz="3600" dirty="0" smtClean="0"/>
              <a:t>Other Benefit Programs</a:t>
            </a:r>
            <a:endParaRPr lang="en-US" sz="3600" dirty="0"/>
          </a:p>
        </p:txBody>
      </p:sp>
      <p:sp>
        <p:nvSpPr>
          <p:cNvPr id="3" name="Content Placeholder 2"/>
          <p:cNvSpPr>
            <a:spLocks noGrp="1"/>
          </p:cNvSpPr>
          <p:nvPr>
            <p:ph idx="1"/>
          </p:nvPr>
        </p:nvSpPr>
        <p:spPr>
          <a:xfrm>
            <a:off x="457200" y="1066800"/>
            <a:ext cx="8229600" cy="5059363"/>
          </a:xfrm>
        </p:spPr>
        <p:txBody>
          <a:bodyPr>
            <a:noAutofit/>
          </a:bodyPr>
          <a:lstStyle/>
          <a:p>
            <a:pPr marL="274320" indent="-274320">
              <a:buFont typeface="Wingdings" pitchFamily="2" charset="2"/>
              <a:buChar char="§"/>
            </a:pPr>
            <a:r>
              <a:rPr lang="en-US" sz="2000" dirty="0" smtClean="0"/>
              <a:t>DDA Waiver</a:t>
            </a:r>
          </a:p>
          <a:p>
            <a:pPr marL="274320" indent="-274320">
              <a:buFont typeface="Wingdings" pitchFamily="2" charset="2"/>
              <a:buChar char="§"/>
            </a:pPr>
            <a:r>
              <a:rPr lang="en-US" sz="2000" dirty="0" smtClean="0"/>
              <a:t>COPES Waiver</a:t>
            </a:r>
          </a:p>
          <a:p>
            <a:pPr marL="274320" indent="-274320">
              <a:buFont typeface="Wingdings" pitchFamily="2" charset="2"/>
              <a:buChar char="§"/>
            </a:pPr>
            <a:r>
              <a:rPr lang="en-US" sz="2000" dirty="0" smtClean="0"/>
              <a:t>Medicaid Personal Care (MPC) </a:t>
            </a:r>
          </a:p>
          <a:p>
            <a:pPr marL="274320" indent="-274320">
              <a:buFont typeface="Wingdings" pitchFamily="2" charset="2"/>
              <a:buChar char="§"/>
            </a:pPr>
            <a:r>
              <a:rPr lang="en-US" sz="2000" dirty="0" smtClean="0"/>
              <a:t>Housing or residential: </a:t>
            </a:r>
          </a:p>
          <a:p>
            <a:pPr marL="274320" lvl="1" indent="-274320">
              <a:buFont typeface="Arial" pitchFamily="34" charset="0"/>
              <a:buChar char="•"/>
            </a:pPr>
            <a:r>
              <a:rPr lang="en-US" sz="2000" dirty="0" smtClean="0"/>
              <a:t>Section 8</a:t>
            </a:r>
          </a:p>
          <a:p>
            <a:pPr marL="274320" lvl="1" indent="-274320">
              <a:buFont typeface="Arial" pitchFamily="34" charset="0"/>
              <a:buChar char="•"/>
            </a:pPr>
            <a:r>
              <a:rPr lang="en-US" sz="2000" dirty="0" smtClean="0"/>
              <a:t>Public Housing</a:t>
            </a:r>
          </a:p>
          <a:p>
            <a:pPr marL="274320" lvl="1" indent="-274320">
              <a:buFont typeface="Arial" pitchFamily="34" charset="0"/>
              <a:buChar char="•"/>
            </a:pPr>
            <a:r>
              <a:rPr lang="en-US" sz="2000" dirty="0" smtClean="0"/>
              <a:t>Adult Family Home (AFH) and Alternate Living Facilities</a:t>
            </a:r>
          </a:p>
          <a:p>
            <a:pPr marL="274320" lvl="1" indent="-274320">
              <a:buFont typeface="Arial" pitchFamily="34" charset="0"/>
              <a:buChar char="•"/>
            </a:pPr>
            <a:r>
              <a:rPr lang="en-US" sz="2000" dirty="0" smtClean="0"/>
              <a:t>Other housing programs</a:t>
            </a:r>
          </a:p>
          <a:p>
            <a:pPr marL="274320" indent="-274320">
              <a:buFont typeface="Wingdings" pitchFamily="2" charset="2"/>
              <a:buChar char="§"/>
            </a:pPr>
            <a:r>
              <a:rPr lang="en-US" sz="2000" dirty="0" smtClean="0"/>
              <a:t>Temporary Assistance for Needy Families (TANF)</a:t>
            </a:r>
          </a:p>
          <a:p>
            <a:pPr marL="274320" indent="-274320">
              <a:buFont typeface="Wingdings" pitchFamily="2" charset="2"/>
              <a:buChar char="§"/>
            </a:pPr>
            <a:r>
              <a:rPr lang="en-US" sz="2000" dirty="0" smtClean="0"/>
              <a:t>Aged, Blind, Disabled (ABD) /Medical Care Services (MCS)</a:t>
            </a:r>
          </a:p>
          <a:p>
            <a:pPr marL="274320" indent="-274320">
              <a:buFont typeface="Wingdings" pitchFamily="2" charset="2"/>
              <a:buChar char="§"/>
            </a:pPr>
            <a:r>
              <a:rPr lang="en-US" sz="2000" dirty="0" smtClean="0"/>
              <a:t>Food Benefits</a:t>
            </a:r>
          </a:p>
          <a:p>
            <a:pPr marL="0" indent="0" algn="ctr">
              <a:buNone/>
            </a:pPr>
            <a:endParaRPr lang="en-US" sz="2000" b="1" dirty="0" smtClean="0"/>
          </a:p>
          <a:p>
            <a:pPr marL="0" indent="0" algn="ctr">
              <a:buNone/>
            </a:pPr>
            <a:r>
              <a:rPr lang="en-US" sz="2000" b="1" dirty="0" smtClean="0"/>
              <a:t>Work can impact the benefits </a:t>
            </a:r>
            <a:r>
              <a:rPr lang="en-US" sz="2000" b="1" dirty="0"/>
              <a:t>someone qualifies for in these </a:t>
            </a:r>
            <a:r>
              <a:rPr lang="en-US" sz="2000" b="1" dirty="0" smtClean="0"/>
              <a:t>programs! </a:t>
            </a:r>
          </a:p>
          <a:p>
            <a:pPr marL="0" indent="0">
              <a:buNone/>
            </a:pPr>
            <a:endParaRPr lang="en-US" sz="2000" dirty="0" smtClean="0"/>
          </a:p>
        </p:txBody>
      </p:sp>
      <p:pic>
        <p:nvPicPr>
          <p:cNvPr id="5" name="S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80400" y="6248400"/>
            <a:ext cx="406400" cy="4064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178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500"/>
                                        <p:tgtEl>
                                          <p:spTgt spid="3">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500"/>
                                        <p:tgtEl>
                                          <p:spTgt spid="3">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fade">
                                      <p:cBhvr>
                                        <p:cTn id="61" dur="500"/>
                                        <p:tgtEl>
                                          <p:spTgt spid="3">
                                            <p:txEl>
                                              <p:pRg st="10" end="1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
                                            <p:txEl>
                                              <p:pRg st="12" end="12"/>
                                            </p:txEl>
                                          </p:spTgt>
                                        </p:tgtEl>
                                        <p:attrNameLst>
                                          <p:attrName>style.visibility</p:attrName>
                                        </p:attrNameLst>
                                      </p:cBhvr>
                                      <p:to>
                                        <p:strVal val="visible"/>
                                      </p:to>
                                    </p:set>
                                    <p:animEffect transition="in" filter="fade">
                                      <p:cBhvr>
                                        <p:cTn id="66"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3673" showWhenStopped="0">
                <p:cTn id="6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3"/>
          <p:cNvSpPr>
            <a:spLocks noGrp="1" noChangeArrowheads="1"/>
          </p:cNvSpPr>
          <p:nvPr>
            <p:ph idx="4294967295"/>
          </p:nvPr>
        </p:nvSpPr>
        <p:spPr>
          <a:xfrm>
            <a:off x="1143000" y="1219200"/>
            <a:ext cx="8001000" cy="5029200"/>
          </a:xfrm>
        </p:spPr>
        <p:txBody>
          <a:bodyPr>
            <a:normAutofit fontScale="77500" lnSpcReduction="20000"/>
          </a:bodyPr>
          <a:lstStyle/>
          <a:p>
            <a:pPr marL="274320" indent="-274320">
              <a:lnSpc>
                <a:spcPct val="120000"/>
              </a:lnSpc>
              <a:buFont typeface="Wingdings" pitchFamily="2" charset="2"/>
              <a:buNone/>
            </a:pPr>
            <a:r>
              <a:rPr lang="en-US" sz="2400" b="1" dirty="0" smtClean="0">
                <a:latin typeface="Tahoma" pitchFamily="34" charset="0"/>
              </a:rPr>
              <a:t>Division of Vocational Rehabilitation (DVR) </a:t>
            </a:r>
          </a:p>
          <a:p>
            <a:pPr marL="274320" indent="-274320">
              <a:lnSpc>
                <a:spcPct val="120000"/>
              </a:lnSpc>
              <a:buFont typeface="Arial" pitchFamily="34" charset="0"/>
              <a:buChar char="•"/>
            </a:pPr>
            <a:r>
              <a:rPr lang="en-US" sz="2300" dirty="0" smtClean="0">
                <a:latin typeface="Tahoma" pitchFamily="34" charset="0"/>
              </a:rPr>
              <a:t>Vocational counselors </a:t>
            </a:r>
            <a:endParaRPr lang="en-US" sz="2300" dirty="0">
              <a:latin typeface="Tahoma" pitchFamily="34" charset="0"/>
            </a:endParaRPr>
          </a:p>
          <a:p>
            <a:pPr marL="274320" indent="-274320">
              <a:lnSpc>
                <a:spcPct val="120000"/>
              </a:lnSpc>
              <a:buFont typeface="Arial" pitchFamily="34" charset="0"/>
              <a:buChar char="•"/>
            </a:pPr>
            <a:r>
              <a:rPr lang="en-US" sz="2300" dirty="0" smtClean="0">
                <a:latin typeface="Tahoma" pitchFamily="34" charset="0"/>
              </a:rPr>
              <a:t>Internal benefit specialists </a:t>
            </a:r>
          </a:p>
          <a:p>
            <a:pPr marL="274320" indent="-274320">
              <a:lnSpc>
                <a:spcPct val="120000"/>
              </a:lnSpc>
              <a:buFont typeface="Arial" pitchFamily="34" charset="0"/>
              <a:buChar char="•"/>
            </a:pPr>
            <a:r>
              <a:rPr lang="en-US" sz="2300" dirty="0" smtClean="0">
                <a:latin typeface="Tahoma" pitchFamily="34" charset="0"/>
              </a:rPr>
              <a:t>Request service from vocational rehabilitation counselor</a:t>
            </a:r>
          </a:p>
          <a:p>
            <a:pPr marL="274320" indent="-274320">
              <a:lnSpc>
                <a:spcPct val="120000"/>
              </a:lnSpc>
            </a:pPr>
            <a:r>
              <a:rPr lang="en-US" sz="2400" b="1" dirty="0" smtClean="0">
                <a:latin typeface="Tahoma" pitchFamily="34" charset="0"/>
              </a:rPr>
              <a:t>Developmental Disabilities Administration (DDA)</a:t>
            </a:r>
          </a:p>
          <a:p>
            <a:pPr marL="274320" indent="-274320">
              <a:lnSpc>
                <a:spcPct val="120000"/>
              </a:lnSpc>
              <a:buFont typeface="Arial" pitchFamily="34" charset="0"/>
              <a:buChar char="•"/>
            </a:pPr>
            <a:r>
              <a:rPr lang="en-US" sz="2300" dirty="0" smtClean="0">
                <a:latin typeface="Tahoma" pitchFamily="34" charset="0"/>
              </a:rPr>
              <a:t>Some county developmental disability programs</a:t>
            </a:r>
          </a:p>
          <a:p>
            <a:pPr marL="274320" indent="-274320">
              <a:lnSpc>
                <a:spcPct val="120000"/>
              </a:lnSpc>
              <a:buFont typeface="Arial" pitchFamily="34" charset="0"/>
              <a:buChar char="•"/>
            </a:pPr>
            <a:r>
              <a:rPr lang="en-US" sz="2300" dirty="0" smtClean="0">
                <a:latin typeface="Tahoma" pitchFamily="34" charset="0"/>
              </a:rPr>
              <a:t>Ask DDA case manager for availability</a:t>
            </a:r>
          </a:p>
          <a:p>
            <a:pPr marL="274320" indent="-274320">
              <a:lnSpc>
                <a:spcPct val="120000"/>
              </a:lnSpc>
              <a:buNone/>
            </a:pPr>
            <a:r>
              <a:rPr lang="en-US" sz="2400" b="1" dirty="0" smtClean="0">
                <a:latin typeface="Tahoma" pitchFamily="34" charset="0"/>
              </a:rPr>
              <a:t>Plan </a:t>
            </a:r>
            <a:r>
              <a:rPr lang="en-US" sz="2400" b="1" dirty="0">
                <a:latin typeface="Tahoma" pitchFamily="34" charset="0"/>
              </a:rPr>
              <a:t>to </a:t>
            </a:r>
            <a:r>
              <a:rPr lang="en-US" sz="2400" b="1" dirty="0" smtClean="0">
                <a:latin typeface="Tahoma" pitchFamily="34" charset="0"/>
              </a:rPr>
              <a:t>Work</a:t>
            </a:r>
          </a:p>
          <a:p>
            <a:pPr marL="274320" indent="-274320">
              <a:lnSpc>
                <a:spcPct val="120000"/>
              </a:lnSpc>
              <a:buFont typeface="Arial" pitchFamily="34" charset="0"/>
              <a:buChar char="•"/>
            </a:pPr>
            <a:r>
              <a:rPr lang="en-US" sz="2300" dirty="0" smtClean="0">
                <a:latin typeface="Tahoma" pitchFamily="34" charset="0"/>
              </a:rPr>
              <a:t>Fee </a:t>
            </a:r>
            <a:r>
              <a:rPr lang="en-US" sz="2300" dirty="0">
                <a:latin typeface="Tahoma" pitchFamily="34" charset="0"/>
              </a:rPr>
              <a:t>for </a:t>
            </a:r>
            <a:r>
              <a:rPr lang="en-US" sz="2300" dirty="0" smtClean="0">
                <a:latin typeface="Tahoma" pitchFamily="34" charset="0"/>
              </a:rPr>
              <a:t>service</a:t>
            </a:r>
          </a:p>
          <a:p>
            <a:pPr marL="274320" indent="-274320">
              <a:lnSpc>
                <a:spcPct val="120000"/>
              </a:lnSpc>
              <a:buNone/>
            </a:pPr>
            <a:r>
              <a:rPr lang="en-US" sz="2400" b="1" dirty="0" smtClean="0">
                <a:latin typeface="Tahoma" pitchFamily="34" charset="0"/>
              </a:rPr>
              <a:t>Work </a:t>
            </a:r>
            <a:r>
              <a:rPr lang="en-US" sz="2400" b="1" dirty="0">
                <a:latin typeface="Tahoma" pitchFamily="34" charset="0"/>
              </a:rPr>
              <a:t>Incentive Liaison </a:t>
            </a:r>
            <a:r>
              <a:rPr lang="en-US" sz="2400" b="1" dirty="0" smtClean="0">
                <a:latin typeface="Tahoma" pitchFamily="34" charset="0"/>
              </a:rPr>
              <a:t>(WIL)</a:t>
            </a:r>
          </a:p>
          <a:p>
            <a:pPr marL="274320" indent="-274320">
              <a:lnSpc>
                <a:spcPct val="120000"/>
              </a:lnSpc>
              <a:buFont typeface="Arial" pitchFamily="34" charset="0"/>
              <a:buChar char="•"/>
            </a:pPr>
            <a:r>
              <a:rPr lang="en-US" sz="2300" dirty="0" smtClean="0">
                <a:latin typeface="Tahoma" pitchFamily="34" charset="0"/>
              </a:rPr>
              <a:t>At each </a:t>
            </a:r>
            <a:r>
              <a:rPr lang="en-US" sz="2300" dirty="0">
                <a:latin typeface="Tahoma" pitchFamily="34" charset="0"/>
              </a:rPr>
              <a:t>Social Security Office </a:t>
            </a:r>
            <a:endParaRPr lang="en-US" sz="2300" dirty="0" smtClean="0">
              <a:latin typeface="Tahoma" pitchFamily="34" charset="0"/>
            </a:endParaRPr>
          </a:p>
          <a:p>
            <a:pPr marL="274320" indent="-274320">
              <a:lnSpc>
                <a:spcPct val="120000"/>
              </a:lnSpc>
              <a:buNone/>
            </a:pPr>
            <a:r>
              <a:rPr lang="en-US" sz="2400" b="1" dirty="0" smtClean="0">
                <a:latin typeface="Tahoma" pitchFamily="34" charset="0"/>
              </a:rPr>
              <a:t>Social </a:t>
            </a:r>
            <a:r>
              <a:rPr lang="en-US" sz="2400" b="1" dirty="0">
                <a:latin typeface="Tahoma" pitchFamily="34" charset="0"/>
              </a:rPr>
              <a:t>Security </a:t>
            </a:r>
            <a:r>
              <a:rPr lang="en-US" sz="2400" b="1" dirty="0" smtClean="0">
                <a:latin typeface="Tahoma" pitchFamily="34" charset="0"/>
              </a:rPr>
              <a:t>Redbook</a:t>
            </a:r>
          </a:p>
          <a:p>
            <a:pPr marL="274320" indent="-274320">
              <a:lnSpc>
                <a:spcPct val="120000"/>
              </a:lnSpc>
              <a:buFont typeface="Arial" pitchFamily="34" charset="0"/>
              <a:buChar char="•"/>
            </a:pPr>
            <a:r>
              <a:rPr lang="en-US" sz="2300" dirty="0" smtClean="0">
                <a:latin typeface="Tahoma" pitchFamily="34" charset="0"/>
              </a:rPr>
              <a:t>Explains </a:t>
            </a:r>
            <a:r>
              <a:rPr lang="en-US" sz="2300" dirty="0">
                <a:latin typeface="Tahoma" pitchFamily="34" charset="0"/>
              </a:rPr>
              <a:t>the impact of work on SSI, SSDI, Medicaid, Medicare, and work </a:t>
            </a:r>
            <a:r>
              <a:rPr lang="en-US" sz="2300" dirty="0" smtClean="0">
                <a:latin typeface="Tahoma" pitchFamily="34" charset="0"/>
              </a:rPr>
              <a:t>incentives</a:t>
            </a:r>
          </a:p>
        </p:txBody>
      </p:sp>
      <p:sp>
        <p:nvSpPr>
          <p:cNvPr id="631810" name="Rectangle 2"/>
          <p:cNvSpPr>
            <a:spLocks noGrp="1" noRot="1" noChangeArrowheads="1"/>
          </p:cNvSpPr>
          <p:nvPr>
            <p:ph type="title" idx="4294967295"/>
          </p:nvPr>
        </p:nvSpPr>
        <p:spPr>
          <a:xfrm>
            <a:off x="609600" y="274638"/>
            <a:ext cx="7620000" cy="868362"/>
          </a:xfrm>
        </p:spPr>
        <p:txBody>
          <a:bodyPr rtlCol="0">
            <a:normAutofit/>
          </a:bodyPr>
          <a:lstStyle/>
          <a:p>
            <a:pPr>
              <a:defRPr/>
            </a:pPr>
            <a:r>
              <a:rPr lang="en-US" dirty="0" smtClean="0"/>
              <a:t>Resources</a:t>
            </a:r>
          </a:p>
        </p:txBody>
      </p:sp>
      <p:pic>
        <p:nvPicPr>
          <p:cNvPr id="3" name="S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121400"/>
            <a:ext cx="406400" cy="4064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714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5282">
                                            <p:txEl>
                                              <p:pRg st="0" end="0"/>
                                            </p:txEl>
                                          </p:spTgt>
                                        </p:tgtEl>
                                        <p:attrNameLst>
                                          <p:attrName>style.visibility</p:attrName>
                                        </p:attrNameLst>
                                      </p:cBhvr>
                                      <p:to>
                                        <p:strVal val="visible"/>
                                      </p:to>
                                    </p:set>
                                    <p:animEffect transition="in" filter="fade">
                                      <p:cBhvr>
                                        <p:cTn id="11" dur="500"/>
                                        <p:tgtEl>
                                          <p:spTgt spid="225282">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225282">
                                            <p:txEl>
                                              <p:pRg st="1" end="1"/>
                                            </p:txEl>
                                          </p:spTgt>
                                        </p:tgtEl>
                                        <p:attrNameLst>
                                          <p:attrName>style.visibility</p:attrName>
                                        </p:attrNameLst>
                                      </p:cBhvr>
                                      <p:to>
                                        <p:strVal val="visible"/>
                                      </p:to>
                                    </p:set>
                                    <p:animEffect transition="in" filter="fade">
                                      <p:cBhvr>
                                        <p:cTn id="14" dur="500"/>
                                        <p:tgtEl>
                                          <p:spTgt spid="225282">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225282">
                                            <p:txEl>
                                              <p:pRg st="2" end="2"/>
                                            </p:txEl>
                                          </p:spTgt>
                                        </p:tgtEl>
                                        <p:attrNameLst>
                                          <p:attrName>style.visibility</p:attrName>
                                        </p:attrNameLst>
                                      </p:cBhvr>
                                      <p:to>
                                        <p:strVal val="visible"/>
                                      </p:to>
                                    </p:set>
                                    <p:animEffect transition="in" filter="fade">
                                      <p:cBhvr>
                                        <p:cTn id="17" dur="500"/>
                                        <p:tgtEl>
                                          <p:spTgt spid="225282">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25282">
                                            <p:txEl>
                                              <p:pRg st="3" end="3"/>
                                            </p:txEl>
                                          </p:spTgt>
                                        </p:tgtEl>
                                        <p:attrNameLst>
                                          <p:attrName>style.visibility</p:attrName>
                                        </p:attrNameLst>
                                      </p:cBhvr>
                                      <p:to>
                                        <p:strVal val="visible"/>
                                      </p:to>
                                    </p:set>
                                    <p:animEffect transition="in" filter="fade">
                                      <p:cBhvr>
                                        <p:cTn id="20" dur="500"/>
                                        <p:tgtEl>
                                          <p:spTgt spid="22528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25282">
                                            <p:txEl>
                                              <p:pRg st="4" end="4"/>
                                            </p:txEl>
                                          </p:spTgt>
                                        </p:tgtEl>
                                        <p:attrNameLst>
                                          <p:attrName>style.visibility</p:attrName>
                                        </p:attrNameLst>
                                      </p:cBhvr>
                                      <p:to>
                                        <p:strVal val="visible"/>
                                      </p:to>
                                    </p:set>
                                    <p:animEffect transition="in" filter="fade">
                                      <p:cBhvr>
                                        <p:cTn id="25" dur="500"/>
                                        <p:tgtEl>
                                          <p:spTgt spid="225282">
                                            <p:txEl>
                                              <p:pRg st="4" end="4"/>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225282">
                                            <p:txEl>
                                              <p:pRg st="5" end="5"/>
                                            </p:txEl>
                                          </p:spTgt>
                                        </p:tgtEl>
                                        <p:attrNameLst>
                                          <p:attrName>style.visibility</p:attrName>
                                        </p:attrNameLst>
                                      </p:cBhvr>
                                      <p:to>
                                        <p:strVal val="visible"/>
                                      </p:to>
                                    </p:set>
                                    <p:animEffect transition="in" filter="fade">
                                      <p:cBhvr>
                                        <p:cTn id="28" dur="500"/>
                                        <p:tgtEl>
                                          <p:spTgt spid="225282">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225282">
                                            <p:txEl>
                                              <p:pRg st="6" end="6"/>
                                            </p:txEl>
                                          </p:spTgt>
                                        </p:tgtEl>
                                        <p:attrNameLst>
                                          <p:attrName>style.visibility</p:attrName>
                                        </p:attrNameLst>
                                      </p:cBhvr>
                                      <p:to>
                                        <p:strVal val="visible"/>
                                      </p:to>
                                    </p:set>
                                    <p:animEffect transition="in" filter="fade">
                                      <p:cBhvr>
                                        <p:cTn id="31" dur="500"/>
                                        <p:tgtEl>
                                          <p:spTgt spid="22528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5282">
                                            <p:txEl>
                                              <p:pRg st="7" end="7"/>
                                            </p:txEl>
                                          </p:spTgt>
                                        </p:tgtEl>
                                        <p:attrNameLst>
                                          <p:attrName>style.visibility</p:attrName>
                                        </p:attrNameLst>
                                      </p:cBhvr>
                                      <p:to>
                                        <p:strVal val="visible"/>
                                      </p:to>
                                    </p:set>
                                    <p:animEffect transition="in" filter="fade">
                                      <p:cBhvr>
                                        <p:cTn id="36" dur="500"/>
                                        <p:tgtEl>
                                          <p:spTgt spid="225282">
                                            <p:txEl>
                                              <p:pRg st="7" end="7"/>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25282">
                                            <p:txEl>
                                              <p:pRg st="8" end="8"/>
                                            </p:txEl>
                                          </p:spTgt>
                                        </p:tgtEl>
                                        <p:attrNameLst>
                                          <p:attrName>style.visibility</p:attrName>
                                        </p:attrNameLst>
                                      </p:cBhvr>
                                      <p:to>
                                        <p:strVal val="visible"/>
                                      </p:to>
                                    </p:set>
                                    <p:animEffect transition="in" filter="fade">
                                      <p:cBhvr>
                                        <p:cTn id="39" dur="500"/>
                                        <p:tgtEl>
                                          <p:spTgt spid="225282">
                                            <p:txEl>
                                              <p:pRg st="8" end="8"/>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25282">
                                            <p:txEl>
                                              <p:pRg st="9" end="9"/>
                                            </p:txEl>
                                          </p:spTgt>
                                        </p:tgtEl>
                                        <p:attrNameLst>
                                          <p:attrName>style.visibility</p:attrName>
                                        </p:attrNameLst>
                                      </p:cBhvr>
                                      <p:to>
                                        <p:strVal val="visible"/>
                                      </p:to>
                                    </p:set>
                                    <p:animEffect transition="in" filter="fade">
                                      <p:cBhvr>
                                        <p:cTn id="44" dur="500"/>
                                        <p:tgtEl>
                                          <p:spTgt spid="225282">
                                            <p:txEl>
                                              <p:pRg st="9" end="9"/>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225282">
                                            <p:txEl>
                                              <p:pRg st="10" end="10"/>
                                            </p:txEl>
                                          </p:spTgt>
                                        </p:tgtEl>
                                        <p:attrNameLst>
                                          <p:attrName>style.visibility</p:attrName>
                                        </p:attrNameLst>
                                      </p:cBhvr>
                                      <p:to>
                                        <p:strVal val="visible"/>
                                      </p:to>
                                    </p:set>
                                    <p:animEffect transition="in" filter="fade">
                                      <p:cBhvr>
                                        <p:cTn id="47" dur="500"/>
                                        <p:tgtEl>
                                          <p:spTgt spid="225282">
                                            <p:txEl>
                                              <p:pRg st="10" end="1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25282">
                                            <p:txEl>
                                              <p:pRg st="11" end="11"/>
                                            </p:txEl>
                                          </p:spTgt>
                                        </p:tgtEl>
                                        <p:attrNameLst>
                                          <p:attrName>style.visibility</p:attrName>
                                        </p:attrNameLst>
                                      </p:cBhvr>
                                      <p:to>
                                        <p:strVal val="visible"/>
                                      </p:to>
                                    </p:set>
                                    <p:animEffect transition="in" filter="fade">
                                      <p:cBhvr>
                                        <p:cTn id="52" dur="500"/>
                                        <p:tgtEl>
                                          <p:spTgt spid="225282">
                                            <p:txEl>
                                              <p:pRg st="11" end="1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225282">
                                            <p:txEl>
                                              <p:pRg st="12" end="12"/>
                                            </p:txEl>
                                          </p:spTgt>
                                        </p:tgtEl>
                                        <p:attrNameLst>
                                          <p:attrName>style.visibility</p:attrName>
                                        </p:attrNameLst>
                                      </p:cBhvr>
                                      <p:to>
                                        <p:strVal val="visible"/>
                                      </p:to>
                                    </p:set>
                                    <p:animEffect transition="in" filter="fade">
                                      <p:cBhvr>
                                        <p:cTn id="55" dur="500"/>
                                        <p:tgtEl>
                                          <p:spTgt spid="22528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6"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normAutofit/>
          </a:bodyPr>
          <a:lstStyle/>
          <a:p>
            <a:pPr>
              <a:defRPr/>
            </a:pPr>
            <a:r>
              <a:rPr lang="en-US" sz="3600" dirty="0" smtClean="0"/>
              <a:t>Work Incentives</a:t>
            </a:r>
            <a:endParaRPr lang="en-US" sz="3600" dirty="0">
              <a:solidFill>
                <a:srgbClr val="800080"/>
              </a:solidFill>
            </a:endParaRPr>
          </a:p>
        </p:txBody>
      </p:sp>
      <p:sp>
        <p:nvSpPr>
          <p:cNvPr id="6" name="Content Placeholder 5"/>
          <p:cNvSpPr>
            <a:spLocks noGrp="1"/>
          </p:cNvSpPr>
          <p:nvPr>
            <p:ph idx="1"/>
          </p:nvPr>
        </p:nvSpPr>
        <p:spPr>
          <a:xfrm>
            <a:off x="228600" y="1143000"/>
            <a:ext cx="8610600" cy="762000"/>
          </a:xfrm>
        </p:spPr>
        <p:txBody>
          <a:bodyPr>
            <a:noAutofit/>
          </a:bodyPr>
          <a:lstStyle/>
          <a:p>
            <a:pPr marL="274320" indent="-274320">
              <a:spcBef>
                <a:spcPts val="480"/>
              </a:spcBef>
            </a:pPr>
            <a:r>
              <a:rPr lang="en-US" sz="2000" dirty="0" smtClean="0"/>
              <a:t>Allow individuals to keep more of their benefit check and medical coverage while working </a:t>
            </a:r>
          </a:p>
        </p:txBody>
      </p:sp>
      <p:sp>
        <p:nvSpPr>
          <p:cNvPr id="5" name="Content Placeholder 5"/>
          <p:cNvSpPr txBox="1">
            <a:spLocks/>
          </p:cNvSpPr>
          <p:nvPr/>
        </p:nvSpPr>
        <p:spPr>
          <a:xfrm>
            <a:off x="228600" y="1896533"/>
            <a:ext cx="5029200" cy="4343400"/>
          </a:xfrm>
          <a:prstGeom prst="rect">
            <a:avLst/>
          </a:prstGeom>
        </p:spPr>
        <p:txBody>
          <a:bodyPr vert="horz">
            <a:noAutofit/>
          </a:bodyPr>
          <a:lstStyle>
            <a:lvl1pPr marL="137160" indent="0" algn="l"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274320" indent="-274320"/>
            <a:r>
              <a:rPr lang="en-US" sz="2000" dirty="0" smtClean="0"/>
              <a:t>Examples of Work Incentives:</a:t>
            </a:r>
          </a:p>
          <a:p>
            <a:pPr marL="274320" lvl="1" indent="-274320">
              <a:buFont typeface="Arial" pitchFamily="34" charset="0"/>
              <a:buChar char="•"/>
            </a:pPr>
            <a:r>
              <a:rPr lang="en-US" sz="2000" dirty="0" smtClean="0"/>
              <a:t>Earned Income Exclusion (EIE)</a:t>
            </a:r>
          </a:p>
          <a:p>
            <a:pPr marL="274320" lvl="1" indent="-274320">
              <a:buFont typeface="Arial" pitchFamily="34" charset="0"/>
              <a:buChar char="•"/>
            </a:pPr>
            <a:r>
              <a:rPr lang="en-US" sz="2000" dirty="0" smtClean="0"/>
              <a:t>Student Earned Income Exclusion (SEIE)</a:t>
            </a:r>
          </a:p>
          <a:p>
            <a:pPr marL="274320" lvl="1" indent="-274320">
              <a:buFont typeface="Arial" pitchFamily="34" charset="0"/>
              <a:buChar char="•"/>
            </a:pPr>
            <a:r>
              <a:rPr lang="en-US" sz="2000" dirty="0" smtClean="0"/>
              <a:t>Impairment Related Work Expense (IRWE)</a:t>
            </a:r>
          </a:p>
          <a:p>
            <a:pPr marL="274320" lvl="1" indent="-274320">
              <a:buFont typeface="Arial" pitchFamily="34" charset="0"/>
              <a:buChar char="•"/>
            </a:pPr>
            <a:r>
              <a:rPr lang="en-US" sz="2000" dirty="0" smtClean="0"/>
              <a:t>Plan to Achieve Self-Support (PASS)</a:t>
            </a:r>
          </a:p>
          <a:p>
            <a:pPr marL="274320" lvl="1" indent="-274320">
              <a:buFont typeface="Arial" pitchFamily="34" charset="0"/>
              <a:buChar char="•"/>
            </a:pPr>
            <a:r>
              <a:rPr lang="en-US" sz="2000" dirty="0" smtClean="0"/>
              <a:t>Trial Work Period (TWP)</a:t>
            </a:r>
          </a:p>
          <a:p>
            <a:pPr marL="274320" lvl="1" indent="-274320">
              <a:buFont typeface="Arial" pitchFamily="34" charset="0"/>
              <a:buChar char="•"/>
            </a:pPr>
            <a:r>
              <a:rPr lang="en-US" sz="2000" dirty="0" smtClean="0"/>
              <a:t>Extended Period of Eligibility (EPE)</a:t>
            </a:r>
          </a:p>
          <a:p>
            <a:pPr marL="274320" lvl="1" indent="-274320">
              <a:buFont typeface="Arial" pitchFamily="34" charset="0"/>
              <a:buChar char="•"/>
            </a:pPr>
            <a:r>
              <a:rPr lang="en-US" sz="2000" dirty="0" smtClean="0"/>
              <a:t>Subsidy/Special Conditions</a:t>
            </a:r>
          </a:p>
          <a:p>
            <a:pPr marL="274320" lvl="1" indent="-274320">
              <a:buFont typeface="Arial" pitchFamily="34" charset="0"/>
              <a:buChar char="•"/>
            </a:pPr>
            <a:r>
              <a:rPr lang="en-US" sz="2000" dirty="0" smtClean="0"/>
              <a:t>1619b Medicaid</a:t>
            </a:r>
          </a:p>
          <a:p>
            <a:pPr marL="274320" lvl="1" indent="-274320">
              <a:buFont typeface="Arial" pitchFamily="34" charset="0"/>
              <a:buChar char="•"/>
            </a:pPr>
            <a:r>
              <a:rPr lang="en-US" sz="2000" dirty="0" smtClean="0"/>
              <a:t>Extended Medicare</a:t>
            </a:r>
          </a:p>
          <a:p>
            <a:pPr marL="0" lvl="1" indent="0">
              <a:buFont typeface="Wingdings 2"/>
              <a:buNone/>
            </a:pPr>
            <a:r>
              <a:rPr lang="en-US" sz="2000" dirty="0" smtClean="0"/>
              <a:t>Vary according to benefit program </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9400" y="2057400"/>
            <a:ext cx="3810000" cy="3495675"/>
          </a:xfrm>
          <a:prstGeom prst="rect">
            <a:avLst/>
          </a:prstGeom>
        </p:spPr>
      </p:pic>
      <p:pic>
        <p:nvPicPr>
          <p:cNvPr id="3" name="S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80400" y="6229047"/>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31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500"/>
                                        <p:tgtEl>
                                          <p:spTgt spid="5">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fade">
                                      <p:cBhvr>
                                        <p:cTn id="39" dur="500"/>
                                        <p:tgtEl>
                                          <p:spTgt spid="5">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7" end="7"/>
                                            </p:txEl>
                                          </p:spTgt>
                                        </p:tgtEl>
                                        <p:attrNameLst>
                                          <p:attrName>style.visibility</p:attrName>
                                        </p:attrNameLst>
                                      </p:cBhvr>
                                      <p:to>
                                        <p:strVal val="visible"/>
                                      </p:to>
                                    </p:set>
                                    <p:animEffect transition="in" filter="fade">
                                      <p:cBhvr>
                                        <p:cTn id="44" dur="500"/>
                                        <p:tgtEl>
                                          <p:spTgt spid="5">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Effect transition="in" filter="fade">
                                      <p:cBhvr>
                                        <p:cTn id="49" dur="500"/>
                                        <p:tgtEl>
                                          <p:spTgt spid="5">
                                            <p:txEl>
                                              <p:pRg st="8" end="8"/>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5">
                                            <p:txEl>
                                              <p:pRg st="9" end="9"/>
                                            </p:txEl>
                                          </p:spTgt>
                                        </p:tgtEl>
                                        <p:attrNameLst>
                                          <p:attrName>style.visibility</p:attrName>
                                        </p:attrNameLst>
                                      </p:cBhvr>
                                      <p:to>
                                        <p:strVal val="visible"/>
                                      </p:to>
                                    </p:set>
                                    <p:animEffect transition="in" filter="fade">
                                      <p:cBhvr>
                                        <p:cTn id="54" dur="500"/>
                                        <p:tgtEl>
                                          <p:spTgt spid="5">
                                            <p:txEl>
                                              <p:pRg st="9" end="9"/>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
                                            <p:txEl>
                                              <p:pRg st="10" end="10"/>
                                            </p:txEl>
                                          </p:spTgt>
                                        </p:tgtEl>
                                        <p:attrNameLst>
                                          <p:attrName>style.visibility</p:attrName>
                                        </p:attrNameLst>
                                      </p:cBhvr>
                                      <p:to>
                                        <p:strVal val="visible"/>
                                      </p:to>
                                    </p:set>
                                    <p:animEffect transition="in" filter="fade">
                                      <p:cBhvr>
                                        <p:cTn id="59"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0"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Earned Income Exclusion</a:t>
            </a:r>
            <a:endParaRPr lang="en-US" sz="4000" dirty="0"/>
          </a:p>
        </p:txBody>
      </p:sp>
      <p:sp>
        <p:nvSpPr>
          <p:cNvPr id="3" name="Content Placeholder 2"/>
          <p:cNvSpPr>
            <a:spLocks noGrp="1"/>
          </p:cNvSpPr>
          <p:nvPr>
            <p:ph idx="1"/>
          </p:nvPr>
        </p:nvSpPr>
        <p:spPr>
          <a:xfrm>
            <a:off x="457200" y="1219200"/>
            <a:ext cx="8229600" cy="5334000"/>
          </a:xfrm>
        </p:spPr>
        <p:txBody>
          <a:bodyPr>
            <a:normAutofit/>
          </a:bodyPr>
          <a:lstStyle/>
          <a:p>
            <a:pPr marL="0" indent="0">
              <a:buNone/>
            </a:pPr>
            <a:r>
              <a:rPr lang="en-US" sz="2400" dirty="0" smtClean="0"/>
              <a:t>Applies to wages, net earnings from self employment, royalties, etc.:</a:t>
            </a:r>
          </a:p>
          <a:p>
            <a:pPr marL="480060" indent="-342900">
              <a:buFont typeface="Arial" pitchFamily="34" charset="0"/>
              <a:buChar char="•"/>
            </a:pPr>
            <a:r>
              <a:rPr lang="en-US" sz="2400" dirty="0" smtClean="0"/>
              <a:t>Social Security does not count the first $65 </a:t>
            </a:r>
            <a:r>
              <a:rPr lang="en-US" sz="2400" dirty="0"/>
              <a:t>of the earnings </a:t>
            </a:r>
            <a:r>
              <a:rPr lang="en-US" sz="2400" dirty="0" smtClean="0"/>
              <a:t>an individual receives </a:t>
            </a:r>
            <a:r>
              <a:rPr lang="en-US" sz="2400" dirty="0"/>
              <a:t>in a month, plus one-half of the remaining earnings. This means that </a:t>
            </a:r>
            <a:r>
              <a:rPr lang="en-US" sz="2400" dirty="0" smtClean="0"/>
              <a:t>they </a:t>
            </a:r>
            <a:r>
              <a:rPr lang="en-US" sz="2400" dirty="0"/>
              <a:t>count less than one-half of </a:t>
            </a:r>
            <a:r>
              <a:rPr lang="en-US" sz="2400" dirty="0" smtClean="0"/>
              <a:t>the </a:t>
            </a:r>
            <a:r>
              <a:rPr lang="en-US" sz="2400" dirty="0"/>
              <a:t>earnings when </a:t>
            </a:r>
            <a:r>
              <a:rPr lang="en-US" sz="2400" dirty="0" smtClean="0"/>
              <a:t>they </a:t>
            </a:r>
            <a:r>
              <a:rPr lang="en-US" sz="2400" dirty="0"/>
              <a:t>figure </a:t>
            </a:r>
            <a:r>
              <a:rPr lang="en-US" sz="2400" dirty="0" smtClean="0"/>
              <a:t>SSI </a:t>
            </a:r>
            <a:r>
              <a:rPr lang="en-US" sz="2400" dirty="0"/>
              <a:t>payment amount</a:t>
            </a:r>
            <a:r>
              <a:rPr lang="en-US" sz="2400" dirty="0" smtClean="0"/>
              <a:t>.</a:t>
            </a:r>
          </a:p>
          <a:p>
            <a:endParaRPr lang="en-US" sz="2400" dirty="0"/>
          </a:p>
          <a:p>
            <a:pPr marL="480060" indent="-342900">
              <a:buFont typeface="Arial" pitchFamily="34" charset="0"/>
              <a:buChar char="•"/>
            </a:pPr>
            <a:r>
              <a:rPr lang="en-US" sz="2400" dirty="0" smtClean="0"/>
              <a:t>This exclusion is applied  </a:t>
            </a:r>
            <a:r>
              <a:rPr lang="en-US" sz="2400" dirty="0"/>
              <a:t>in addition to the $20 general income exclusion. </a:t>
            </a:r>
            <a:r>
              <a:rPr lang="en-US" sz="2400" dirty="0" smtClean="0"/>
              <a:t>They </a:t>
            </a:r>
            <a:r>
              <a:rPr lang="en-US" sz="2400" dirty="0"/>
              <a:t>apply the $20 general income exclusion first to any unearned income </a:t>
            </a:r>
            <a:r>
              <a:rPr lang="en-US" sz="2400" dirty="0" smtClean="0"/>
              <a:t>an individual may </a:t>
            </a:r>
            <a:r>
              <a:rPr lang="en-US" sz="2400" dirty="0"/>
              <a:t>receive</a:t>
            </a:r>
            <a:r>
              <a:rPr lang="en-US" sz="2400" dirty="0" smtClean="0"/>
              <a:t>.</a:t>
            </a:r>
            <a:endParaRPr lang="en-US" sz="2400" dirty="0"/>
          </a:p>
        </p:txBody>
      </p:sp>
      <p:pic>
        <p:nvPicPr>
          <p:cNvPr id="4" name="S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80400" y="6119586"/>
            <a:ext cx="406400" cy="406400"/>
          </a:xfrm>
          <a:prstGeom prst="rect">
            <a:avLst/>
          </a:prstGeom>
        </p:spPr>
      </p:pic>
    </p:spTree>
    <p:custDataLst>
      <p:tags r:id="rId1"/>
    </p:custDataLst>
    <p:extLst>
      <p:ext uri="{BB962C8B-B14F-4D97-AF65-F5344CB8AC3E}">
        <p14:creationId xmlns:p14="http://schemas.microsoft.com/office/powerpoint/2010/main" val="3748345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31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2"/>
          <p:cNvSpPr>
            <a:spLocks noGrp="1" noRot="1" noChangeArrowheads="1"/>
          </p:cNvSpPr>
          <p:nvPr>
            <p:ph type="title"/>
          </p:nvPr>
        </p:nvSpPr>
        <p:spPr/>
        <p:txBody>
          <a:bodyPr>
            <a:noAutofit/>
          </a:bodyPr>
          <a:lstStyle/>
          <a:p>
            <a:pPr>
              <a:defRPr/>
            </a:pPr>
            <a:r>
              <a:rPr lang="en-US" sz="4000" dirty="0" smtClean="0"/>
              <a:t>Student Earned Income Exclusion (SEIE) </a:t>
            </a:r>
          </a:p>
        </p:txBody>
      </p:sp>
      <p:sp>
        <p:nvSpPr>
          <p:cNvPr id="70660" name="Rectangle 3"/>
          <p:cNvSpPr>
            <a:spLocks noGrp="1" noChangeArrowheads="1"/>
          </p:cNvSpPr>
          <p:nvPr>
            <p:ph idx="1"/>
          </p:nvPr>
        </p:nvSpPr>
        <p:spPr/>
        <p:txBody>
          <a:bodyPr>
            <a:noAutofit/>
          </a:bodyPr>
          <a:lstStyle/>
          <a:p>
            <a:pPr marL="274320" indent="-274320">
              <a:spcBef>
                <a:spcPts val="480"/>
              </a:spcBef>
              <a:buNone/>
              <a:defRPr/>
            </a:pPr>
            <a:r>
              <a:rPr lang="en-US" sz="2400" dirty="0" smtClean="0"/>
              <a:t>Allows an individual </a:t>
            </a:r>
            <a:r>
              <a:rPr lang="en-US" sz="2400" dirty="0"/>
              <a:t>to exclude earnings from being counted against </a:t>
            </a:r>
            <a:r>
              <a:rPr lang="en-US" sz="2400" dirty="0" smtClean="0"/>
              <a:t>SSI </a:t>
            </a:r>
            <a:r>
              <a:rPr lang="en-US" sz="2400" dirty="0"/>
              <a:t>cash benefit. </a:t>
            </a:r>
            <a:r>
              <a:rPr lang="en-US" sz="2400" dirty="0" smtClean="0"/>
              <a:t>  They must be:</a:t>
            </a:r>
          </a:p>
          <a:p>
            <a:pPr marL="274320" lvl="1" indent="-274320">
              <a:spcBef>
                <a:spcPts val="480"/>
              </a:spcBef>
              <a:buFont typeface="Arial" pitchFamily="34" charset="0"/>
              <a:buChar char="•"/>
              <a:defRPr/>
            </a:pPr>
            <a:r>
              <a:rPr lang="en-US" sz="2000" dirty="0" smtClean="0"/>
              <a:t>Age 22 and under</a:t>
            </a:r>
            <a:r>
              <a:rPr lang="en-US" sz="2000" dirty="0"/>
              <a:t> </a:t>
            </a:r>
            <a:r>
              <a:rPr lang="en-US" sz="2000" dirty="0" smtClean="0"/>
              <a:t>and</a:t>
            </a:r>
            <a:r>
              <a:rPr lang="en-US" sz="2400" dirty="0" smtClean="0"/>
              <a:t> </a:t>
            </a:r>
          </a:p>
          <a:p>
            <a:pPr marL="274320" lvl="1" indent="-274320">
              <a:spcBef>
                <a:spcPts val="480"/>
              </a:spcBef>
              <a:buFont typeface="Arial" pitchFamily="34" charset="0"/>
              <a:buChar char="•"/>
              <a:defRPr/>
            </a:pPr>
            <a:r>
              <a:rPr lang="en-US" sz="2000" dirty="0" smtClean="0"/>
              <a:t>Regularly attending school</a:t>
            </a:r>
          </a:p>
          <a:p>
            <a:pPr marL="274320" indent="-274320">
              <a:spcBef>
                <a:spcPts val="480"/>
              </a:spcBef>
              <a:buNone/>
              <a:defRPr/>
            </a:pPr>
            <a:endParaRPr lang="en-US" sz="2400" dirty="0" smtClean="0"/>
          </a:p>
          <a:p>
            <a:pPr marL="274320" indent="-274320">
              <a:spcBef>
                <a:spcPts val="480"/>
              </a:spcBef>
              <a:buNone/>
              <a:defRPr/>
            </a:pPr>
            <a:r>
              <a:rPr lang="en-US" sz="2400" dirty="0" smtClean="0"/>
              <a:t>Only applies to SSI and has monthly and annual limits</a:t>
            </a:r>
          </a:p>
          <a:p>
            <a:pPr marL="274320" indent="-274320" fontAlgn="auto">
              <a:spcBef>
                <a:spcPts val="480"/>
              </a:spcBef>
              <a:spcAft>
                <a:spcPts val="0"/>
              </a:spcAft>
              <a:buNone/>
              <a:defRPr/>
            </a:pPr>
            <a:endParaRPr lang="en-US" sz="2400" dirty="0" smtClean="0"/>
          </a:p>
          <a:p>
            <a:pPr marL="274320" indent="-274320" fontAlgn="auto">
              <a:spcBef>
                <a:spcPts val="480"/>
              </a:spcBef>
              <a:spcAft>
                <a:spcPts val="0"/>
              </a:spcAft>
              <a:buNone/>
              <a:defRPr/>
            </a:pPr>
            <a:r>
              <a:rPr lang="en-US" sz="2400" dirty="0" smtClean="0"/>
              <a:t>Lets </a:t>
            </a:r>
            <a:r>
              <a:rPr lang="en-US" sz="2400" dirty="0"/>
              <a:t>students try </a:t>
            </a:r>
            <a:r>
              <a:rPr lang="en-US" sz="2400" dirty="0" smtClean="0"/>
              <a:t>work with </a:t>
            </a:r>
            <a:r>
              <a:rPr lang="en-US" sz="2400" dirty="0"/>
              <a:t>limited impact on SSI </a:t>
            </a:r>
          </a:p>
          <a:p>
            <a:pPr marL="274320" lvl="1" indent="-274320">
              <a:spcBef>
                <a:spcPts val="480"/>
              </a:spcBef>
              <a:buFont typeface="Arial" pitchFamily="34" charset="0"/>
              <a:buChar char="•"/>
            </a:pPr>
            <a:r>
              <a:rPr lang="en-US" sz="2400" dirty="0" smtClean="0"/>
              <a:t>Summer </a:t>
            </a:r>
            <a:r>
              <a:rPr lang="en-US" sz="2400" dirty="0"/>
              <a:t>work</a:t>
            </a:r>
          </a:p>
          <a:p>
            <a:pPr marL="274320" lvl="1" indent="-274320">
              <a:spcBef>
                <a:spcPts val="480"/>
              </a:spcBef>
              <a:buFont typeface="Arial" pitchFamily="34" charset="0"/>
              <a:buChar char="•"/>
            </a:pPr>
            <a:r>
              <a:rPr lang="en-US" sz="2400" dirty="0"/>
              <a:t>Trial Work Experiences</a:t>
            </a:r>
          </a:p>
          <a:p>
            <a:pPr marL="274320" lvl="1" indent="-274320">
              <a:spcBef>
                <a:spcPts val="480"/>
              </a:spcBef>
              <a:buFont typeface="Arial" pitchFamily="34" charset="0"/>
              <a:buChar char="•"/>
            </a:pPr>
            <a:r>
              <a:rPr lang="en-US" sz="2400" dirty="0"/>
              <a:t>Paid internships</a:t>
            </a:r>
          </a:p>
          <a:p>
            <a:pPr marL="365760" indent="-256032" fontAlgn="auto">
              <a:spcAft>
                <a:spcPts val="0"/>
              </a:spcAft>
              <a:buFont typeface="Wingdings 3"/>
              <a:buChar char=""/>
              <a:defRPr/>
            </a:pPr>
            <a:endParaRPr lang="en-US" sz="2000" dirty="0" smtClean="0">
              <a:latin typeface="Tahoma" charset="0"/>
            </a:endParaRPr>
          </a:p>
        </p:txBody>
      </p:sp>
      <p:pic>
        <p:nvPicPr>
          <p:cNvPr id="2" name="S1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80400" y="6106160"/>
            <a:ext cx="406400" cy="4064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195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0660">
                                            <p:txEl>
                                              <p:pRg st="4" end="4"/>
                                            </p:txEl>
                                          </p:spTgt>
                                        </p:tgtEl>
                                        <p:attrNameLst>
                                          <p:attrName>style.visibility</p:attrName>
                                        </p:attrNameLst>
                                      </p:cBhvr>
                                      <p:to>
                                        <p:strVal val="visible"/>
                                      </p:to>
                                    </p:set>
                                    <p:animEffect transition="in" filter="fade">
                                      <p:cBhvr>
                                        <p:cTn id="11" dur="500"/>
                                        <p:tgtEl>
                                          <p:spTgt spid="70660">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0660">
                                            <p:txEl>
                                              <p:pRg st="6" end="6"/>
                                            </p:txEl>
                                          </p:spTgt>
                                        </p:tgtEl>
                                        <p:attrNameLst>
                                          <p:attrName>style.visibility</p:attrName>
                                        </p:attrNameLst>
                                      </p:cBhvr>
                                      <p:to>
                                        <p:strVal val="visible"/>
                                      </p:to>
                                    </p:set>
                                    <p:animEffect transition="in" filter="fade">
                                      <p:cBhvr>
                                        <p:cTn id="16" dur="500"/>
                                        <p:tgtEl>
                                          <p:spTgt spid="70660">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0660">
                                            <p:txEl>
                                              <p:pRg st="7" end="7"/>
                                            </p:txEl>
                                          </p:spTgt>
                                        </p:tgtEl>
                                        <p:attrNameLst>
                                          <p:attrName>style.visibility</p:attrName>
                                        </p:attrNameLst>
                                      </p:cBhvr>
                                      <p:to>
                                        <p:strVal val="visible"/>
                                      </p:to>
                                    </p:set>
                                    <p:animEffect transition="in" filter="fade">
                                      <p:cBhvr>
                                        <p:cTn id="21" dur="500"/>
                                        <p:tgtEl>
                                          <p:spTgt spid="70660">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70660">
                                            <p:txEl>
                                              <p:pRg st="8" end="8"/>
                                            </p:txEl>
                                          </p:spTgt>
                                        </p:tgtEl>
                                        <p:attrNameLst>
                                          <p:attrName>style.visibility</p:attrName>
                                        </p:attrNameLst>
                                      </p:cBhvr>
                                      <p:to>
                                        <p:strVal val="visible"/>
                                      </p:to>
                                    </p:set>
                                    <p:animEffect transition="in" filter="fade">
                                      <p:cBhvr>
                                        <p:cTn id="24" dur="500"/>
                                        <p:tgtEl>
                                          <p:spTgt spid="70660">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70660">
                                            <p:txEl>
                                              <p:pRg st="9" end="9"/>
                                            </p:txEl>
                                          </p:spTgt>
                                        </p:tgtEl>
                                        <p:attrNameLst>
                                          <p:attrName>style.visibility</p:attrName>
                                        </p:attrNameLst>
                                      </p:cBhvr>
                                      <p:to>
                                        <p:strVal val="visible"/>
                                      </p:to>
                                    </p:set>
                                    <p:animEffect transition="in" filter="fade">
                                      <p:cBhvr>
                                        <p:cTn id="27" dur="500"/>
                                        <p:tgtEl>
                                          <p:spTgt spid="7066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2"/>
          <p:cNvSpPr>
            <a:spLocks noGrp="1" noRot="1" noChangeArrowheads="1"/>
          </p:cNvSpPr>
          <p:nvPr>
            <p:ph type="title"/>
          </p:nvPr>
        </p:nvSpPr>
        <p:spPr>
          <a:xfrm>
            <a:off x="457200" y="381000"/>
            <a:ext cx="8229600" cy="838200"/>
          </a:xfrm>
        </p:spPr>
        <p:txBody>
          <a:bodyPr>
            <a:noAutofit/>
          </a:bodyPr>
          <a:lstStyle/>
          <a:p>
            <a:pPr algn="ctr" fontAlgn="auto">
              <a:spcAft>
                <a:spcPts val="0"/>
              </a:spcAft>
              <a:defRPr/>
            </a:pPr>
            <a:r>
              <a:rPr lang="en-US" sz="4000" dirty="0" smtClean="0"/>
              <a:t>Impairment Related Work Expense (IRWE)</a:t>
            </a:r>
          </a:p>
        </p:txBody>
      </p:sp>
      <p:sp>
        <p:nvSpPr>
          <p:cNvPr id="35842" name="Rectangle 3"/>
          <p:cNvSpPr>
            <a:spLocks noGrp="1" noChangeArrowheads="1"/>
          </p:cNvSpPr>
          <p:nvPr>
            <p:ph idx="1"/>
          </p:nvPr>
        </p:nvSpPr>
        <p:spPr>
          <a:xfrm>
            <a:off x="457200" y="1371600"/>
            <a:ext cx="8077200" cy="533400"/>
          </a:xfrm>
        </p:spPr>
        <p:txBody>
          <a:bodyPr>
            <a:normAutofit fontScale="92500"/>
          </a:bodyPr>
          <a:lstStyle/>
          <a:p>
            <a:pPr marL="274320" indent="-274320">
              <a:spcBef>
                <a:spcPts val="480"/>
              </a:spcBef>
              <a:buFont typeface="Arial" pitchFamily="34" charset="0"/>
              <a:buChar char="•"/>
            </a:pPr>
            <a:r>
              <a:rPr lang="en-US" sz="2400" dirty="0" smtClean="0"/>
              <a:t>Can reduce </a:t>
            </a:r>
            <a:r>
              <a:rPr lang="en-US" sz="2400" dirty="0"/>
              <a:t>amount of earnings </a:t>
            </a:r>
            <a:r>
              <a:rPr lang="en-US" sz="2400" dirty="0" smtClean="0"/>
              <a:t>counted </a:t>
            </a:r>
            <a:r>
              <a:rPr lang="en-US" sz="2400" dirty="0"/>
              <a:t>by Social </a:t>
            </a:r>
            <a:r>
              <a:rPr lang="en-US" sz="2400" dirty="0" smtClean="0"/>
              <a:t>Security</a:t>
            </a:r>
          </a:p>
        </p:txBody>
      </p:sp>
      <p:sp>
        <p:nvSpPr>
          <p:cNvPr id="4" name="Rectangle 3"/>
          <p:cNvSpPr txBox="1">
            <a:spLocks noChangeArrowheads="1"/>
          </p:cNvSpPr>
          <p:nvPr/>
        </p:nvSpPr>
        <p:spPr>
          <a:xfrm>
            <a:off x="457200" y="1828800"/>
            <a:ext cx="8077200" cy="3276600"/>
          </a:xfrm>
          <a:prstGeom prst="rect">
            <a:avLst/>
          </a:prstGeom>
        </p:spPr>
        <p:txBody>
          <a:bodyPr vert="horz">
            <a:normAutofit/>
          </a:bodyPr>
          <a:lstStyle>
            <a:lvl1pPr marL="137160" indent="0" algn="l"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274320" indent="-274320">
              <a:spcBef>
                <a:spcPts val="480"/>
              </a:spcBef>
              <a:buFont typeface="Arial" pitchFamily="34" charset="0"/>
              <a:buChar char="•"/>
            </a:pPr>
            <a:r>
              <a:rPr lang="en-US" sz="2400" dirty="0" smtClean="0"/>
              <a:t>Are impairment related expenses needed for work</a:t>
            </a:r>
          </a:p>
          <a:p>
            <a:pPr marL="274320" lvl="1" indent="-274320">
              <a:spcBef>
                <a:spcPts val="480"/>
              </a:spcBef>
              <a:buFont typeface="Arial" pitchFamily="34" charset="0"/>
              <a:buChar char="•"/>
            </a:pPr>
            <a:r>
              <a:rPr lang="en-US" dirty="0" smtClean="0"/>
              <a:t>Cannot be reimbursed from any other source</a:t>
            </a:r>
          </a:p>
          <a:p>
            <a:pPr marL="274320" lvl="1" indent="-274320">
              <a:spcBef>
                <a:spcPts val="480"/>
              </a:spcBef>
              <a:buFont typeface="Arial" pitchFamily="34" charset="0"/>
              <a:buChar char="•"/>
            </a:pPr>
            <a:r>
              <a:rPr lang="en-US" dirty="0" smtClean="0"/>
              <a:t>Require documentation of out-of-pocket expense</a:t>
            </a:r>
          </a:p>
          <a:p>
            <a:pPr marL="274320" lvl="1" indent="-274320">
              <a:spcBef>
                <a:spcPts val="480"/>
              </a:spcBef>
              <a:buFont typeface="Arial" pitchFamily="34" charset="0"/>
              <a:buChar char="•"/>
            </a:pPr>
            <a:r>
              <a:rPr lang="en-US" dirty="0" smtClean="0"/>
              <a:t>Are not time-limited</a:t>
            </a:r>
          </a:p>
          <a:p>
            <a:pPr marL="274320" lvl="1" indent="-274320">
              <a:spcBef>
                <a:spcPts val="480"/>
              </a:spcBef>
              <a:buFont typeface="Arial" pitchFamily="34" charset="0"/>
              <a:buChar char="•"/>
            </a:pPr>
            <a:r>
              <a:rPr lang="en-US" dirty="0" smtClean="0"/>
              <a:t>Can be averaged over time for high-cost needs</a:t>
            </a:r>
          </a:p>
          <a:p>
            <a:pPr marL="274320" lvl="1" indent="-274320">
              <a:spcBef>
                <a:spcPts val="480"/>
              </a:spcBef>
              <a:buFont typeface="Arial" pitchFamily="34" charset="0"/>
              <a:buChar char="•"/>
            </a:pPr>
            <a:r>
              <a:rPr lang="en-US" dirty="0" smtClean="0"/>
              <a:t>Must be requested in writing and </a:t>
            </a:r>
            <a:r>
              <a:rPr lang="en-US" i="1" dirty="0" smtClean="0"/>
              <a:t>be approved </a:t>
            </a:r>
            <a:r>
              <a:rPr lang="en-US" dirty="0" smtClean="0"/>
              <a:t>Social Security</a:t>
            </a:r>
            <a:endParaRPr lang="en-US" sz="1600" dirty="0" smtClean="0">
              <a:hlinkClick r:id="rId6"/>
            </a:endParaRPr>
          </a:p>
          <a:p>
            <a:pPr marL="457200" lvl="1" indent="0">
              <a:buFont typeface="Wingdings 2"/>
              <a:buNone/>
            </a:pPr>
            <a:endParaRPr lang="en-US" sz="2800" dirty="0" smtClean="0">
              <a:latin typeface="Tahoma" pitchFamily="34" charset="0"/>
            </a:endParaRPr>
          </a:p>
        </p:txBody>
      </p:sp>
      <p:pic>
        <p:nvPicPr>
          <p:cNvPr id="3" name="S1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80400" y="6248400"/>
            <a:ext cx="406400" cy="4064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11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fade">
                                      <p:cBhvr>
                                        <p:cTn id="26" dur="500"/>
                                        <p:tgtEl>
                                          <p:spTgt spid="4">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Effect transition="in" filter="fade">
                                      <p:cBhvr>
                                        <p:cTn id="31" dur="500"/>
                                        <p:tgtEl>
                                          <p:spTgt spid="4">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Rot="1" noChangeArrowheads="1"/>
          </p:cNvSpPr>
          <p:nvPr>
            <p:ph type="title"/>
          </p:nvPr>
        </p:nvSpPr>
        <p:spPr>
          <a:xfrm>
            <a:off x="457200" y="274638"/>
            <a:ext cx="8229600" cy="792162"/>
          </a:xfrm>
        </p:spPr>
        <p:txBody>
          <a:bodyPr>
            <a:noAutofit/>
          </a:bodyPr>
          <a:lstStyle/>
          <a:p>
            <a:pPr>
              <a:defRPr/>
            </a:pPr>
            <a:r>
              <a:rPr lang="en-US" dirty="0" smtClean="0"/>
              <a:t>IRWE Examples</a:t>
            </a:r>
            <a:endParaRPr lang="en-US" dirty="0" smtClean="0">
              <a:solidFill>
                <a:schemeClr val="folHlink"/>
              </a:solidFill>
              <a:latin typeface="Tahoma" pitchFamily="34" charset="0"/>
            </a:endParaRPr>
          </a:p>
        </p:txBody>
      </p:sp>
      <p:sp>
        <p:nvSpPr>
          <p:cNvPr id="58372" name="Rectangle 3"/>
          <p:cNvSpPr>
            <a:spLocks noGrp="1" noChangeArrowheads="1"/>
          </p:cNvSpPr>
          <p:nvPr>
            <p:ph idx="1"/>
          </p:nvPr>
        </p:nvSpPr>
        <p:spPr>
          <a:xfrm>
            <a:off x="457200" y="1143000"/>
            <a:ext cx="8229600" cy="4983163"/>
          </a:xfrm>
        </p:spPr>
        <p:txBody>
          <a:bodyPr>
            <a:normAutofit/>
          </a:bodyPr>
          <a:lstStyle/>
          <a:p>
            <a:pPr marL="109728" indent="0">
              <a:lnSpc>
                <a:spcPct val="80000"/>
              </a:lnSpc>
              <a:buNone/>
              <a:defRPr/>
            </a:pPr>
            <a:r>
              <a:rPr lang="en-US" sz="2800" dirty="0" smtClean="0">
                <a:solidFill>
                  <a:srgbClr val="FF00FF"/>
                </a:solidFill>
              </a:rPr>
              <a:t>	</a:t>
            </a:r>
          </a:p>
          <a:p>
            <a:pPr marL="793242" lvl="1" indent="-457200" fontAlgn="auto">
              <a:lnSpc>
                <a:spcPct val="80000"/>
              </a:lnSpc>
              <a:spcBef>
                <a:spcPts val="324"/>
              </a:spcBef>
              <a:spcAft>
                <a:spcPts val="0"/>
              </a:spcAft>
              <a:buFont typeface="Arial" pitchFamily="34" charset="0"/>
              <a:buChar char="•"/>
              <a:defRPr/>
            </a:pPr>
            <a:r>
              <a:rPr lang="en-US" sz="2800" dirty="0" smtClean="0"/>
              <a:t>Prescription medications</a:t>
            </a:r>
          </a:p>
          <a:p>
            <a:pPr marL="621792" lvl="1" fontAlgn="auto">
              <a:lnSpc>
                <a:spcPct val="80000"/>
              </a:lnSpc>
              <a:spcBef>
                <a:spcPts val="324"/>
              </a:spcBef>
              <a:spcAft>
                <a:spcPts val="0"/>
              </a:spcAft>
              <a:buFont typeface="Arial" pitchFamily="34" charset="0"/>
              <a:buChar char="•"/>
              <a:defRPr/>
            </a:pPr>
            <a:endParaRPr lang="en-US" sz="2800" dirty="0" smtClean="0"/>
          </a:p>
          <a:p>
            <a:pPr marL="793242" lvl="1" indent="-457200" fontAlgn="auto">
              <a:lnSpc>
                <a:spcPct val="80000"/>
              </a:lnSpc>
              <a:spcBef>
                <a:spcPts val="324"/>
              </a:spcBef>
              <a:spcAft>
                <a:spcPts val="0"/>
              </a:spcAft>
              <a:buFont typeface="Arial" pitchFamily="34" charset="0"/>
              <a:buChar char="•"/>
              <a:defRPr/>
            </a:pPr>
            <a:r>
              <a:rPr lang="en-US" sz="2800" dirty="0" smtClean="0"/>
              <a:t>Extended services, ex. job coaching</a:t>
            </a:r>
          </a:p>
          <a:p>
            <a:pPr marL="621792" lvl="1" fontAlgn="auto">
              <a:lnSpc>
                <a:spcPct val="80000"/>
              </a:lnSpc>
              <a:spcBef>
                <a:spcPts val="324"/>
              </a:spcBef>
              <a:spcAft>
                <a:spcPts val="0"/>
              </a:spcAft>
              <a:buFont typeface="Arial" pitchFamily="34" charset="0"/>
              <a:buChar char="•"/>
              <a:defRPr/>
            </a:pPr>
            <a:endParaRPr lang="en-US" sz="2800" dirty="0" smtClean="0"/>
          </a:p>
          <a:p>
            <a:pPr marL="793242" lvl="1" indent="-457200" fontAlgn="auto">
              <a:lnSpc>
                <a:spcPct val="80000"/>
              </a:lnSpc>
              <a:spcBef>
                <a:spcPts val="324"/>
              </a:spcBef>
              <a:spcAft>
                <a:spcPts val="0"/>
              </a:spcAft>
              <a:buFont typeface="Arial" pitchFamily="34" charset="0"/>
              <a:buChar char="•"/>
              <a:defRPr/>
            </a:pPr>
            <a:r>
              <a:rPr lang="en-US" sz="2800" dirty="0" smtClean="0"/>
              <a:t>Medical equipment not covered by insurance, </a:t>
            </a:r>
          </a:p>
          <a:p>
            <a:pPr marL="336042" lvl="1" indent="0" fontAlgn="auto">
              <a:lnSpc>
                <a:spcPct val="80000"/>
              </a:lnSpc>
              <a:spcBef>
                <a:spcPts val="324"/>
              </a:spcBef>
              <a:spcAft>
                <a:spcPts val="0"/>
              </a:spcAft>
              <a:buNone/>
              <a:defRPr/>
            </a:pPr>
            <a:r>
              <a:rPr lang="en-US" sz="2800" dirty="0" smtClean="0"/>
              <a:t>      ex. hearing aid batteries</a:t>
            </a:r>
          </a:p>
          <a:p>
            <a:pPr marL="621792" lvl="1" fontAlgn="auto">
              <a:lnSpc>
                <a:spcPct val="80000"/>
              </a:lnSpc>
              <a:spcBef>
                <a:spcPts val="324"/>
              </a:spcBef>
              <a:spcAft>
                <a:spcPts val="0"/>
              </a:spcAft>
              <a:buFont typeface="Arial" pitchFamily="34" charset="0"/>
              <a:buChar char="•"/>
              <a:defRPr/>
            </a:pPr>
            <a:endParaRPr lang="en-US" sz="2800" dirty="0" smtClean="0"/>
          </a:p>
          <a:p>
            <a:pPr marL="793242" lvl="1" indent="-457200" fontAlgn="auto">
              <a:lnSpc>
                <a:spcPct val="80000"/>
              </a:lnSpc>
              <a:spcBef>
                <a:spcPts val="324"/>
              </a:spcBef>
              <a:spcAft>
                <a:spcPts val="0"/>
              </a:spcAft>
              <a:buFont typeface="Arial" pitchFamily="34" charset="0"/>
              <a:buChar char="•"/>
              <a:defRPr/>
            </a:pPr>
            <a:r>
              <a:rPr lang="en-US" sz="2800" dirty="0" smtClean="0"/>
              <a:t>Transportation costs, ex. gas, vehicle maintenance</a:t>
            </a:r>
            <a:r>
              <a:rPr lang="en-US" sz="2800" dirty="0"/>
              <a:t> </a:t>
            </a:r>
            <a:r>
              <a:rPr lang="en-US" sz="2800" dirty="0" smtClean="0"/>
              <a:t>and repairs if unable to use public transportation due to disability</a:t>
            </a:r>
          </a:p>
          <a:p>
            <a:pPr marL="365760" indent="-256032" fontAlgn="auto">
              <a:lnSpc>
                <a:spcPct val="80000"/>
              </a:lnSpc>
              <a:spcAft>
                <a:spcPts val="0"/>
              </a:spcAft>
              <a:buFont typeface="Wingdings" pitchFamily="2" charset="2"/>
              <a:buNone/>
              <a:defRPr/>
            </a:pPr>
            <a:endParaRPr lang="en-US" sz="2800" dirty="0" smtClean="0"/>
          </a:p>
          <a:p>
            <a:pPr marL="365760" indent="-256032" fontAlgn="auto">
              <a:lnSpc>
                <a:spcPct val="80000"/>
              </a:lnSpc>
              <a:spcAft>
                <a:spcPts val="0"/>
              </a:spcAft>
              <a:buFont typeface="Wingdings" pitchFamily="2" charset="2"/>
              <a:buNone/>
              <a:defRPr/>
            </a:pPr>
            <a:endParaRPr lang="en-US" sz="1100" b="1" dirty="0" smtClean="0"/>
          </a:p>
        </p:txBody>
      </p:sp>
      <p:pic>
        <p:nvPicPr>
          <p:cNvPr id="2" name="S19_Maybe">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80400" y="6126163"/>
            <a:ext cx="406400" cy="4064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37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8372">
                                            <p:txEl>
                                              <p:pRg st="1" end="1"/>
                                            </p:txEl>
                                          </p:spTgt>
                                        </p:tgtEl>
                                        <p:attrNameLst>
                                          <p:attrName>style.visibility</p:attrName>
                                        </p:attrNameLst>
                                      </p:cBhvr>
                                      <p:to>
                                        <p:strVal val="visible"/>
                                      </p:to>
                                    </p:set>
                                    <p:animEffect transition="in" filter="fade">
                                      <p:cBhvr>
                                        <p:cTn id="11" dur="500"/>
                                        <p:tgtEl>
                                          <p:spTgt spid="5837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8372">
                                            <p:txEl>
                                              <p:pRg st="3" end="3"/>
                                            </p:txEl>
                                          </p:spTgt>
                                        </p:tgtEl>
                                        <p:attrNameLst>
                                          <p:attrName>style.visibility</p:attrName>
                                        </p:attrNameLst>
                                      </p:cBhvr>
                                      <p:to>
                                        <p:strVal val="visible"/>
                                      </p:to>
                                    </p:set>
                                    <p:animEffect transition="in" filter="fade">
                                      <p:cBhvr>
                                        <p:cTn id="16" dur="500"/>
                                        <p:tgtEl>
                                          <p:spTgt spid="5837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8372">
                                            <p:txEl>
                                              <p:pRg st="5" end="5"/>
                                            </p:txEl>
                                          </p:spTgt>
                                        </p:tgtEl>
                                        <p:attrNameLst>
                                          <p:attrName>style.visibility</p:attrName>
                                        </p:attrNameLst>
                                      </p:cBhvr>
                                      <p:to>
                                        <p:strVal val="visible"/>
                                      </p:to>
                                    </p:set>
                                    <p:animEffect transition="in" filter="fade">
                                      <p:cBhvr>
                                        <p:cTn id="21" dur="500"/>
                                        <p:tgtEl>
                                          <p:spTgt spid="5837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8372">
                                            <p:txEl>
                                              <p:pRg st="6" end="6"/>
                                            </p:txEl>
                                          </p:spTgt>
                                        </p:tgtEl>
                                        <p:attrNameLst>
                                          <p:attrName>style.visibility</p:attrName>
                                        </p:attrNameLst>
                                      </p:cBhvr>
                                      <p:to>
                                        <p:strVal val="visible"/>
                                      </p:to>
                                    </p:set>
                                    <p:animEffect transition="in" filter="fade">
                                      <p:cBhvr>
                                        <p:cTn id="24" dur="500"/>
                                        <p:tgtEl>
                                          <p:spTgt spid="58372">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8372">
                                            <p:txEl>
                                              <p:pRg st="8" end="8"/>
                                            </p:txEl>
                                          </p:spTgt>
                                        </p:tgtEl>
                                        <p:attrNameLst>
                                          <p:attrName>style.visibility</p:attrName>
                                        </p:attrNameLst>
                                      </p:cBhvr>
                                      <p:to>
                                        <p:strVal val="visible"/>
                                      </p:to>
                                    </p:set>
                                    <p:animEffect transition="in" filter="fade">
                                      <p:cBhvr>
                                        <p:cTn id="29" dur="500"/>
                                        <p:tgtEl>
                                          <p:spTgt spid="5837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0"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p:cNvSpPr>
          <p:nvPr>
            <p:ph type="title"/>
          </p:nvPr>
        </p:nvSpPr>
        <p:spPr bwMode="auto">
          <a:xfrm>
            <a:off x="457200" y="274638"/>
            <a:ext cx="8229600" cy="944562"/>
          </a:xfrm>
          <a:noFill/>
        </p:spPr>
        <p:txBody>
          <a:bodyPr wrap="square" lIns="91440" tIns="45720" rIns="91440" bIns="45720" numCol="1" anchorCtr="0" compatLnSpc="1">
            <a:prstTxWarp prst="textNoShape">
              <a:avLst/>
            </a:prstTxWarp>
            <a:normAutofit/>
          </a:bodyPr>
          <a:lstStyle/>
          <a:p>
            <a:r>
              <a:rPr lang="en-US" sz="4000" dirty="0" smtClean="0"/>
              <a:t>Plan </a:t>
            </a:r>
            <a:r>
              <a:rPr lang="en-US" sz="4000" dirty="0"/>
              <a:t>to Achieve Self Support (PASS)</a:t>
            </a:r>
            <a:endParaRPr lang="en-US" sz="4000" dirty="0" smtClean="0">
              <a:effectLst/>
            </a:endParaRPr>
          </a:p>
        </p:txBody>
      </p:sp>
      <p:sp>
        <p:nvSpPr>
          <p:cNvPr id="228355" name="Rectangle 3"/>
          <p:cNvSpPr>
            <a:spLocks noGrp="1"/>
          </p:cNvSpPr>
          <p:nvPr>
            <p:ph idx="1"/>
          </p:nvPr>
        </p:nvSpPr>
        <p:spPr>
          <a:xfrm>
            <a:off x="457200" y="1600200"/>
            <a:ext cx="8229600" cy="4800600"/>
          </a:xfrm>
        </p:spPr>
        <p:txBody>
          <a:bodyPr>
            <a:normAutofit/>
          </a:bodyPr>
          <a:lstStyle/>
          <a:p>
            <a:pPr marL="274320" lvl="1" indent="-274320">
              <a:spcBef>
                <a:spcPts val="480"/>
              </a:spcBef>
              <a:buFont typeface="Arial" pitchFamily="34" charset="0"/>
              <a:buChar char="•"/>
            </a:pPr>
            <a:r>
              <a:rPr lang="en-US" sz="2400" dirty="0" smtClean="0"/>
              <a:t>A </a:t>
            </a:r>
            <a:r>
              <a:rPr lang="en-US" sz="2400" dirty="0"/>
              <a:t>written plan for employment that must be approved by the Social Security PASS </a:t>
            </a:r>
            <a:r>
              <a:rPr lang="en-US" sz="2400" dirty="0" smtClean="0"/>
              <a:t>Cadre</a:t>
            </a:r>
            <a:endParaRPr lang="en-US" sz="2400" dirty="0"/>
          </a:p>
          <a:p>
            <a:pPr marL="274320" lvl="1" indent="-274320">
              <a:spcBef>
                <a:spcPts val="480"/>
              </a:spcBef>
              <a:buFont typeface="Arial" pitchFamily="34" charset="0"/>
              <a:buChar char="•"/>
            </a:pPr>
            <a:r>
              <a:rPr lang="en-US" sz="2400" dirty="0" smtClean="0"/>
              <a:t>Focused on specific, feasible, </a:t>
            </a:r>
            <a:r>
              <a:rPr lang="en-US" sz="2400" dirty="0"/>
              <a:t>vocational goal </a:t>
            </a:r>
            <a:endParaRPr lang="en-US" sz="2400" dirty="0" smtClean="0"/>
          </a:p>
          <a:p>
            <a:pPr marL="274320" lvl="1" indent="-274320">
              <a:spcBef>
                <a:spcPts val="480"/>
              </a:spcBef>
              <a:buFont typeface="Arial" pitchFamily="34" charset="0"/>
              <a:buChar char="•"/>
            </a:pPr>
            <a:r>
              <a:rPr lang="en-US" sz="2400" dirty="0" smtClean="0"/>
              <a:t>Describes </a:t>
            </a:r>
            <a:r>
              <a:rPr lang="en-US" sz="2400" dirty="0"/>
              <a:t>what will be purchased, and </a:t>
            </a:r>
            <a:r>
              <a:rPr lang="en-US" sz="2400" dirty="0" smtClean="0"/>
              <a:t>when </a:t>
            </a:r>
          </a:p>
          <a:p>
            <a:pPr marL="274320" lvl="1" indent="-274320">
              <a:spcBef>
                <a:spcPts val="480"/>
              </a:spcBef>
              <a:buFont typeface="Arial" pitchFamily="34" charset="0"/>
              <a:buChar char="•"/>
            </a:pPr>
            <a:r>
              <a:rPr lang="en-US" sz="2400" dirty="0" smtClean="0"/>
              <a:t>Goal is </a:t>
            </a:r>
            <a:r>
              <a:rPr lang="en-US" sz="2400" dirty="0"/>
              <a:t>to be </a:t>
            </a:r>
            <a:r>
              <a:rPr lang="en-US" sz="2400" dirty="0" smtClean="0"/>
              <a:t>self-supporting,  so individual </a:t>
            </a:r>
            <a:r>
              <a:rPr lang="en-US" sz="2400" dirty="0"/>
              <a:t>must </a:t>
            </a:r>
            <a:r>
              <a:rPr lang="en-US" sz="2400" dirty="0" smtClean="0"/>
              <a:t>intend </a:t>
            </a:r>
            <a:r>
              <a:rPr lang="en-US" sz="2400" dirty="0"/>
              <a:t>to reduce or eliminate reliance on cash </a:t>
            </a:r>
            <a:r>
              <a:rPr lang="en-US" sz="2400" dirty="0" smtClean="0"/>
              <a:t>benefits  </a:t>
            </a:r>
            <a:endParaRPr lang="en-US" sz="2400" dirty="0"/>
          </a:p>
          <a:p>
            <a:pPr marL="274320" lvl="1" indent="-274320">
              <a:spcBef>
                <a:spcPts val="480"/>
              </a:spcBef>
              <a:buFont typeface="Arial" pitchFamily="34" charset="0"/>
              <a:buChar char="•"/>
            </a:pPr>
            <a:r>
              <a:rPr lang="en-US" sz="2400" dirty="0" smtClean="0"/>
              <a:t>Can help pay for vocational assessment and placement services, and  ongoing job coaching</a:t>
            </a:r>
          </a:p>
          <a:p>
            <a:pPr marL="274320" lvl="1" indent="-274320">
              <a:spcBef>
                <a:spcPts val="480"/>
              </a:spcBef>
              <a:buFont typeface="Arial" pitchFamily="34" charset="0"/>
              <a:buChar char="•"/>
            </a:pPr>
            <a:r>
              <a:rPr lang="en-US" sz="2400" dirty="0" smtClean="0"/>
              <a:t>Can help with self-employment exploration and expenses</a:t>
            </a:r>
          </a:p>
          <a:p>
            <a:pPr marL="457200" lvl="1" indent="0">
              <a:buNone/>
            </a:pPr>
            <a:endParaRPr lang="en-US" sz="3600" dirty="0" smtClean="0"/>
          </a:p>
        </p:txBody>
      </p:sp>
      <p:pic>
        <p:nvPicPr>
          <p:cNvPr id="2" name="S2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3057" y="61976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01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8355">
                                            <p:txEl>
                                              <p:pRg st="1" end="1"/>
                                            </p:txEl>
                                          </p:spTgt>
                                        </p:tgtEl>
                                        <p:attrNameLst>
                                          <p:attrName>style.visibility</p:attrName>
                                        </p:attrNameLst>
                                      </p:cBhvr>
                                      <p:to>
                                        <p:strVal val="visible"/>
                                      </p:to>
                                    </p:set>
                                    <p:animEffect transition="in" filter="fade">
                                      <p:cBhvr>
                                        <p:cTn id="11" dur="500"/>
                                        <p:tgtEl>
                                          <p:spTgt spid="228355">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28355">
                                            <p:txEl>
                                              <p:pRg st="2" end="2"/>
                                            </p:txEl>
                                          </p:spTgt>
                                        </p:tgtEl>
                                        <p:attrNameLst>
                                          <p:attrName>style.visibility</p:attrName>
                                        </p:attrNameLst>
                                      </p:cBhvr>
                                      <p:to>
                                        <p:strVal val="visible"/>
                                      </p:to>
                                    </p:set>
                                    <p:animEffect transition="in" filter="fade">
                                      <p:cBhvr>
                                        <p:cTn id="16" dur="500"/>
                                        <p:tgtEl>
                                          <p:spTgt spid="228355">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8355">
                                            <p:txEl>
                                              <p:pRg st="3" end="3"/>
                                            </p:txEl>
                                          </p:spTgt>
                                        </p:tgtEl>
                                        <p:attrNameLst>
                                          <p:attrName>style.visibility</p:attrName>
                                        </p:attrNameLst>
                                      </p:cBhvr>
                                      <p:to>
                                        <p:strVal val="visible"/>
                                      </p:to>
                                    </p:set>
                                    <p:animEffect transition="in" filter="fade">
                                      <p:cBhvr>
                                        <p:cTn id="21" dur="500"/>
                                        <p:tgtEl>
                                          <p:spTgt spid="22835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8355">
                                            <p:txEl>
                                              <p:pRg st="4" end="4"/>
                                            </p:txEl>
                                          </p:spTgt>
                                        </p:tgtEl>
                                        <p:attrNameLst>
                                          <p:attrName>style.visibility</p:attrName>
                                        </p:attrNameLst>
                                      </p:cBhvr>
                                      <p:to>
                                        <p:strVal val="visible"/>
                                      </p:to>
                                    </p:set>
                                    <p:animEffect transition="in" filter="fade">
                                      <p:cBhvr>
                                        <p:cTn id="26" dur="500"/>
                                        <p:tgtEl>
                                          <p:spTgt spid="22835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8355">
                                            <p:txEl>
                                              <p:pRg st="5" end="5"/>
                                            </p:txEl>
                                          </p:spTgt>
                                        </p:tgtEl>
                                        <p:attrNameLst>
                                          <p:attrName>style.visibility</p:attrName>
                                        </p:attrNameLst>
                                      </p:cBhvr>
                                      <p:to>
                                        <p:strVal val="visible"/>
                                      </p:to>
                                    </p:set>
                                    <p:animEffect transition="in" filter="fade">
                                      <p:cBhvr>
                                        <p:cTn id="31" dur="500"/>
                                        <p:tgtEl>
                                          <p:spTgt spid="2283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895600" cy="3078162"/>
          </a:xfrm>
        </p:spPr>
        <p:txBody>
          <a:bodyPr/>
          <a:lstStyle/>
          <a:p>
            <a:r>
              <a:rPr lang="en-US" dirty="0" smtClean="0"/>
              <a:t>Service Flow Chart</a:t>
            </a:r>
            <a:endParaRPr lang="en-US" dirty="0"/>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3966" t="1871" r="2416" b="7368"/>
          <a:stretch/>
        </p:blipFill>
        <p:spPr>
          <a:xfrm>
            <a:off x="3886200" y="27944"/>
            <a:ext cx="5129463" cy="6420102"/>
          </a:xfrm>
          <a:prstGeom prst="rect">
            <a:avLst/>
          </a:prstGeom>
        </p:spPr>
      </p:pic>
      <p:pic>
        <p:nvPicPr>
          <p:cNvPr id="3" name="S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4401800" y="6244846"/>
            <a:ext cx="406400" cy="406400"/>
          </a:xfrm>
          <a:prstGeom prst="rect">
            <a:avLst/>
          </a:prstGeom>
        </p:spPr>
      </p:pic>
    </p:spTree>
    <p:custDataLst>
      <p:tags r:id="rId1"/>
    </p:custDataLst>
    <p:extLst>
      <p:ext uri="{BB962C8B-B14F-4D97-AF65-F5344CB8AC3E}">
        <p14:creationId xmlns:p14="http://schemas.microsoft.com/office/powerpoint/2010/main" val="23473862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1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IRWE, PASS </a:t>
            </a:r>
            <a:r>
              <a:rPr lang="en-US" sz="4000" dirty="0" smtClean="0">
                <a:solidFill>
                  <a:srgbClr val="FF00FF"/>
                </a:solidFill>
              </a:rPr>
              <a:t/>
            </a:r>
            <a:br>
              <a:rPr lang="en-US" sz="4000" dirty="0" smtClean="0">
                <a:solidFill>
                  <a:srgbClr val="FF00FF"/>
                </a:solidFill>
              </a:rPr>
            </a:br>
            <a:r>
              <a:rPr lang="en-US" sz="4000" dirty="0" smtClean="0"/>
              <a:t>and Supported Employment</a:t>
            </a:r>
            <a:endParaRPr lang="en-US" sz="4000" dirty="0"/>
          </a:p>
        </p:txBody>
      </p:sp>
      <p:sp>
        <p:nvSpPr>
          <p:cNvPr id="3" name="Content Placeholder 2"/>
          <p:cNvSpPr>
            <a:spLocks noGrp="1"/>
          </p:cNvSpPr>
          <p:nvPr>
            <p:ph idx="1"/>
          </p:nvPr>
        </p:nvSpPr>
        <p:spPr/>
        <p:txBody>
          <a:bodyPr>
            <a:normAutofit/>
          </a:bodyPr>
          <a:lstStyle/>
          <a:p>
            <a:pPr marL="0" indent="0">
              <a:buNone/>
            </a:pPr>
            <a:r>
              <a:rPr lang="en-US" sz="2400" dirty="0" smtClean="0"/>
              <a:t>IRWE and PASS can provide extended services</a:t>
            </a:r>
          </a:p>
          <a:p>
            <a:pPr marL="0" indent="0">
              <a:buNone/>
            </a:pPr>
            <a:r>
              <a:rPr lang="en-US" sz="2400" dirty="0" smtClean="0"/>
              <a:t>Questions to ask:</a:t>
            </a:r>
          </a:p>
          <a:p>
            <a:pPr lvl="1">
              <a:buFont typeface="Arial" pitchFamily="34" charset="0"/>
              <a:buChar char="•"/>
            </a:pPr>
            <a:r>
              <a:rPr lang="en-US" dirty="0" smtClean="0"/>
              <a:t>What type of long term support is needed?</a:t>
            </a:r>
          </a:p>
          <a:p>
            <a:pPr lvl="1">
              <a:buFont typeface="Arial" pitchFamily="34" charset="0"/>
              <a:buChar char="•"/>
            </a:pPr>
            <a:r>
              <a:rPr lang="en-US" dirty="0" smtClean="0"/>
              <a:t>Which work incentive is most appropriate?</a:t>
            </a:r>
          </a:p>
          <a:p>
            <a:pPr lvl="2">
              <a:buFont typeface="Arial" pitchFamily="34" charset="0"/>
              <a:buChar char="•"/>
            </a:pPr>
            <a:r>
              <a:rPr lang="en-US" sz="2400" dirty="0" smtClean="0"/>
              <a:t>How much support is needed?</a:t>
            </a:r>
          </a:p>
          <a:p>
            <a:pPr lvl="2">
              <a:buFont typeface="Arial" pitchFamily="34" charset="0"/>
              <a:buChar char="•"/>
            </a:pPr>
            <a:r>
              <a:rPr lang="en-US" sz="2400" dirty="0" smtClean="0"/>
              <a:t>Is the individual able to earn enough money from working to pay for needed support?</a:t>
            </a:r>
          </a:p>
          <a:p>
            <a:pPr lvl="2">
              <a:buFont typeface="Arial" pitchFamily="34" charset="0"/>
              <a:buChar char="•"/>
            </a:pPr>
            <a:r>
              <a:rPr lang="en-US" sz="2400" dirty="0" smtClean="0"/>
              <a:t>Is help needed and available to manage the work incentive?</a:t>
            </a:r>
          </a:p>
          <a:p>
            <a:r>
              <a:rPr lang="en-US" sz="2400" dirty="0" smtClean="0"/>
              <a:t>Refer for benefits planning</a:t>
            </a:r>
          </a:p>
        </p:txBody>
      </p:sp>
      <p:pic>
        <p:nvPicPr>
          <p:cNvPr id="4" name="S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83600" y="6106160"/>
            <a:ext cx="406400" cy="4064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63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fade">
                                      <p:cBhvr>
                                        <p:cTn id="3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2"/>
          <p:cNvSpPr>
            <a:spLocks noGrp="1" noRot="1" noChangeArrowheads="1"/>
          </p:cNvSpPr>
          <p:nvPr>
            <p:ph type="title"/>
          </p:nvPr>
        </p:nvSpPr>
        <p:spPr>
          <a:xfrm>
            <a:off x="1066800" y="304800"/>
            <a:ext cx="7715250" cy="1143000"/>
          </a:xfrm>
        </p:spPr>
        <p:txBody>
          <a:bodyPr>
            <a:normAutofit/>
          </a:bodyPr>
          <a:lstStyle/>
          <a:p>
            <a:pPr>
              <a:defRPr/>
            </a:pPr>
            <a:r>
              <a:rPr lang="en-US" dirty="0" smtClean="0"/>
              <a:t>SSDI</a:t>
            </a:r>
            <a:endParaRPr lang="en-US" strike="sngStrike" dirty="0" smtClean="0"/>
          </a:p>
        </p:txBody>
      </p:sp>
      <p:sp>
        <p:nvSpPr>
          <p:cNvPr id="92163" name="Rectangle 3"/>
          <p:cNvSpPr>
            <a:spLocks noGrp="1" noChangeArrowheads="1"/>
          </p:cNvSpPr>
          <p:nvPr>
            <p:ph idx="1"/>
          </p:nvPr>
        </p:nvSpPr>
        <p:spPr>
          <a:xfrm>
            <a:off x="228600" y="1295400"/>
            <a:ext cx="8763000" cy="4724400"/>
          </a:xfrm>
        </p:spPr>
        <p:txBody>
          <a:bodyPr>
            <a:normAutofit/>
          </a:bodyPr>
          <a:lstStyle/>
          <a:p>
            <a:pPr marL="342900" indent="-342900" eaLnBrk="1" fontAlgn="auto" hangingPunct="1">
              <a:lnSpc>
                <a:spcPct val="110000"/>
              </a:lnSpc>
              <a:spcBef>
                <a:spcPts val="480"/>
              </a:spcBef>
              <a:spcAft>
                <a:spcPct val="15000"/>
              </a:spcAft>
              <a:buFont typeface="Arial" pitchFamily="34" charset="0"/>
              <a:buChar char="•"/>
              <a:defRPr/>
            </a:pPr>
            <a:r>
              <a:rPr lang="en-US" sz="2000" dirty="0" smtClean="0"/>
              <a:t>Offer safety nets so an individual can work, and depending on their gross earnings, maintain cash and medical benefits</a:t>
            </a:r>
          </a:p>
          <a:p>
            <a:pPr marL="342900" indent="-342900" eaLnBrk="1" fontAlgn="auto" hangingPunct="1">
              <a:lnSpc>
                <a:spcPct val="110000"/>
              </a:lnSpc>
              <a:spcBef>
                <a:spcPts val="480"/>
              </a:spcBef>
              <a:spcAft>
                <a:spcPct val="15000"/>
              </a:spcAft>
              <a:buFont typeface="Arial" pitchFamily="34" charset="0"/>
              <a:buChar char="•"/>
              <a:defRPr/>
            </a:pPr>
            <a:r>
              <a:rPr lang="en-US" sz="2000" dirty="0" smtClean="0"/>
              <a:t>The main work incentives occur in consecutive order:</a:t>
            </a:r>
          </a:p>
          <a:p>
            <a:pPr marL="0" lvl="1" indent="0">
              <a:lnSpc>
                <a:spcPct val="110000"/>
              </a:lnSpc>
              <a:spcBef>
                <a:spcPts val="480"/>
              </a:spcBef>
              <a:spcAft>
                <a:spcPct val="15000"/>
              </a:spcAft>
              <a:buNone/>
              <a:defRPr/>
            </a:pPr>
            <a:r>
              <a:rPr lang="en-US" sz="2000" dirty="0" smtClean="0">
                <a:solidFill>
                  <a:srgbClr val="FF00FF"/>
                </a:solidFill>
              </a:rPr>
              <a:t>	</a:t>
            </a:r>
            <a:r>
              <a:rPr lang="en-US" sz="2000" dirty="0" smtClean="0"/>
              <a:t>1) Trial Work Period</a:t>
            </a:r>
          </a:p>
          <a:p>
            <a:pPr marL="0" lvl="1" indent="0">
              <a:lnSpc>
                <a:spcPct val="110000"/>
              </a:lnSpc>
              <a:spcBef>
                <a:spcPts val="480"/>
              </a:spcBef>
              <a:spcAft>
                <a:spcPct val="15000"/>
              </a:spcAft>
              <a:buNone/>
              <a:defRPr/>
            </a:pPr>
            <a:r>
              <a:rPr lang="en-US" sz="2000" dirty="0">
                <a:solidFill>
                  <a:srgbClr val="FF00FF"/>
                </a:solidFill>
              </a:rPr>
              <a:t>	</a:t>
            </a:r>
            <a:r>
              <a:rPr lang="en-US" sz="2000" dirty="0" smtClean="0"/>
              <a:t>2) Extended Period of Eligibility</a:t>
            </a:r>
          </a:p>
          <a:p>
            <a:pPr marL="342900" indent="-342900">
              <a:lnSpc>
                <a:spcPct val="110000"/>
              </a:lnSpc>
              <a:spcBef>
                <a:spcPts val="480"/>
              </a:spcBef>
              <a:spcAft>
                <a:spcPct val="15000"/>
              </a:spcAft>
              <a:buFont typeface="Arial" pitchFamily="34" charset="0"/>
              <a:buChar char="•"/>
              <a:defRPr/>
            </a:pPr>
            <a:r>
              <a:rPr lang="en-US" sz="2000" dirty="0" smtClean="0"/>
              <a:t>Benefits planning :</a:t>
            </a:r>
          </a:p>
          <a:p>
            <a:pPr marL="608076" lvl="2" indent="-342900">
              <a:lnSpc>
                <a:spcPct val="110000"/>
              </a:lnSpc>
              <a:spcBef>
                <a:spcPts val="480"/>
              </a:spcBef>
              <a:spcAft>
                <a:spcPct val="15000"/>
              </a:spcAft>
              <a:buFont typeface="Arial" pitchFamily="34" charset="0"/>
              <a:buChar char="•"/>
              <a:defRPr/>
            </a:pPr>
            <a:r>
              <a:rPr lang="en-US" sz="2000" dirty="0" smtClean="0"/>
              <a:t>Essential to determine where an individual is with work incentives</a:t>
            </a:r>
          </a:p>
          <a:p>
            <a:pPr marL="608076" lvl="2" indent="-342900">
              <a:lnSpc>
                <a:spcPct val="110000"/>
              </a:lnSpc>
              <a:spcBef>
                <a:spcPts val="480"/>
              </a:spcBef>
              <a:spcAft>
                <a:spcPct val="15000"/>
              </a:spcAft>
              <a:buFont typeface="Arial" pitchFamily="34" charset="0"/>
              <a:buChar char="•"/>
              <a:defRPr/>
            </a:pPr>
            <a:r>
              <a:rPr lang="en-US" sz="2000" dirty="0" smtClean="0"/>
              <a:t>To understand the impact of work and make informed choices</a:t>
            </a:r>
          </a:p>
          <a:p>
            <a:pPr marL="342900" indent="-342900">
              <a:lnSpc>
                <a:spcPct val="110000"/>
              </a:lnSpc>
              <a:spcBef>
                <a:spcPts val="480"/>
              </a:spcBef>
              <a:spcAft>
                <a:spcPct val="15000"/>
              </a:spcAft>
              <a:buFont typeface="Arial" pitchFamily="34" charset="0"/>
              <a:buChar char="•"/>
              <a:defRPr/>
            </a:pPr>
            <a:r>
              <a:rPr lang="en-US" sz="2000" dirty="0" smtClean="0"/>
              <a:t>IRWE, Subsidy and Special conditions are additional work incentives  </a:t>
            </a:r>
          </a:p>
          <a:p>
            <a:pPr marL="342900" indent="-342900">
              <a:lnSpc>
                <a:spcPct val="110000"/>
              </a:lnSpc>
              <a:spcBef>
                <a:spcPts val="480"/>
              </a:spcBef>
              <a:spcAft>
                <a:spcPct val="15000"/>
              </a:spcAft>
              <a:buFont typeface="Arial" pitchFamily="34" charset="0"/>
              <a:buChar char="•"/>
              <a:defRPr/>
            </a:pPr>
            <a:r>
              <a:rPr lang="en-US" sz="2000" dirty="0" smtClean="0"/>
              <a:t>Benefits planning can explore individual situations  </a:t>
            </a:r>
          </a:p>
          <a:p>
            <a:pPr marL="365760" indent="-283464" eaLnBrk="1" fontAlgn="auto" hangingPunct="1">
              <a:lnSpc>
                <a:spcPct val="80000"/>
              </a:lnSpc>
              <a:spcAft>
                <a:spcPct val="15000"/>
              </a:spcAft>
              <a:buFont typeface="Wingdings 2"/>
              <a:buNone/>
              <a:defRPr/>
            </a:pPr>
            <a:endParaRPr lang="en-US" sz="2600" dirty="0" smtClean="0">
              <a:latin typeface="Tahoma" charset="0"/>
            </a:endParaRPr>
          </a:p>
          <a:p>
            <a:pPr marL="365760" indent="-283464" eaLnBrk="1" fontAlgn="auto" hangingPunct="1">
              <a:lnSpc>
                <a:spcPct val="80000"/>
              </a:lnSpc>
              <a:spcAft>
                <a:spcPct val="15000"/>
              </a:spcAft>
              <a:buFont typeface="Wingdings 2"/>
              <a:buChar char=""/>
              <a:defRPr/>
            </a:pPr>
            <a:endParaRPr lang="en-US" sz="2800" dirty="0" smtClean="0">
              <a:latin typeface="Tahoma" charset="0"/>
            </a:endParaRPr>
          </a:p>
          <a:p>
            <a:pPr marL="365760" indent="-283464" eaLnBrk="1" fontAlgn="auto" hangingPunct="1">
              <a:lnSpc>
                <a:spcPct val="80000"/>
              </a:lnSpc>
              <a:spcAft>
                <a:spcPct val="15000"/>
              </a:spcAft>
              <a:buFont typeface="Wingdings 2"/>
              <a:buNone/>
              <a:defRPr/>
            </a:pPr>
            <a:endParaRPr lang="en-US" sz="2800" dirty="0" smtClean="0">
              <a:latin typeface="Tahoma" charset="0"/>
            </a:endParaRPr>
          </a:p>
          <a:p>
            <a:pPr marL="365760" indent="-283464" eaLnBrk="1" fontAlgn="auto" hangingPunct="1">
              <a:lnSpc>
                <a:spcPct val="80000"/>
              </a:lnSpc>
              <a:spcAft>
                <a:spcPct val="15000"/>
              </a:spcAft>
              <a:buFont typeface="Wingdings" pitchFamily="2" charset="2"/>
              <a:buNone/>
              <a:defRPr/>
            </a:pPr>
            <a:endParaRPr lang="en-US" sz="2800" dirty="0" smtClean="0">
              <a:latin typeface="Tahoma" charset="0"/>
            </a:endParaRPr>
          </a:p>
          <a:p>
            <a:pPr marL="365760" indent="-283464" eaLnBrk="1" fontAlgn="auto" hangingPunct="1">
              <a:lnSpc>
                <a:spcPct val="80000"/>
              </a:lnSpc>
              <a:spcAft>
                <a:spcPct val="15000"/>
              </a:spcAft>
              <a:buFont typeface="Wingdings 2"/>
              <a:buChar char=""/>
              <a:defRPr/>
            </a:pPr>
            <a:endParaRPr lang="en-US" sz="2400" dirty="0" smtClean="0">
              <a:latin typeface="Tahoma" charset="0"/>
            </a:endParaRPr>
          </a:p>
        </p:txBody>
      </p:sp>
      <p:pic>
        <p:nvPicPr>
          <p:cNvPr id="2" name="S2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568871" y="6172200"/>
            <a:ext cx="406400" cy="406400"/>
          </a:xfrm>
          <a:prstGeom prst="rect">
            <a:avLst/>
          </a:prstGeom>
        </p:spPr>
      </p:pic>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5484"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2163">
                                            <p:txEl>
                                              <p:pRg st="1" end="1"/>
                                            </p:txEl>
                                          </p:spTgt>
                                        </p:tgtEl>
                                        <p:attrNameLst>
                                          <p:attrName>style.visibility</p:attrName>
                                        </p:attrNameLst>
                                      </p:cBhvr>
                                      <p:to>
                                        <p:strVal val="visible"/>
                                      </p:to>
                                    </p:set>
                                    <p:animEffect transition="in" filter="fade">
                                      <p:cBhvr>
                                        <p:cTn id="11" dur="500"/>
                                        <p:tgtEl>
                                          <p:spTgt spid="9216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92163">
                                            <p:txEl>
                                              <p:pRg st="2" end="2"/>
                                            </p:txEl>
                                          </p:spTgt>
                                        </p:tgtEl>
                                        <p:attrNameLst>
                                          <p:attrName>style.visibility</p:attrName>
                                        </p:attrNameLst>
                                      </p:cBhvr>
                                      <p:to>
                                        <p:strVal val="visible"/>
                                      </p:to>
                                    </p:set>
                                    <p:animEffect transition="in" filter="fade">
                                      <p:cBhvr>
                                        <p:cTn id="14" dur="500"/>
                                        <p:tgtEl>
                                          <p:spTgt spid="92163">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92163">
                                            <p:txEl>
                                              <p:pRg st="3" end="3"/>
                                            </p:txEl>
                                          </p:spTgt>
                                        </p:tgtEl>
                                        <p:attrNameLst>
                                          <p:attrName>style.visibility</p:attrName>
                                        </p:attrNameLst>
                                      </p:cBhvr>
                                      <p:to>
                                        <p:strVal val="visible"/>
                                      </p:to>
                                    </p:set>
                                    <p:animEffect transition="in" filter="fade">
                                      <p:cBhvr>
                                        <p:cTn id="17" dur="500"/>
                                        <p:tgtEl>
                                          <p:spTgt spid="9216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2163">
                                            <p:txEl>
                                              <p:pRg st="4" end="4"/>
                                            </p:txEl>
                                          </p:spTgt>
                                        </p:tgtEl>
                                        <p:attrNameLst>
                                          <p:attrName>style.visibility</p:attrName>
                                        </p:attrNameLst>
                                      </p:cBhvr>
                                      <p:to>
                                        <p:strVal val="visible"/>
                                      </p:to>
                                    </p:set>
                                    <p:animEffect transition="in" filter="fade">
                                      <p:cBhvr>
                                        <p:cTn id="22" dur="500"/>
                                        <p:tgtEl>
                                          <p:spTgt spid="92163">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92163">
                                            <p:txEl>
                                              <p:pRg st="5" end="5"/>
                                            </p:txEl>
                                          </p:spTgt>
                                        </p:tgtEl>
                                        <p:attrNameLst>
                                          <p:attrName>style.visibility</p:attrName>
                                        </p:attrNameLst>
                                      </p:cBhvr>
                                      <p:to>
                                        <p:strVal val="visible"/>
                                      </p:to>
                                    </p:set>
                                    <p:animEffect transition="in" filter="fade">
                                      <p:cBhvr>
                                        <p:cTn id="25" dur="500"/>
                                        <p:tgtEl>
                                          <p:spTgt spid="9216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2163">
                                            <p:txEl>
                                              <p:pRg st="6" end="6"/>
                                            </p:txEl>
                                          </p:spTgt>
                                        </p:tgtEl>
                                        <p:attrNameLst>
                                          <p:attrName>style.visibility</p:attrName>
                                        </p:attrNameLst>
                                      </p:cBhvr>
                                      <p:to>
                                        <p:strVal val="visible"/>
                                      </p:to>
                                    </p:set>
                                    <p:animEffect transition="in" filter="fade">
                                      <p:cBhvr>
                                        <p:cTn id="28" dur="500"/>
                                        <p:tgtEl>
                                          <p:spTgt spid="9216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92163">
                                            <p:txEl>
                                              <p:pRg st="7" end="7"/>
                                            </p:txEl>
                                          </p:spTgt>
                                        </p:tgtEl>
                                        <p:attrNameLst>
                                          <p:attrName>style.visibility</p:attrName>
                                        </p:attrNameLst>
                                      </p:cBhvr>
                                      <p:to>
                                        <p:strVal val="visible"/>
                                      </p:to>
                                    </p:set>
                                    <p:animEffect transition="in" filter="fade">
                                      <p:cBhvr>
                                        <p:cTn id="33" dur="500"/>
                                        <p:tgtEl>
                                          <p:spTgt spid="9216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2163">
                                            <p:txEl>
                                              <p:pRg st="8" end="8"/>
                                            </p:txEl>
                                          </p:spTgt>
                                        </p:tgtEl>
                                        <p:attrNameLst>
                                          <p:attrName>style.visibility</p:attrName>
                                        </p:attrNameLst>
                                      </p:cBhvr>
                                      <p:to>
                                        <p:strVal val="visible"/>
                                      </p:to>
                                    </p:set>
                                    <p:animEffect transition="in" filter="fade">
                                      <p:cBhvr>
                                        <p:cTn id="38" dur="500"/>
                                        <p:tgtEl>
                                          <p:spTgt spid="9216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685800" y="274638"/>
            <a:ext cx="7848600" cy="1143000"/>
          </a:xfrm>
        </p:spPr>
        <p:txBody>
          <a:bodyPr>
            <a:noAutofit/>
          </a:bodyPr>
          <a:lstStyle/>
          <a:p>
            <a:pPr eaLnBrk="1" fontAlgn="auto" hangingPunct="1">
              <a:spcAft>
                <a:spcPts val="0"/>
              </a:spcAft>
              <a:defRPr/>
            </a:pPr>
            <a:r>
              <a:rPr lang="en-US" b="1" dirty="0" smtClean="0"/>
              <a:t>Healthcare for Workers with Disabilities (HWD)</a:t>
            </a:r>
          </a:p>
        </p:txBody>
      </p:sp>
      <p:sp>
        <p:nvSpPr>
          <p:cNvPr id="59395" name="Content Placeholder 2"/>
          <p:cNvSpPr>
            <a:spLocks noGrp="1"/>
          </p:cNvSpPr>
          <p:nvPr>
            <p:ph idx="1"/>
          </p:nvPr>
        </p:nvSpPr>
        <p:spPr>
          <a:xfrm>
            <a:off x="838200" y="1752600"/>
            <a:ext cx="7791450" cy="4495800"/>
          </a:xfrm>
        </p:spPr>
        <p:txBody>
          <a:bodyPr/>
          <a:lstStyle/>
          <a:p>
            <a:pPr marL="0" indent="0" eaLnBrk="1" hangingPunct="1">
              <a:buNone/>
            </a:pPr>
            <a:r>
              <a:rPr lang="en-US" sz="2400" dirty="0">
                <a:cs typeface="Tahoma" pitchFamily="34" charset="0"/>
              </a:rPr>
              <a:t>A</a:t>
            </a:r>
            <a:r>
              <a:rPr lang="en-US" sz="2400" dirty="0" smtClean="0">
                <a:cs typeface="Tahoma" pitchFamily="34" charset="0"/>
              </a:rPr>
              <a:t>llows individuals with disabilities, who are working, to buy Medicaid</a:t>
            </a:r>
            <a:endParaRPr lang="en-US" sz="2000" dirty="0" smtClean="0">
              <a:cs typeface="Tahoma" pitchFamily="34" charset="0"/>
            </a:endParaRPr>
          </a:p>
          <a:p>
            <a:pPr marL="480060" indent="-342900">
              <a:buFont typeface="Arial" pitchFamily="34" charset="0"/>
              <a:buChar char="•"/>
            </a:pPr>
            <a:r>
              <a:rPr lang="en-US" sz="2400" dirty="0" smtClean="0">
                <a:cs typeface="Tahoma" pitchFamily="34" charset="0"/>
              </a:rPr>
              <a:t>Does NOT </a:t>
            </a:r>
            <a:r>
              <a:rPr lang="en-US" sz="2400" dirty="0">
                <a:cs typeface="Tahoma" pitchFamily="34" charset="0"/>
              </a:rPr>
              <a:t>have a resource </a:t>
            </a:r>
            <a:r>
              <a:rPr lang="en-US" sz="2400" dirty="0" smtClean="0">
                <a:cs typeface="Tahoma" pitchFamily="34" charset="0"/>
              </a:rPr>
              <a:t>limit</a:t>
            </a:r>
          </a:p>
          <a:p>
            <a:pPr marL="480060" indent="-342900">
              <a:buFont typeface="Arial" pitchFamily="34" charset="0"/>
              <a:buChar char="•"/>
            </a:pPr>
            <a:r>
              <a:rPr lang="en-US" sz="2400" dirty="0" smtClean="0">
                <a:cs typeface="Tahoma" pitchFamily="34" charset="0"/>
              </a:rPr>
              <a:t>Encourages </a:t>
            </a:r>
            <a:r>
              <a:rPr lang="en-US" sz="2400" dirty="0">
                <a:cs typeface="Tahoma" pitchFamily="34" charset="0"/>
              </a:rPr>
              <a:t>wages and </a:t>
            </a:r>
            <a:r>
              <a:rPr lang="en-US" sz="2400" dirty="0" smtClean="0">
                <a:cs typeface="Tahoma" pitchFamily="34" charset="0"/>
              </a:rPr>
              <a:t>savings</a:t>
            </a:r>
          </a:p>
          <a:p>
            <a:pPr marL="480060" indent="-342900">
              <a:buFont typeface="Arial" pitchFamily="34" charset="0"/>
              <a:buChar char="•"/>
            </a:pPr>
            <a:r>
              <a:rPr lang="en-US" sz="2400" dirty="0" smtClean="0">
                <a:cs typeface="Tahoma" pitchFamily="34" charset="0"/>
              </a:rPr>
              <a:t>Promotes self-sufficiency</a:t>
            </a:r>
          </a:p>
          <a:p>
            <a:pPr marL="480060" indent="-342900">
              <a:buFont typeface="Arial" pitchFamily="34" charset="0"/>
              <a:buChar char="•"/>
            </a:pPr>
            <a:r>
              <a:rPr lang="en-US" sz="2400" dirty="0" smtClean="0">
                <a:cs typeface="Tahoma" pitchFamily="34" charset="0"/>
              </a:rPr>
              <a:t>Improves  </a:t>
            </a:r>
            <a:r>
              <a:rPr lang="en-US" sz="2400" dirty="0">
                <a:cs typeface="Tahoma" pitchFamily="34" charset="0"/>
              </a:rPr>
              <a:t>quality of life</a:t>
            </a:r>
            <a:r>
              <a:rPr lang="en-US" sz="2400" dirty="0" smtClean="0">
                <a:cs typeface="Tahoma" pitchFamily="34" charset="0"/>
              </a:rPr>
              <a:t>!</a:t>
            </a:r>
          </a:p>
          <a:p>
            <a:endParaRPr lang="en-US" sz="2400" dirty="0">
              <a:latin typeface="Tahoma" pitchFamily="34" charset="0"/>
              <a:cs typeface="Tahoma" pitchFamily="34" charset="0"/>
            </a:endParaRPr>
          </a:p>
          <a:p>
            <a:pPr marL="0" indent="0" eaLnBrk="1" hangingPunct="1">
              <a:buNone/>
            </a:pPr>
            <a:endParaRPr lang="en-US" sz="2400" dirty="0" smtClean="0">
              <a:latin typeface="Tahoma" pitchFamily="34" charset="0"/>
              <a:cs typeface="Tahoma" pitchFamily="34" charset="0"/>
            </a:endParaRPr>
          </a:p>
          <a:p>
            <a:pPr eaLnBrk="1" hangingPunct="1">
              <a:buFont typeface="Wingdings 2" pitchFamily="18" charset="2"/>
              <a:buNone/>
            </a:pPr>
            <a:endParaRPr lang="en-US" sz="800" dirty="0" smtClean="0">
              <a:latin typeface="Tahoma" pitchFamily="34" charset="0"/>
              <a:cs typeface="Tahoma" pitchFamily="34" charset="0"/>
            </a:endParaRPr>
          </a:p>
        </p:txBody>
      </p:sp>
      <p:pic>
        <p:nvPicPr>
          <p:cNvPr id="2" name="S2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31200" y="6045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39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9395">
                                            <p:txEl>
                                              <p:pRg st="1" end="1"/>
                                            </p:txEl>
                                          </p:spTgt>
                                        </p:tgtEl>
                                        <p:attrNameLst>
                                          <p:attrName>style.visibility</p:attrName>
                                        </p:attrNameLst>
                                      </p:cBhvr>
                                      <p:to>
                                        <p:strVal val="visible"/>
                                      </p:to>
                                    </p:set>
                                    <p:animEffect transition="in" filter="fade">
                                      <p:cBhvr>
                                        <p:cTn id="11" dur="500"/>
                                        <p:tgtEl>
                                          <p:spTgt spid="59395">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59395">
                                            <p:txEl>
                                              <p:pRg st="2" end="2"/>
                                            </p:txEl>
                                          </p:spTgt>
                                        </p:tgtEl>
                                        <p:attrNameLst>
                                          <p:attrName>style.visibility</p:attrName>
                                        </p:attrNameLst>
                                      </p:cBhvr>
                                      <p:to>
                                        <p:strVal val="visible"/>
                                      </p:to>
                                    </p:set>
                                    <p:animEffect transition="in" filter="fade">
                                      <p:cBhvr>
                                        <p:cTn id="14" dur="500"/>
                                        <p:tgtEl>
                                          <p:spTgt spid="59395">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9395">
                                            <p:txEl>
                                              <p:pRg st="3" end="3"/>
                                            </p:txEl>
                                          </p:spTgt>
                                        </p:tgtEl>
                                        <p:attrNameLst>
                                          <p:attrName>style.visibility</p:attrName>
                                        </p:attrNameLst>
                                      </p:cBhvr>
                                      <p:to>
                                        <p:strVal val="visible"/>
                                      </p:to>
                                    </p:set>
                                    <p:animEffect transition="in" filter="fade">
                                      <p:cBhvr>
                                        <p:cTn id="17" dur="500"/>
                                        <p:tgtEl>
                                          <p:spTgt spid="59395">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9395">
                                            <p:txEl>
                                              <p:pRg st="4" end="4"/>
                                            </p:txEl>
                                          </p:spTgt>
                                        </p:tgtEl>
                                        <p:attrNameLst>
                                          <p:attrName>style.visibility</p:attrName>
                                        </p:attrNameLst>
                                      </p:cBhvr>
                                      <p:to>
                                        <p:strVal val="visible"/>
                                      </p:to>
                                    </p:set>
                                    <p:animEffect transition="in" filter="fade">
                                      <p:cBhvr>
                                        <p:cTn id="20" dur="500"/>
                                        <p:tgtEl>
                                          <p:spTgt spid="5939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a:bodyPr>
          <a:lstStyle/>
          <a:p>
            <a:r>
              <a:rPr lang="en-US" dirty="0" smtClean="0"/>
              <a:t>Medical</a:t>
            </a:r>
            <a:endParaRPr lang="en-US" dirty="0"/>
          </a:p>
        </p:txBody>
      </p:sp>
      <p:sp>
        <p:nvSpPr>
          <p:cNvPr id="3" name="Content Placeholder 2"/>
          <p:cNvSpPr>
            <a:spLocks noGrp="1"/>
          </p:cNvSpPr>
          <p:nvPr>
            <p:ph idx="1"/>
          </p:nvPr>
        </p:nvSpPr>
        <p:spPr/>
        <p:txBody>
          <a:bodyPr>
            <a:normAutofit/>
          </a:bodyPr>
          <a:lstStyle/>
          <a:p>
            <a:r>
              <a:rPr lang="en-US" sz="2400" dirty="0" smtClean="0"/>
              <a:t>1619b Medicaid :</a:t>
            </a:r>
          </a:p>
          <a:p>
            <a:pPr lvl="1">
              <a:buFont typeface="Arial" pitchFamily="34" charset="0"/>
              <a:buChar char="•"/>
            </a:pPr>
            <a:r>
              <a:rPr lang="en-US" dirty="0" smtClean="0"/>
              <a:t>Helps individual retain  Medicaid  after SSI cash benefit stops</a:t>
            </a:r>
          </a:p>
          <a:p>
            <a:pPr lvl="1">
              <a:buFont typeface="Arial" pitchFamily="34" charset="0"/>
              <a:buChar char="•"/>
            </a:pPr>
            <a:r>
              <a:rPr lang="en-US" dirty="0" smtClean="0"/>
              <a:t>Annual income limit</a:t>
            </a:r>
          </a:p>
          <a:p>
            <a:pPr lvl="1">
              <a:buFont typeface="Arial" pitchFamily="34" charset="0"/>
              <a:buChar char="•"/>
            </a:pPr>
            <a:r>
              <a:rPr lang="en-US" dirty="0" smtClean="0"/>
              <a:t>Medicaid Benefits Booklet</a:t>
            </a:r>
          </a:p>
          <a:p>
            <a:endParaRPr lang="en-US" sz="2400" dirty="0" smtClean="0"/>
          </a:p>
          <a:p>
            <a:r>
              <a:rPr lang="en-US" sz="2400" dirty="0" smtClean="0"/>
              <a:t>Extended Medicare:</a:t>
            </a:r>
          </a:p>
          <a:p>
            <a:pPr lvl="1" indent="-342900">
              <a:buFont typeface="Arial" pitchFamily="34" charset="0"/>
              <a:buChar char="•"/>
            </a:pPr>
            <a:r>
              <a:rPr lang="en-US" dirty="0" smtClean="0"/>
              <a:t>For individuals receiving SSDI or SSDAC, will  </a:t>
            </a:r>
            <a:r>
              <a:rPr lang="en-US" dirty="0"/>
              <a:t>continues </a:t>
            </a:r>
            <a:r>
              <a:rPr lang="en-US" dirty="0" smtClean="0"/>
              <a:t>for at </a:t>
            </a:r>
            <a:r>
              <a:rPr lang="en-US" dirty="0"/>
              <a:t>least 93 months </a:t>
            </a:r>
            <a:r>
              <a:rPr lang="en-US" dirty="0" smtClean="0"/>
              <a:t>after </a:t>
            </a:r>
            <a:r>
              <a:rPr lang="en-US" dirty="0"/>
              <a:t>Trial Work Period is complete regardless of </a:t>
            </a:r>
            <a:r>
              <a:rPr lang="en-US" dirty="0" smtClean="0"/>
              <a:t>earnings</a:t>
            </a:r>
            <a:endParaRPr lang="en-US" dirty="0"/>
          </a:p>
        </p:txBody>
      </p:sp>
      <p:pic>
        <p:nvPicPr>
          <p:cNvPr id="4" name="S2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80400" y="6106160"/>
            <a:ext cx="406400" cy="406400"/>
          </a:xfrm>
          <a:prstGeom prst="rect">
            <a:avLst/>
          </a:prstGeom>
        </p:spPr>
      </p:pic>
    </p:spTree>
    <p:custDataLst>
      <p:tags r:id="rId1"/>
    </p:custDataLst>
    <p:extLst>
      <p:ext uri="{BB962C8B-B14F-4D97-AF65-F5344CB8AC3E}">
        <p14:creationId xmlns:p14="http://schemas.microsoft.com/office/powerpoint/2010/main" val="39743780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2066" fill="hold"/>
                                        <p:tgtEl>
                                          <p:spTgt spid="4"/>
                                        </p:tgtEl>
                                      </p:cBhvr>
                                    </p:cmd>
                                  </p:childTnLst>
                                </p:cTn>
                              </p:par>
                            </p:childTnLst>
                          </p:cTn>
                        </p:par>
                      </p:childTnLst>
                    </p:cTn>
                  </p:par>
                </p:childTnLst>
              </p:cTn>
              <p:nextCondLst>
                <p:cond evt="onClick" delay="0">
                  <p:tgtEl>
                    <p:spTgt spid="4"/>
                  </p:tgtEl>
                </p:cond>
              </p:nextCondLst>
            </p:seq>
            <p:audio>
              <p:cMediaNode vol="80000" showWhenStopped="0">
                <p:cTn id="26"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762000" y="274638"/>
            <a:ext cx="7848600" cy="1143000"/>
          </a:xfrm>
        </p:spPr>
        <p:txBody>
          <a:bodyPr>
            <a:noAutofit/>
          </a:bodyPr>
          <a:lstStyle/>
          <a:p>
            <a:pPr eaLnBrk="1" fontAlgn="auto" hangingPunct="1">
              <a:spcAft>
                <a:spcPts val="0"/>
              </a:spcAft>
              <a:defRPr/>
            </a:pPr>
            <a:r>
              <a:rPr lang="en-US" sz="4400" b="1" dirty="0"/>
              <a:t>Healthcare for Workers with Disabilities (HWD</a:t>
            </a:r>
            <a:r>
              <a:rPr lang="en-US" sz="4400" b="1" dirty="0" smtClean="0"/>
              <a:t>) </a:t>
            </a:r>
            <a:r>
              <a:rPr lang="en-US" sz="3600" b="1" i="1" dirty="0" smtClean="0"/>
              <a:t>continued</a:t>
            </a:r>
            <a:endParaRPr lang="en-US" sz="3600" b="1" dirty="0" smtClean="0"/>
          </a:p>
        </p:txBody>
      </p:sp>
      <p:sp>
        <p:nvSpPr>
          <p:cNvPr id="61443" name="Content Placeholder 2"/>
          <p:cNvSpPr>
            <a:spLocks noGrp="1"/>
          </p:cNvSpPr>
          <p:nvPr>
            <p:ph idx="1"/>
          </p:nvPr>
        </p:nvSpPr>
        <p:spPr>
          <a:xfrm>
            <a:off x="838200" y="1676400"/>
            <a:ext cx="7727950" cy="4572000"/>
          </a:xfrm>
        </p:spPr>
        <p:txBody>
          <a:bodyPr/>
          <a:lstStyle/>
          <a:p>
            <a:pPr eaLnBrk="1" hangingPunct="1">
              <a:buFont typeface="Wingdings" pitchFamily="2" charset="2"/>
              <a:buNone/>
            </a:pPr>
            <a:r>
              <a:rPr lang="en-US" sz="2400" dirty="0" smtClean="0">
                <a:cs typeface="Tahoma" pitchFamily="34" charset="0"/>
              </a:rPr>
              <a:t>To qualify for HWD you must: </a:t>
            </a:r>
          </a:p>
          <a:p>
            <a:pPr marL="274320" indent="-274320" eaLnBrk="1" hangingPunct="1">
              <a:spcBef>
                <a:spcPts val="480"/>
              </a:spcBef>
              <a:buFont typeface="Arial" pitchFamily="34" charset="0"/>
              <a:buChar char="•"/>
            </a:pPr>
            <a:r>
              <a:rPr lang="en-US" sz="2400" dirty="0" smtClean="0">
                <a:cs typeface="Tahoma" pitchFamily="34" charset="0"/>
              </a:rPr>
              <a:t>Washington State resident</a:t>
            </a:r>
          </a:p>
          <a:p>
            <a:pPr marL="274320" indent="-274320" eaLnBrk="1" hangingPunct="1">
              <a:spcBef>
                <a:spcPts val="480"/>
              </a:spcBef>
              <a:buFont typeface="Arial" pitchFamily="34" charset="0"/>
              <a:buChar char="•"/>
            </a:pPr>
            <a:r>
              <a:rPr lang="en-US" sz="2400" dirty="0" smtClean="0">
                <a:cs typeface="Tahoma" pitchFamily="34" charset="0"/>
              </a:rPr>
              <a:t>16 to 64 years old</a:t>
            </a:r>
          </a:p>
          <a:p>
            <a:pPr marL="274320" indent="-274320" eaLnBrk="1" hangingPunct="1">
              <a:spcBef>
                <a:spcPts val="480"/>
              </a:spcBef>
              <a:buFont typeface="Arial" pitchFamily="34" charset="0"/>
              <a:buChar char="•"/>
            </a:pPr>
            <a:r>
              <a:rPr lang="en-US" sz="2400" dirty="0" smtClean="0">
                <a:cs typeface="Tahoma" pitchFamily="34" charset="0"/>
              </a:rPr>
              <a:t>Meet disability and income program requirements</a:t>
            </a:r>
          </a:p>
          <a:p>
            <a:pPr marL="274320" indent="-274320" eaLnBrk="1" hangingPunct="1">
              <a:spcBef>
                <a:spcPts val="480"/>
              </a:spcBef>
              <a:buFont typeface="Arial" pitchFamily="34" charset="0"/>
              <a:buChar char="•"/>
            </a:pPr>
            <a:r>
              <a:rPr lang="en-US" sz="2400" dirty="0" smtClean="0">
                <a:cs typeface="Tahoma" pitchFamily="34" charset="0"/>
              </a:rPr>
              <a:t>Employed</a:t>
            </a:r>
          </a:p>
          <a:p>
            <a:pPr marL="274320" indent="-274320" eaLnBrk="1" hangingPunct="1">
              <a:spcBef>
                <a:spcPts val="480"/>
              </a:spcBef>
              <a:buFont typeface="Arial" pitchFamily="34" charset="0"/>
              <a:buChar char="•"/>
            </a:pPr>
            <a:r>
              <a:rPr lang="en-US" sz="2400" dirty="0" smtClean="0">
                <a:cs typeface="Tahoma" pitchFamily="34" charset="0"/>
              </a:rPr>
              <a:t>Pay the monthly premium (m</a:t>
            </a:r>
            <a:r>
              <a:rPr lang="en-US" sz="2400" dirty="0" smtClean="0"/>
              <a:t>aximum </a:t>
            </a:r>
            <a:r>
              <a:rPr lang="en-US" sz="2400" dirty="0"/>
              <a:t>of </a:t>
            </a:r>
            <a:r>
              <a:rPr lang="en-US" sz="2400" dirty="0" smtClean="0"/>
              <a:t>7.5% </a:t>
            </a:r>
            <a:r>
              <a:rPr lang="en-US" sz="2400" dirty="0"/>
              <a:t>of total monthly </a:t>
            </a:r>
            <a:r>
              <a:rPr lang="en-US" sz="2400" dirty="0" smtClean="0"/>
              <a:t>income</a:t>
            </a:r>
            <a:endParaRPr lang="en-US" sz="2400" dirty="0"/>
          </a:p>
          <a:p>
            <a:pPr marL="0" indent="0" eaLnBrk="1" hangingPunct="1">
              <a:buNone/>
            </a:pPr>
            <a:endParaRPr lang="en-US" sz="2400" dirty="0" smtClean="0">
              <a:cs typeface="Tahoma" pitchFamily="34" charset="0"/>
            </a:endParaRPr>
          </a:p>
          <a:p>
            <a:pPr eaLnBrk="1" hangingPunct="1">
              <a:buFont typeface="Wingdings" pitchFamily="2" charset="2"/>
              <a:buChar char="Ø"/>
            </a:pPr>
            <a:endParaRPr lang="en-US" sz="2400" dirty="0" smtClean="0">
              <a:cs typeface="Tahoma" pitchFamily="34" charset="0"/>
            </a:endParaRPr>
          </a:p>
          <a:p>
            <a:pPr marL="0" indent="0" eaLnBrk="1" hangingPunct="1">
              <a:buNone/>
            </a:pPr>
            <a:endParaRPr lang="en-US" sz="2400" dirty="0" smtClean="0">
              <a:latin typeface="Tahoma" pitchFamily="34" charset="0"/>
              <a:cs typeface="Tahoma" pitchFamily="34" charset="0"/>
            </a:endParaRPr>
          </a:p>
        </p:txBody>
      </p:sp>
      <p:pic>
        <p:nvPicPr>
          <p:cNvPr id="2" name="S2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04200" y="6045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86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1443">
                                            <p:txEl>
                                              <p:pRg st="3" end="3"/>
                                            </p:txEl>
                                          </p:spTgt>
                                        </p:tgtEl>
                                        <p:attrNameLst>
                                          <p:attrName>style.visibility</p:attrName>
                                        </p:attrNameLst>
                                      </p:cBhvr>
                                      <p:to>
                                        <p:strVal val="visible"/>
                                      </p:to>
                                    </p:set>
                                    <p:animEffect transition="in" filter="fade">
                                      <p:cBhvr>
                                        <p:cTn id="11" dur="500"/>
                                        <p:tgtEl>
                                          <p:spTgt spid="61443">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1443">
                                            <p:txEl>
                                              <p:pRg st="4" end="4"/>
                                            </p:txEl>
                                          </p:spTgt>
                                        </p:tgtEl>
                                        <p:attrNameLst>
                                          <p:attrName>style.visibility</p:attrName>
                                        </p:attrNameLst>
                                      </p:cBhvr>
                                      <p:to>
                                        <p:strVal val="visible"/>
                                      </p:to>
                                    </p:set>
                                    <p:animEffect transition="in" filter="fade">
                                      <p:cBhvr>
                                        <p:cTn id="16" dur="500"/>
                                        <p:tgtEl>
                                          <p:spTgt spid="6144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1443">
                                            <p:txEl>
                                              <p:pRg st="5" end="5"/>
                                            </p:txEl>
                                          </p:spTgt>
                                        </p:tgtEl>
                                        <p:attrNameLst>
                                          <p:attrName>style.visibility</p:attrName>
                                        </p:attrNameLst>
                                      </p:cBhvr>
                                      <p:to>
                                        <p:strVal val="visible"/>
                                      </p:to>
                                    </p:set>
                                    <p:animEffect transition="in" filter="fade">
                                      <p:cBhvr>
                                        <p:cTn id="21" dur="500"/>
                                        <p:tgtEl>
                                          <p:spTgt spid="614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6" name="Rectangle 2"/>
          <p:cNvSpPr>
            <a:spLocks noGrp="1" noRot="1" noChangeArrowheads="1"/>
          </p:cNvSpPr>
          <p:nvPr>
            <p:ph type="title"/>
          </p:nvPr>
        </p:nvSpPr>
        <p:spPr/>
        <p:txBody>
          <a:bodyPr rtlCol="0">
            <a:noAutofit/>
          </a:bodyPr>
          <a:lstStyle/>
          <a:p>
            <a:pPr fontAlgn="auto">
              <a:spcAft>
                <a:spcPts val="0"/>
              </a:spcAft>
              <a:defRPr/>
            </a:pPr>
            <a:r>
              <a:rPr lang="en-US" dirty="0" smtClean="0">
                <a:cs typeface="Tahoma" pitchFamily="34" charset="0"/>
              </a:rPr>
              <a:t>Final Thoughts on Your Role</a:t>
            </a:r>
            <a:endParaRPr lang="en-US" dirty="0" smtClean="0">
              <a:latin typeface="Tahoma" pitchFamily="34" charset="0"/>
            </a:endParaRPr>
          </a:p>
        </p:txBody>
      </p:sp>
      <p:sp>
        <p:nvSpPr>
          <p:cNvPr id="144387" name="Rectangle 3"/>
          <p:cNvSpPr>
            <a:spLocks noGrp="1" noChangeArrowheads="1"/>
          </p:cNvSpPr>
          <p:nvPr>
            <p:ph idx="1"/>
          </p:nvPr>
        </p:nvSpPr>
        <p:spPr>
          <a:xfrm>
            <a:off x="762000" y="1773238"/>
            <a:ext cx="7696200" cy="4627562"/>
          </a:xfrm>
        </p:spPr>
        <p:txBody>
          <a:bodyPr>
            <a:normAutofit/>
          </a:bodyPr>
          <a:lstStyle/>
          <a:p>
            <a:pPr marL="274320" indent="-274320">
              <a:spcBef>
                <a:spcPts val="480"/>
              </a:spcBef>
              <a:buNone/>
            </a:pPr>
            <a:r>
              <a:rPr lang="en-US" sz="2800" dirty="0" smtClean="0"/>
              <a:t>You can assist your customer to:</a:t>
            </a:r>
          </a:p>
          <a:p>
            <a:pPr marL="274320" indent="-274320">
              <a:spcBef>
                <a:spcPts val="480"/>
              </a:spcBef>
              <a:buFont typeface="Arial" pitchFamily="34" charset="0"/>
              <a:buChar char="•"/>
            </a:pPr>
            <a:r>
              <a:rPr lang="en-US" sz="2800" dirty="0" smtClean="0"/>
              <a:t>Remember to report their wages</a:t>
            </a:r>
          </a:p>
          <a:p>
            <a:pPr marL="274320" indent="-274320">
              <a:spcBef>
                <a:spcPts val="480"/>
              </a:spcBef>
              <a:buFont typeface="Arial" pitchFamily="34" charset="0"/>
              <a:buChar char="•"/>
            </a:pPr>
            <a:r>
              <a:rPr lang="en-US" sz="2800" dirty="0" smtClean="0"/>
              <a:t>Help obtain extra copies of their paystubs</a:t>
            </a:r>
          </a:p>
          <a:p>
            <a:pPr marL="274320" indent="-274320">
              <a:spcBef>
                <a:spcPts val="480"/>
              </a:spcBef>
              <a:buFont typeface="Arial" pitchFamily="34" charset="0"/>
              <a:buChar char="•"/>
            </a:pPr>
            <a:r>
              <a:rPr lang="en-US" sz="2800" dirty="0" smtClean="0"/>
              <a:t>Review the benefits analysis to guide and help with informed choice</a:t>
            </a:r>
          </a:p>
          <a:p>
            <a:pPr marL="274320" indent="-274320">
              <a:spcBef>
                <a:spcPts val="480"/>
              </a:spcBef>
              <a:buFont typeface="Arial" pitchFamily="34" charset="0"/>
              <a:buChar char="•"/>
            </a:pPr>
            <a:r>
              <a:rPr lang="en-US" sz="2800" dirty="0" smtClean="0"/>
              <a:t>Connect them with a benefits specialist when wage, hours or life changes occur </a:t>
            </a:r>
            <a:endParaRPr lang="en-US" sz="1800" dirty="0" smtClean="0"/>
          </a:p>
        </p:txBody>
      </p:sp>
      <p:pic>
        <p:nvPicPr>
          <p:cNvPr id="2" name="S2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55000" y="5994400"/>
            <a:ext cx="406400" cy="406400"/>
          </a:xfrm>
          <a:prstGeom prst="rect">
            <a:avLst/>
          </a:prstGeom>
        </p:spPr>
      </p:pic>
    </p:spTree>
    <p:custDataLst>
      <p:tags r:id="rId1"/>
    </p:custDataLst>
    <p:extLst>
      <p:ext uri="{BB962C8B-B14F-4D97-AF65-F5344CB8AC3E}">
        <p14:creationId xmlns:p14="http://schemas.microsoft.com/office/powerpoint/2010/main" val="2517698588"/>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138"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4387">
                                            <p:txEl>
                                              <p:pRg st="1" end="1"/>
                                            </p:txEl>
                                          </p:spTgt>
                                        </p:tgtEl>
                                        <p:attrNameLst>
                                          <p:attrName>style.visibility</p:attrName>
                                        </p:attrNameLst>
                                      </p:cBhvr>
                                      <p:to>
                                        <p:strVal val="visible"/>
                                      </p:to>
                                    </p:set>
                                    <p:animEffect transition="in" filter="fade">
                                      <p:cBhvr>
                                        <p:cTn id="11" dur="500"/>
                                        <p:tgtEl>
                                          <p:spTgt spid="14438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4387">
                                            <p:txEl>
                                              <p:pRg st="2" end="2"/>
                                            </p:txEl>
                                          </p:spTgt>
                                        </p:tgtEl>
                                        <p:attrNameLst>
                                          <p:attrName>style.visibility</p:attrName>
                                        </p:attrNameLst>
                                      </p:cBhvr>
                                      <p:to>
                                        <p:strVal val="visible"/>
                                      </p:to>
                                    </p:set>
                                    <p:animEffect transition="in" filter="fade">
                                      <p:cBhvr>
                                        <p:cTn id="16" dur="500"/>
                                        <p:tgtEl>
                                          <p:spTgt spid="14438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44387">
                                            <p:txEl>
                                              <p:pRg st="3" end="3"/>
                                            </p:txEl>
                                          </p:spTgt>
                                        </p:tgtEl>
                                        <p:attrNameLst>
                                          <p:attrName>style.visibility</p:attrName>
                                        </p:attrNameLst>
                                      </p:cBhvr>
                                      <p:to>
                                        <p:strVal val="visible"/>
                                      </p:to>
                                    </p:set>
                                    <p:animEffect transition="in" filter="fade">
                                      <p:cBhvr>
                                        <p:cTn id="21" dur="500"/>
                                        <p:tgtEl>
                                          <p:spTgt spid="144387">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44387">
                                            <p:txEl>
                                              <p:pRg st="4" end="4"/>
                                            </p:txEl>
                                          </p:spTgt>
                                        </p:tgtEl>
                                        <p:attrNameLst>
                                          <p:attrName>style.visibility</p:attrName>
                                        </p:attrNameLst>
                                      </p:cBhvr>
                                      <p:to>
                                        <p:strVal val="visible"/>
                                      </p:to>
                                    </p:set>
                                    <p:animEffect transition="in" filter="fade">
                                      <p:cBhvr>
                                        <p:cTn id="26" dur="500"/>
                                        <p:tgtEl>
                                          <p:spTgt spid="144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cs typeface="Tahoma" pitchFamily="34" charset="0"/>
              </a:rPr>
              <a:t>Reporting Responsibilities</a:t>
            </a:r>
            <a:endParaRPr lang="en-US" dirty="0"/>
          </a:p>
        </p:txBody>
      </p:sp>
      <p:sp>
        <p:nvSpPr>
          <p:cNvPr id="3" name="Content Placeholder 2"/>
          <p:cNvSpPr>
            <a:spLocks noGrp="1"/>
          </p:cNvSpPr>
          <p:nvPr>
            <p:ph idx="1"/>
          </p:nvPr>
        </p:nvSpPr>
        <p:spPr>
          <a:xfrm>
            <a:off x="457200" y="1371600"/>
            <a:ext cx="8229600" cy="4906963"/>
          </a:xfrm>
        </p:spPr>
        <p:txBody>
          <a:bodyPr>
            <a:normAutofit lnSpcReduction="10000"/>
          </a:bodyPr>
          <a:lstStyle/>
          <a:p>
            <a:pPr marL="274320" indent="-274320">
              <a:spcBef>
                <a:spcPts val="480"/>
              </a:spcBef>
            </a:pPr>
            <a:r>
              <a:rPr lang="en-US" sz="2400" dirty="0" smtClean="0"/>
              <a:t>Report start of work and monthly gross wages to all benefit programs received, including: </a:t>
            </a:r>
          </a:p>
          <a:p>
            <a:pPr marL="539496" lvl="2" indent="-274320">
              <a:spcBef>
                <a:spcPts val="480"/>
              </a:spcBef>
              <a:buFont typeface="Arial" pitchFamily="34" charset="0"/>
              <a:buChar char="•"/>
            </a:pPr>
            <a:r>
              <a:rPr lang="en-US" sz="2000" dirty="0" smtClean="0"/>
              <a:t>Social Security</a:t>
            </a:r>
          </a:p>
          <a:p>
            <a:pPr marL="539496" lvl="2" indent="-274320">
              <a:spcBef>
                <a:spcPts val="480"/>
              </a:spcBef>
              <a:buFont typeface="Arial" pitchFamily="34" charset="0"/>
              <a:buChar char="•"/>
            </a:pPr>
            <a:r>
              <a:rPr lang="en-US" sz="2000" dirty="0" smtClean="0"/>
              <a:t>DDA Case Manager</a:t>
            </a:r>
          </a:p>
          <a:p>
            <a:pPr marL="539496" lvl="2" indent="-274320">
              <a:spcBef>
                <a:spcPts val="480"/>
              </a:spcBef>
              <a:buFont typeface="Arial" pitchFamily="34" charset="0"/>
              <a:buChar char="•"/>
            </a:pPr>
            <a:r>
              <a:rPr lang="en-US" sz="2000" dirty="0" smtClean="0"/>
              <a:t>DSHS programs (Food Stamps, TANF, etc.)</a:t>
            </a:r>
          </a:p>
          <a:p>
            <a:pPr marL="539496" lvl="2" indent="-274320">
              <a:spcBef>
                <a:spcPts val="480"/>
              </a:spcBef>
              <a:buFont typeface="Arial" pitchFamily="34" charset="0"/>
              <a:buChar char="•"/>
            </a:pPr>
            <a:r>
              <a:rPr lang="en-US" sz="2000" dirty="0" smtClean="0"/>
              <a:t>Housing</a:t>
            </a:r>
          </a:p>
          <a:p>
            <a:pPr marL="274320" indent="-274320">
              <a:spcBef>
                <a:spcPts val="480"/>
              </a:spcBef>
            </a:pPr>
            <a:endParaRPr lang="en-US" sz="2000" dirty="0" smtClean="0"/>
          </a:p>
          <a:p>
            <a:pPr marL="274320" indent="-274320">
              <a:spcBef>
                <a:spcPts val="480"/>
              </a:spcBef>
            </a:pPr>
            <a:r>
              <a:rPr lang="en-US" sz="2000" dirty="0" smtClean="0"/>
              <a:t>Social Security: individuals or representative </a:t>
            </a:r>
            <a:r>
              <a:rPr lang="en-US" sz="2000" dirty="0"/>
              <a:t>p</a:t>
            </a:r>
            <a:r>
              <a:rPr lang="en-US" sz="2000" dirty="0" smtClean="0"/>
              <a:t>ayee (if applicable) are responsible for reporting  wages by the 10</a:t>
            </a:r>
            <a:r>
              <a:rPr lang="en-US" sz="2000" baseline="30000" dirty="0" smtClean="0"/>
              <a:t>th</a:t>
            </a:r>
            <a:r>
              <a:rPr lang="en-US" sz="2000" dirty="0" smtClean="0"/>
              <a:t>, after the month they are earned, and changes of situation</a:t>
            </a:r>
          </a:p>
          <a:p>
            <a:pPr marL="274320" indent="-274320">
              <a:spcBef>
                <a:spcPts val="480"/>
              </a:spcBef>
            </a:pPr>
            <a:endParaRPr lang="en-US" sz="2000" dirty="0" smtClean="0"/>
          </a:p>
          <a:p>
            <a:pPr marL="274320" indent="-274320">
              <a:spcBef>
                <a:spcPts val="480"/>
              </a:spcBef>
            </a:pPr>
            <a:r>
              <a:rPr lang="en-US" sz="2000" dirty="0" smtClean="0"/>
              <a:t>Benefits </a:t>
            </a:r>
            <a:r>
              <a:rPr lang="en-US" sz="2000" dirty="0"/>
              <a:t>planning </a:t>
            </a:r>
            <a:r>
              <a:rPr lang="en-US" sz="2000" dirty="0" smtClean="0"/>
              <a:t>will show: </a:t>
            </a:r>
          </a:p>
          <a:p>
            <a:pPr marL="274320" lvl="1" indent="-274320">
              <a:spcBef>
                <a:spcPts val="480"/>
              </a:spcBef>
              <a:buFont typeface="Arial" pitchFamily="34" charset="0"/>
              <a:buChar char="•"/>
            </a:pPr>
            <a:r>
              <a:rPr lang="en-US" sz="2000" dirty="0"/>
              <a:t>H</a:t>
            </a:r>
            <a:r>
              <a:rPr lang="en-US" sz="2000" dirty="0" smtClean="0"/>
              <a:t>ow </a:t>
            </a:r>
            <a:r>
              <a:rPr lang="en-US" sz="2000" dirty="0"/>
              <a:t>and when earnings impact benefits </a:t>
            </a:r>
            <a:endParaRPr lang="en-US" sz="2000" dirty="0" smtClean="0"/>
          </a:p>
          <a:p>
            <a:pPr marL="274320" lvl="1" indent="-274320">
              <a:spcBef>
                <a:spcPts val="480"/>
              </a:spcBef>
              <a:buFont typeface="Arial" pitchFamily="34" charset="0"/>
              <a:buChar char="•"/>
            </a:pPr>
            <a:r>
              <a:rPr lang="en-US" sz="2000" dirty="0" smtClean="0"/>
              <a:t>Where</a:t>
            </a:r>
            <a:r>
              <a:rPr lang="en-US" sz="2000" dirty="0"/>
              <a:t>, when and how to report </a:t>
            </a:r>
            <a:r>
              <a:rPr lang="en-US" sz="2000" dirty="0" smtClean="0"/>
              <a:t>earnings</a:t>
            </a:r>
            <a:endParaRPr lang="en-US" sz="2000" dirty="0"/>
          </a:p>
          <a:p>
            <a:pPr>
              <a:lnSpc>
                <a:spcPct val="90000"/>
              </a:lnSpc>
            </a:pPr>
            <a:endParaRPr lang="en-US" sz="2800" dirty="0" smtClean="0"/>
          </a:p>
          <a:p>
            <a:pPr marL="0" indent="0">
              <a:buNone/>
            </a:pPr>
            <a:endParaRPr lang="en-US" sz="2800" dirty="0"/>
          </a:p>
        </p:txBody>
      </p:sp>
      <p:pic>
        <p:nvPicPr>
          <p:cNvPr id="4" name="S2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83600" y="6278563"/>
            <a:ext cx="406400" cy="406400"/>
          </a:xfrm>
          <a:prstGeom prst="rect">
            <a:avLst/>
          </a:prstGeom>
        </p:spPr>
      </p:pic>
    </p:spTree>
    <p:custDataLst>
      <p:tags r:id="rId1"/>
    </p:custDataLst>
    <p:extLst>
      <p:ext uri="{BB962C8B-B14F-4D97-AF65-F5344CB8AC3E}">
        <p14:creationId xmlns:p14="http://schemas.microsoft.com/office/powerpoint/2010/main" val="28924085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995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9" end="9"/>
                                            </p:txEl>
                                          </p:spTgt>
                                        </p:tgtEl>
                                        <p:attrNameLst>
                                          <p:attrName>style.visibility</p:attrName>
                                        </p:attrNameLst>
                                      </p:cBhvr>
                                      <p:to>
                                        <p:strVal val="visible"/>
                                      </p:to>
                                    </p:set>
                                    <p:animEffect transition="in" filter="fade">
                                      <p:cBhvr>
                                        <p:cTn id="38" dur="500"/>
                                        <p:tgtEl>
                                          <p:spTgt spid="3">
                                            <p:txEl>
                                              <p:pRg st="9" end="9"/>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fade">
                                      <p:cBhvr>
                                        <p:cTn id="4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2"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DVR Language</a:t>
            </a:r>
            <a:endParaRPr lang="en-US" dirty="0"/>
          </a:p>
        </p:txBody>
      </p:sp>
      <p:sp>
        <p:nvSpPr>
          <p:cNvPr id="3" name="Content Placeholder 2"/>
          <p:cNvSpPr>
            <a:spLocks noGrp="1"/>
          </p:cNvSpPr>
          <p:nvPr>
            <p:ph idx="1"/>
          </p:nvPr>
        </p:nvSpPr>
        <p:spPr/>
        <p:txBody>
          <a:bodyPr>
            <a:normAutofit/>
          </a:bodyPr>
          <a:lstStyle/>
          <a:p>
            <a:r>
              <a:rPr lang="en-US" b="1" dirty="0" smtClean="0"/>
              <a:t>Employment Consultant: </a:t>
            </a:r>
            <a:r>
              <a:rPr lang="en-US" dirty="0" smtClean="0"/>
              <a:t>also known as an employment specialist, job coach, job developer, etc.</a:t>
            </a:r>
          </a:p>
          <a:p>
            <a:r>
              <a:rPr lang="en-US" b="1" dirty="0" smtClean="0"/>
              <a:t>Community Rehabilitation Program (CRP): </a:t>
            </a:r>
            <a:r>
              <a:rPr lang="en-US" dirty="0" smtClean="0"/>
              <a:t>also known as employment agency, employment provider, vendor, etc.</a:t>
            </a:r>
          </a:p>
          <a:p>
            <a:r>
              <a:rPr lang="en-US" b="1" dirty="0" smtClean="0"/>
              <a:t>Customer: </a:t>
            </a:r>
            <a:r>
              <a:rPr lang="en-US" dirty="0" smtClean="0"/>
              <a:t>also known as client, consumer, person with a disability, supported employee, etc.</a:t>
            </a:r>
          </a:p>
          <a:p>
            <a:r>
              <a:rPr lang="en-US" b="1" dirty="0" smtClean="0"/>
              <a:t>Extended Services: </a:t>
            </a:r>
            <a:r>
              <a:rPr lang="en-US" dirty="0" smtClean="0"/>
              <a:t>also knows as long term supports, follow along services, etc.</a:t>
            </a:r>
            <a:endParaRPr lang="en-US" dirty="0"/>
          </a:p>
        </p:txBody>
      </p:sp>
    </p:spTree>
    <p:custDataLst>
      <p:tags r:id="rId1"/>
    </p:custDataLst>
    <p:extLst>
      <p:ext uri="{BB962C8B-B14F-4D97-AF65-F5344CB8AC3E}">
        <p14:creationId xmlns:p14="http://schemas.microsoft.com/office/powerpoint/2010/main" val="1642447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457200" y="1371600"/>
            <a:ext cx="8229600" cy="4937760"/>
          </a:xfrm>
        </p:spPr>
        <p:txBody>
          <a:bodyPr>
            <a:normAutofit fontScale="70000" lnSpcReduction="20000"/>
          </a:bodyPr>
          <a:lstStyle/>
          <a:p>
            <a:pPr marL="594360" indent="-457200">
              <a:buFont typeface="Arial" pitchFamily="34" charset="0"/>
              <a:buChar char="•"/>
            </a:pPr>
            <a:r>
              <a:rPr lang="en-US" sz="2600" dirty="0" smtClean="0"/>
              <a:t>Washington State Division of Vocational Rehabilitation (DVR):  </a:t>
            </a:r>
            <a:r>
              <a:rPr lang="en-US" sz="2600" dirty="0" smtClean="0">
                <a:hlinkClick r:id="rId4"/>
              </a:rPr>
              <a:t>http://www.dshs.wa.gov/dvr/</a:t>
            </a:r>
            <a:endParaRPr lang="en-US" sz="2600" dirty="0" smtClean="0"/>
          </a:p>
          <a:p>
            <a:pPr marL="594360" indent="-457200">
              <a:buFont typeface="Arial" pitchFamily="34" charset="0"/>
              <a:buChar char="•"/>
            </a:pPr>
            <a:r>
              <a:rPr lang="en-US" sz="2600" dirty="0" smtClean="0"/>
              <a:t>Washington State Developmental Disabilities Administration (DDA): </a:t>
            </a:r>
            <a:r>
              <a:rPr lang="en-US" sz="2600" dirty="0" smtClean="0">
                <a:hlinkClick r:id="rId5"/>
              </a:rPr>
              <a:t>http://www.dshs.wa.gov//ddd/</a:t>
            </a:r>
            <a:endParaRPr lang="en-US" sz="2600" dirty="0" smtClean="0"/>
          </a:p>
          <a:p>
            <a:pPr marL="594360" indent="-457200">
              <a:buFont typeface="Arial" pitchFamily="34" charset="0"/>
              <a:buChar char="•"/>
            </a:pPr>
            <a:r>
              <a:rPr lang="en-US" sz="2600" dirty="0" smtClean="0"/>
              <a:t>Washington Health Benefits Exchange: </a:t>
            </a:r>
            <a:r>
              <a:rPr lang="en-US" sz="2600" dirty="0" smtClean="0">
                <a:hlinkClick r:id="rId6"/>
              </a:rPr>
              <a:t>http://www.whbexchange.org</a:t>
            </a:r>
            <a:endParaRPr lang="en-US" sz="2600" dirty="0" smtClean="0"/>
          </a:p>
          <a:p>
            <a:pPr marL="594360" indent="-457200">
              <a:buFont typeface="Arial" pitchFamily="34" charset="0"/>
              <a:buChar char="•"/>
            </a:pPr>
            <a:r>
              <a:rPr lang="en-US" sz="2600" dirty="0" smtClean="0"/>
              <a:t>Plan for Work: </a:t>
            </a:r>
            <a:r>
              <a:rPr lang="en-US" sz="2600" dirty="0" smtClean="0">
                <a:hlinkClick r:id="rId7"/>
              </a:rPr>
              <a:t>http://www.droregon.org/need-help/plan-for-work</a:t>
            </a:r>
            <a:endParaRPr lang="en-US" sz="2600" dirty="0" smtClean="0"/>
          </a:p>
          <a:p>
            <a:pPr marL="594360" indent="-457200">
              <a:buFont typeface="Arial" pitchFamily="34" charset="0"/>
              <a:buChar char="•"/>
            </a:pPr>
            <a:r>
              <a:rPr lang="en-US" sz="2600" dirty="0" smtClean="0"/>
              <a:t>Plan to Work: </a:t>
            </a:r>
            <a:r>
              <a:rPr lang="en-US" sz="2600" dirty="0" smtClean="0">
                <a:hlinkClick r:id="rId8"/>
              </a:rPr>
              <a:t>http://www.plantowork.org</a:t>
            </a:r>
            <a:endParaRPr lang="en-US" sz="2600" dirty="0" smtClean="0"/>
          </a:p>
          <a:p>
            <a:pPr marL="594360" indent="-457200">
              <a:buFont typeface="Arial" pitchFamily="34" charset="0"/>
              <a:buChar char="•"/>
            </a:pPr>
            <a:r>
              <a:rPr lang="en-US" sz="2600" dirty="0" smtClean="0"/>
              <a:t>Social Security Red Book:  </a:t>
            </a:r>
            <a:r>
              <a:rPr lang="en-US" sz="2600" dirty="0" smtClean="0">
                <a:hlinkClick r:id="rId9"/>
              </a:rPr>
              <a:t>http://www.Social Security.gov/</a:t>
            </a:r>
            <a:r>
              <a:rPr lang="en-US" sz="2600" dirty="0" err="1" smtClean="0">
                <a:hlinkClick r:id="rId9"/>
              </a:rPr>
              <a:t>redbook</a:t>
            </a:r>
            <a:endParaRPr lang="en-US" sz="2600" dirty="0"/>
          </a:p>
          <a:p>
            <a:pPr marL="594360" indent="-457200">
              <a:buFont typeface="Arial" pitchFamily="34" charset="0"/>
              <a:buChar char="•"/>
            </a:pPr>
            <a:r>
              <a:rPr lang="en-US" sz="2600" dirty="0" smtClean="0"/>
              <a:t>Washington State Department of Social and Health Services (DSHS) Benefit Application: </a:t>
            </a:r>
            <a:r>
              <a:rPr lang="en-US" sz="2600" dirty="0">
                <a:hlinkClick r:id="rId10"/>
              </a:rPr>
              <a:t>https://www.washingtonconnection.org/home</a:t>
            </a:r>
            <a:r>
              <a:rPr lang="en-US" sz="2600" dirty="0" smtClean="0">
                <a:hlinkClick r:id="rId10"/>
              </a:rPr>
              <a:t>/</a:t>
            </a:r>
            <a:endParaRPr lang="en-US" sz="2600" dirty="0" smtClean="0"/>
          </a:p>
          <a:p>
            <a:pPr marL="594360" indent="-457200">
              <a:buFont typeface="Arial" pitchFamily="34" charset="0"/>
              <a:buChar char="•"/>
            </a:pPr>
            <a:r>
              <a:rPr lang="en-US" sz="2600" dirty="0"/>
              <a:t>Medicaid Benefits booklet</a:t>
            </a:r>
            <a:r>
              <a:rPr lang="en-US" sz="2600" dirty="0" smtClean="0"/>
              <a:t>: </a:t>
            </a:r>
            <a:r>
              <a:rPr lang="en-US" sz="2600" u="sng" dirty="0" smtClean="0">
                <a:hlinkClick r:id="rId11"/>
              </a:rPr>
              <a:t>http</a:t>
            </a:r>
            <a:r>
              <a:rPr lang="en-US" sz="2600" u="sng" dirty="0">
                <a:hlinkClick r:id="rId11"/>
              </a:rPr>
              <a:t>://www.dshs.wa.gov/pdf/publications/22-661.pdf</a:t>
            </a:r>
            <a:endParaRPr lang="en-US" sz="2600" dirty="0"/>
          </a:p>
          <a:p>
            <a:pPr marL="594360" indent="-457200">
              <a:buFont typeface="Arial" pitchFamily="34" charset="0"/>
              <a:buChar char="•"/>
            </a:pPr>
            <a:r>
              <a:rPr lang="en-US" sz="2600" dirty="0" smtClean="0">
                <a:ea typeface="Tahoma" pitchFamily="34" charset="0"/>
                <a:cs typeface="Tahoma" pitchFamily="34" charset="0"/>
              </a:rPr>
              <a:t>HWD Frequently Asked Question: </a:t>
            </a:r>
            <a:r>
              <a:rPr lang="en-US" sz="2600" dirty="0">
                <a:ea typeface="Tahoma" pitchFamily="34" charset="0"/>
                <a:cs typeface="Tahoma" pitchFamily="34" charset="0"/>
                <a:hlinkClick r:id="rId12"/>
              </a:rPr>
              <a:t>http://hrsa.dshs.wa.gov/eligibility/HWD_FAQs.htm</a:t>
            </a:r>
            <a:endParaRPr lang="en-US" sz="2600" dirty="0">
              <a:ea typeface="Tahoma" pitchFamily="34" charset="0"/>
              <a:cs typeface="Tahoma" pitchFamily="34" charset="0"/>
            </a:endParaRPr>
          </a:p>
          <a:p>
            <a:pPr marL="137160" lvl="1" indent="0">
              <a:buClr>
                <a:schemeClr val="tx1">
                  <a:shade val="95000"/>
                </a:schemeClr>
              </a:buClr>
              <a:buSzPct val="65000"/>
              <a:buNone/>
            </a:pPr>
            <a:endParaRPr lang="en-US" sz="2600" dirty="0" smtClean="0"/>
          </a:p>
          <a:p>
            <a:pPr marL="137160" lvl="1" indent="0">
              <a:buClr>
                <a:schemeClr val="tx1">
                  <a:shade val="95000"/>
                </a:schemeClr>
              </a:buClr>
              <a:buSzPct val="65000"/>
              <a:buNone/>
            </a:pPr>
            <a:r>
              <a:rPr lang="en-US" sz="2600" dirty="0" smtClean="0"/>
              <a:t>Content </a:t>
            </a:r>
            <a:r>
              <a:rPr lang="en-US" sz="2600" dirty="0"/>
              <a:t>for this training was developed by representatives from the Division of Vocational Rehabilitation.</a:t>
            </a:r>
          </a:p>
          <a:p>
            <a:endParaRPr lang="en-US" dirty="0"/>
          </a:p>
          <a:p>
            <a:endParaRPr lang="en-US" dirty="0" smtClean="0"/>
          </a:p>
          <a:p>
            <a:endParaRPr lang="en-US" dirty="0" smtClean="0"/>
          </a:p>
          <a:p>
            <a:endParaRPr lang="en-US" dirty="0" smtClean="0"/>
          </a:p>
          <a:p>
            <a:endParaRPr lang="en-US" dirty="0" smtClean="0"/>
          </a:p>
          <a:p>
            <a:endParaRPr lang="en-US" dirty="0" smtClean="0"/>
          </a:p>
          <a:p>
            <a:pPr marL="0" indent="0">
              <a:buNone/>
            </a:pPr>
            <a:endParaRPr lang="en-US" dirty="0" smtClean="0"/>
          </a:p>
          <a:p>
            <a:endParaRPr lang="en-US" dirty="0" smtClean="0"/>
          </a:p>
          <a:p>
            <a:endParaRPr lang="en-US" dirty="0"/>
          </a:p>
        </p:txBody>
      </p:sp>
    </p:spTree>
    <p:custDataLst>
      <p:tags r:id="rId1"/>
    </p:custDataLst>
    <p:extLst>
      <p:ext uri="{BB962C8B-B14F-4D97-AF65-F5344CB8AC3E}">
        <p14:creationId xmlns:p14="http://schemas.microsoft.com/office/powerpoint/2010/main" val="12252755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400" y="1326067"/>
            <a:ext cx="7167563" cy="4769933"/>
          </a:xfrm>
          <a:prstGeom prst="rect">
            <a:avLst/>
          </a:prstGeom>
        </p:spPr>
      </p:pic>
      <p:pic>
        <p:nvPicPr>
          <p:cNvPr id="3" name="S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83600" y="6112329"/>
            <a:ext cx="406400" cy="406400"/>
          </a:xfrm>
          <a:prstGeom prst="rect">
            <a:avLst/>
          </a:prstGeom>
        </p:spPr>
      </p:pic>
    </p:spTree>
    <p:custDataLst>
      <p:tags r:id="rId1"/>
    </p:custDataLst>
    <p:extLst>
      <p:ext uri="{BB962C8B-B14F-4D97-AF65-F5344CB8AC3E}">
        <p14:creationId xmlns:p14="http://schemas.microsoft.com/office/powerpoint/2010/main" val="12435300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34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dirty="0"/>
              <a:t>What is benefits planning</a:t>
            </a:r>
            <a:r>
              <a:rPr lang="en-US" dirty="0" smtClean="0"/>
              <a:t>?</a:t>
            </a:r>
            <a:endParaRPr lang="en-US" dirty="0"/>
          </a:p>
        </p:txBody>
      </p:sp>
      <p:sp>
        <p:nvSpPr>
          <p:cNvPr id="3" name="Content Placeholder 2"/>
          <p:cNvSpPr>
            <a:spLocks noGrp="1"/>
          </p:cNvSpPr>
          <p:nvPr>
            <p:ph idx="1"/>
          </p:nvPr>
        </p:nvSpPr>
        <p:spPr/>
        <p:txBody>
          <a:bodyPr>
            <a:normAutofit/>
          </a:bodyPr>
          <a:lstStyle/>
          <a:p>
            <a:endParaRPr lang="en-US" sz="1200" dirty="0" smtClean="0">
              <a:solidFill>
                <a:srgbClr val="FF0000"/>
              </a:solidFill>
            </a:endParaRPr>
          </a:p>
          <a:p>
            <a:pPr marL="594360" indent="-457200">
              <a:buFont typeface="Arial" pitchFamily="34" charset="0"/>
              <a:buChar char="•"/>
            </a:pPr>
            <a:r>
              <a:rPr lang="en-US" dirty="0" smtClean="0"/>
              <a:t>Helps individuals understand the impact of work on benefits </a:t>
            </a:r>
          </a:p>
          <a:p>
            <a:pPr marL="594360" indent="-457200">
              <a:buFont typeface="Arial" pitchFamily="34" charset="0"/>
              <a:buChar char="•"/>
            </a:pPr>
            <a:r>
              <a:rPr lang="en-US" dirty="0" smtClean="0"/>
              <a:t>Examples of benefits: </a:t>
            </a:r>
            <a:r>
              <a:rPr lang="en-US" dirty="0"/>
              <a:t>cash, medical insurance, housing assistance, personal care services, and access to </a:t>
            </a:r>
            <a:r>
              <a:rPr lang="en-US" dirty="0" smtClean="0"/>
              <a:t>food</a:t>
            </a:r>
          </a:p>
          <a:p>
            <a:pPr marL="594360" indent="-457200">
              <a:buFont typeface="Arial" pitchFamily="34" charset="0"/>
              <a:buChar char="•"/>
            </a:pPr>
            <a:r>
              <a:rPr lang="en-US" dirty="0" smtClean="0"/>
              <a:t>Help utilize </a:t>
            </a:r>
            <a:r>
              <a:rPr lang="en-US" dirty="0"/>
              <a:t>work incentives </a:t>
            </a:r>
            <a:r>
              <a:rPr lang="en-US" dirty="0" smtClean="0"/>
              <a:t>for employment</a:t>
            </a:r>
          </a:p>
        </p:txBody>
      </p:sp>
      <p:pic>
        <p:nvPicPr>
          <p:cNvPr id="4" name="S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07614" y="6309360"/>
            <a:ext cx="406400" cy="406400"/>
          </a:xfrm>
          <a:prstGeom prst="rect">
            <a:avLst/>
          </a:prstGeom>
        </p:spPr>
      </p:pic>
    </p:spTree>
    <p:custDataLst>
      <p:tags r:id="rId1"/>
    </p:custDataLst>
    <p:extLst>
      <p:ext uri="{BB962C8B-B14F-4D97-AF65-F5344CB8AC3E}">
        <p14:creationId xmlns:p14="http://schemas.microsoft.com/office/powerpoint/2010/main" val="5673030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481" fill="hold"/>
                                        <p:tgtEl>
                                          <p:spTgt spid="4"/>
                                        </p:tgtEl>
                                      </p:cBhvr>
                                    </p:cmd>
                                  </p:childTnLst>
                                </p:cTn>
                              </p:par>
                              <p:par>
                                <p:cTn id="7" presetID="10" presetClass="entr" presetSubtype="0" fill="hold" nodeType="withEffect">
                                  <p:stCondLst>
                                    <p:cond delay="200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3000"/>
                                        <p:tgtEl>
                                          <p:spTgt spid="3">
                                            <p:txEl>
                                              <p:pRg st="1" end="1"/>
                                            </p:txEl>
                                          </p:spTgt>
                                        </p:tgtEl>
                                      </p:cBhvr>
                                    </p:animEffect>
                                  </p:childTnLst>
                                </p:cTn>
                              </p:par>
                              <p:par>
                                <p:cTn id="10" presetID="10" presetClass="entr" presetSubtype="0" fill="hold" nodeType="withEffect">
                                  <p:stCondLst>
                                    <p:cond delay="1500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3000"/>
                                        <p:tgtEl>
                                          <p:spTgt spid="3">
                                            <p:txEl>
                                              <p:pRg st="2" end="2"/>
                                            </p:txEl>
                                          </p:spTgt>
                                        </p:tgtEl>
                                      </p:cBhvr>
                                    </p:animEffect>
                                  </p:childTnLst>
                                </p:cTn>
                              </p:par>
                              <p:par>
                                <p:cTn id="13" presetID="10" presetClass="entr" presetSubtype="0" fill="hold" nodeType="withEffect">
                                  <p:stCondLst>
                                    <p:cond delay="2500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3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noAutofit/>
          </a:bodyPr>
          <a:lstStyle/>
          <a:p>
            <a:r>
              <a:rPr lang="en-US" dirty="0" smtClean="0"/>
              <a:t>Purpose of Benefits Planning</a:t>
            </a:r>
            <a:endParaRPr lang="en-US" dirty="0"/>
          </a:p>
        </p:txBody>
      </p:sp>
      <p:sp>
        <p:nvSpPr>
          <p:cNvPr id="140291" name="Rectangle 3"/>
          <p:cNvSpPr>
            <a:spLocks noGrp="1" noChangeArrowheads="1"/>
          </p:cNvSpPr>
          <p:nvPr>
            <p:ph idx="1"/>
          </p:nvPr>
        </p:nvSpPr>
        <p:spPr>
          <a:xfrm>
            <a:off x="457200" y="1524000"/>
            <a:ext cx="8229600" cy="4602163"/>
          </a:xfrm>
        </p:spPr>
        <p:txBody>
          <a:bodyPr>
            <a:noAutofit/>
          </a:bodyPr>
          <a:lstStyle/>
          <a:p>
            <a:pPr>
              <a:lnSpc>
                <a:spcPct val="90000"/>
              </a:lnSpc>
            </a:pPr>
            <a:endParaRPr lang="en-US" sz="1000" dirty="0" smtClean="0"/>
          </a:p>
          <a:p>
            <a:pPr marL="594360" indent="-457200">
              <a:lnSpc>
                <a:spcPct val="90000"/>
              </a:lnSpc>
              <a:buFont typeface="Arial" pitchFamily="34" charset="0"/>
              <a:buChar char="•"/>
            </a:pPr>
            <a:r>
              <a:rPr lang="en-US" sz="2800" dirty="0" smtClean="0"/>
              <a:t>Explains impact of earnings/wages on </a:t>
            </a:r>
            <a:r>
              <a:rPr lang="en-US" sz="2800" dirty="0"/>
              <a:t>Social Security and other </a:t>
            </a:r>
            <a:r>
              <a:rPr lang="en-US" sz="2800" dirty="0" smtClean="0"/>
              <a:t>benefits</a:t>
            </a:r>
          </a:p>
          <a:p>
            <a:pPr marL="308610" indent="-171450">
              <a:lnSpc>
                <a:spcPct val="90000"/>
              </a:lnSpc>
              <a:buFont typeface="Arial" pitchFamily="34" charset="0"/>
              <a:buChar char="•"/>
            </a:pPr>
            <a:endParaRPr lang="en-US" sz="1200" dirty="0"/>
          </a:p>
          <a:p>
            <a:pPr marL="594360" indent="-457200">
              <a:lnSpc>
                <a:spcPct val="90000"/>
              </a:lnSpc>
              <a:buFont typeface="Arial" pitchFamily="34" charset="0"/>
              <a:buChar char="•"/>
            </a:pPr>
            <a:r>
              <a:rPr lang="en-US" sz="2800" dirty="0" smtClean="0"/>
              <a:t>Educates, reduces fears and dispels myths about work and benefits</a:t>
            </a:r>
          </a:p>
          <a:p>
            <a:pPr marL="422910" indent="-285750">
              <a:lnSpc>
                <a:spcPct val="90000"/>
              </a:lnSpc>
              <a:buFont typeface="Arial" pitchFamily="34" charset="0"/>
              <a:buChar char="•"/>
            </a:pPr>
            <a:endParaRPr lang="en-US" sz="1400" dirty="0" smtClean="0"/>
          </a:p>
          <a:p>
            <a:pPr marL="594360" indent="-457200">
              <a:lnSpc>
                <a:spcPct val="90000"/>
              </a:lnSpc>
              <a:buFont typeface="Arial" pitchFamily="34" charset="0"/>
              <a:buChar char="•"/>
            </a:pPr>
            <a:r>
              <a:rPr lang="en-US" sz="2800" dirty="0" smtClean="0"/>
              <a:t>Empowers individuals to make informed choices about employment goals</a:t>
            </a:r>
          </a:p>
          <a:p>
            <a:pPr marL="308610" indent="-171450">
              <a:lnSpc>
                <a:spcPct val="90000"/>
              </a:lnSpc>
              <a:buFont typeface="Arial" pitchFamily="34" charset="0"/>
              <a:buChar char="•"/>
            </a:pPr>
            <a:endParaRPr lang="en-US" sz="1200" dirty="0" smtClean="0"/>
          </a:p>
          <a:p>
            <a:pPr marL="594360" indent="-457200">
              <a:lnSpc>
                <a:spcPct val="90000"/>
              </a:lnSpc>
              <a:buFont typeface="Arial" pitchFamily="34" charset="0"/>
              <a:buChar char="•"/>
            </a:pPr>
            <a:r>
              <a:rPr lang="en-US" sz="2800" dirty="0" smtClean="0"/>
              <a:t>Allows individuals to work to their potential instead of limiting earnings to keep benefits</a:t>
            </a:r>
          </a:p>
          <a:p>
            <a:pPr>
              <a:lnSpc>
                <a:spcPct val="90000"/>
              </a:lnSpc>
              <a:buFont typeface="Wingdings" pitchFamily="2" charset="2"/>
              <a:buChar char="§"/>
            </a:pPr>
            <a:endParaRPr lang="en-US" sz="2400" dirty="0" smtClean="0"/>
          </a:p>
        </p:txBody>
      </p:sp>
      <p:pic>
        <p:nvPicPr>
          <p:cNvPr id="2" name="S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483600" y="6159954"/>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455" fill="hold"/>
                                        <p:tgtEl>
                                          <p:spTgt spid="2"/>
                                        </p:tgtEl>
                                      </p:cBhvr>
                                    </p:cmd>
                                  </p:childTnLst>
                                </p:cTn>
                              </p:par>
                              <p:par>
                                <p:cTn id="7" presetID="10" presetClass="entr" presetSubtype="0" fill="hold" nodeType="withEffect">
                                  <p:stCondLst>
                                    <p:cond delay="5000"/>
                                  </p:stCondLst>
                                  <p:childTnLst>
                                    <p:set>
                                      <p:cBhvr>
                                        <p:cTn id="8" dur="1" fill="hold">
                                          <p:stCondLst>
                                            <p:cond delay="0"/>
                                          </p:stCondLst>
                                        </p:cTn>
                                        <p:tgtEl>
                                          <p:spTgt spid="140291">
                                            <p:txEl>
                                              <p:pRg st="1" end="1"/>
                                            </p:txEl>
                                          </p:spTgt>
                                        </p:tgtEl>
                                        <p:attrNameLst>
                                          <p:attrName>style.visibility</p:attrName>
                                        </p:attrNameLst>
                                      </p:cBhvr>
                                      <p:to>
                                        <p:strVal val="visible"/>
                                      </p:to>
                                    </p:set>
                                    <p:animEffect transition="in" filter="fade">
                                      <p:cBhvr>
                                        <p:cTn id="9" dur="3000"/>
                                        <p:tgtEl>
                                          <p:spTgt spid="140291">
                                            <p:txEl>
                                              <p:pRg st="1" end="1"/>
                                            </p:txEl>
                                          </p:spTgt>
                                        </p:tgtEl>
                                      </p:cBhvr>
                                    </p:animEffect>
                                  </p:childTnLst>
                                </p:cTn>
                              </p:par>
                              <p:par>
                                <p:cTn id="10" presetID="10" presetClass="entr" presetSubtype="0" fill="hold" nodeType="withEffect">
                                  <p:stCondLst>
                                    <p:cond delay="15000"/>
                                  </p:stCondLst>
                                  <p:childTnLst>
                                    <p:set>
                                      <p:cBhvr>
                                        <p:cTn id="11" dur="1" fill="hold">
                                          <p:stCondLst>
                                            <p:cond delay="0"/>
                                          </p:stCondLst>
                                        </p:cTn>
                                        <p:tgtEl>
                                          <p:spTgt spid="140291">
                                            <p:txEl>
                                              <p:pRg st="3" end="3"/>
                                            </p:txEl>
                                          </p:spTgt>
                                        </p:tgtEl>
                                        <p:attrNameLst>
                                          <p:attrName>style.visibility</p:attrName>
                                        </p:attrNameLst>
                                      </p:cBhvr>
                                      <p:to>
                                        <p:strVal val="visible"/>
                                      </p:to>
                                    </p:set>
                                    <p:animEffect transition="in" filter="fade">
                                      <p:cBhvr>
                                        <p:cTn id="12" dur="3000"/>
                                        <p:tgtEl>
                                          <p:spTgt spid="140291">
                                            <p:txEl>
                                              <p:pRg st="3" end="3"/>
                                            </p:txEl>
                                          </p:spTgt>
                                        </p:tgtEl>
                                      </p:cBhvr>
                                    </p:animEffect>
                                  </p:childTnLst>
                                </p:cTn>
                              </p:par>
                              <p:par>
                                <p:cTn id="13" presetID="10" presetClass="entr" presetSubtype="0" fill="hold" nodeType="withEffect">
                                  <p:stCondLst>
                                    <p:cond delay="25000"/>
                                  </p:stCondLst>
                                  <p:childTnLst>
                                    <p:set>
                                      <p:cBhvr>
                                        <p:cTn id="14" dur="1" fill="hold">
                                          <p:stCondLst>
                                            <p:cond delay="0"/>
                                          </p:stCondLst>
                                        </p:cTn>
                                        <p:tgtEl>
                                          <p:spTgt spid="140291">
                                            <p:txEl>
                                              <p:pRg st="5" end="5"/>
                                            </p:txEl>
                                          </p:spTgt>
                                        </p:tgtEl>
                                        <p:attrNameLst>
                                          <p:attrName>style.visibility</p:attrName>
                                        </p:attrNameLst>
                                      </p:cBhvr>
                                      <p:to>
                                        <p:strVal val="visible"/>
                                      </p:to>
                                    </p:set>
                                    <p:animEffect transition="in" filter="fade">
                                      <p:cBhvr>
                                        <p:cTn id="15" dur="3000"/>
                                        <p:tgtEl>
                                          <p:spTgt spid="140291">
                                            <p:txEl>
                                              <p:pRg st="5" end="5"/>
                                            </p:txEl>
                                          </p:spTgt>
                                        </p:tgtEl>
                                      </p:cBhvr>
                                    </p:animEffect>
                                  </p:childTnLst>
                                </p:cTn>
                              </p:par>
                              <p:par>
                                <p:cTn id="16" presetID="10" presetClass="entr" presetSubtype="0" fill="hold" nodeType="withEffect">
                                  <p:stCondLst>
                                    <p:cond delay="35000"/>
                                  </p:stCondLst>
                                  <p:childTnLst>
                                    <p:set>
                                      <p:cBhvr>
                                        <p:cTn id="17" dur="1" fill="hold">
                                          <p:stCondLst>
                                            <p:cond delay="0"/>
                                          </p:stCondLst>
                                        </p:cTn>
                                        <p:tgtEl>
                                          <p:spTgt spid="140291">
                                            <p:txEl>
                                              <p:pRg st="7" end="7"/>
                                            </p:txEl>
                                          </p:spTgt>
                                        </p:tgtEl>
                                        <p:attrNameLst>
                                          <p:attrName>style.visibility</p:attrName>
                                        </p:attrNameLst>
                                      </p:cBhvr>
                                      <p:to>
                                        <p:strVal val="visible"/>
                                      </p:to>
                                    </p:set>
                                    <p:animEffect transition="in" filter="fade">
                                      <p:cBhvr>
                                        <p:cTn id="18" dur="3000"/>
                                        <p:tgtEl>
                                          <p:spTgt spid="14029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274638"/>
            <a:ext cx="8229600" cy="1020762"/>
          </a:xfrm>
        </p:spPr>
        <p:txBody>
          <a:bodyPr>
            <a:normAutofit fontScale="90000"/>
          </a:bodyPr>
          <a:lstStyle/>
          <a:p>
            <a:r>
              <a:rPr lang="en-US" sz="5300" dirty="0" smtClean="0"/>
              <a:t>Purpose</a:t>
            </a:r>
            <a:r>
              <a:rPr lang="en-US" dirty="0" smtClean="0"/>
              <a:t> of Benefits Planning</a:t>
            </a:r>
            <a:r>
              <a:rPr lang="en-US" dirty="0" smtClean="0">
                <a:solidFill>
                  <a:srgbClr val="FF00FF"/>
                </a:solidFill>
              </a:rPr>
              <a:t/>
            </a:r>
            <a:br>
              <a:rPr lang="en-US" dirty="0" smtClean="0">
                <a:solidFill>
                  <a:srgbClr val="FF00FF"/>
                </a:solidFill>
              </a:rPr>
            </a:br>
            <a:r>
              <a:rPr lang="en-US" sz="2700" i="1" dirty="0" smtClean="0"/>
              <a:t>continued</a:t>
            </a:r>
            <a:endParaRPr lang="en-US" sz="2700" i="1" dirty="0"/>
          </a:p>
        </p:txBody>
      </p:sp>
      <p:sp>
        <p:nvSpPr>
          <p:cNvPr id="140291" name="Rectangle 3"/>
          <p:cNvSpPr>
            <a:spLocks noGrp="1" noChangeArrowheads="1"/>
          </p:cNvSpPr>
          <p:nvPr>
            <p:ph idx="1"/>
          </p:nvPr>
        </p:nvSpPr>
        <p:spPr>
          <a:xfrm>
            <a:off x="457200" y="1143000"/>
            <a:ext cx="8229600" cy="4983163"/>
          </a:xfrm>
        </p:spPr>
        <p:txBody>
          <a:bodyPr>
            <a:noAutofit/>
          </a:bodyPr>
          <a:lstStyle/>
          <a:p>
            <a:pPr>
              <a:lnSpc>
                <a:spcPct val="90000"/>
              </a:lnSpc>
            </a:pPr>
            <a:endParaRPr lang="en-US" sz="1000" dirty="0" smtClean="0"/>
          </a:p>
          <a:p>
            <a:pPr marL="308610" indent="-171450">
              <a:lnSpc>
                <a:spcPct val="90000"/>
              </a:lnSpc>
              <a:buFont typeface="Arial" pitchFamily="34" charset="0"/>
              <a:buChar char="•"/>
            </a:pPr>
            <a:endParaRPr lang="en-US" sz="1000" dirty="0"/>
          </a:p>
          <a:p>
            <a:pPr marL="594360" indent="-457200">
              <a:lnSpc>
                <a:spcPct val="90000"/>
              </a:lnSpc>
              <a:buFont typeface="Arial" pitchFamily="34" charset="0"/>
              <a:buChar char="•"/>
            </a:pPr>
            <a:r>
              <a:rPr lang="en-US" sz="2800" dirty="0" smtClean="0"/>
              <a:t>Explores Social Security work incentives as possible funding sources for extended services (long term) employment supports</a:t>
            </a:r>
          </a:p>
          <a:p>
            <a:pPr marL="422910" indent="-285750">
              <a:lnSpc>
                <a:spcPct val="90000"/>
              </a:lnSpc>
              <a:buFont typeface="Arial" pitchFamily="34" charset="0"/>
              <a:buChar char="•"/>
            </a:pPr>
            <a:endParaRPr lang="en-US" sz="1600" dirty="0" smtClean="0"/>
          </a:p>
          <a:p>
            <a:pPr marL="594360" indent="-457200">
              <a:lnSpc>
                <a:spcPct val="90000"/>
              </a:lnSpc>
              <a:buFont typeface="Arial" pitchFamily="34" charset="0"/>
              <a:buChar char="•"/>
            </a:pPr>
            <a:r>
              <a:rPr lang="en-US" sz="2800" dirty="0" smtClean="0"/>
              <a:t>Educates individuals about healthcare work incentives and options</a:t>
            </a:r>
          </a:p>
          <a:p>
            <a:pPr marL="422910" indent="-285750">
              <a:buFont typeface="Arial" pitchFamily="34" charset="0"/>
              <a:buChar char="•"/>
            </a:pPr>
            <a:endParaRPr lang="en-US" sz="1600" dirty="0" smtClean="0"/>
          </a:p>
          <a:p>
            <a:pPr marL="594360" indent="-457200">
              <a:buFont typeface="Arial" pitchFamily="34" charset="0"/>
              <a:buChar char="•"/>
            </a:pPr>
            <a:r>
              <a:rPr lang="en-US" sz="2800" dirty="0" smtClean="0"/>
              <a:t>Explains reporting requirements to avoid overpayments with Social Security and other benefits programs</a:t>
            </a:r>
          </a:p>
          <a:p>
            <a:pPr>
              <a:lnSpc>
                <a:spcPct val="90000"/>
              </a:lnSpc>
              <a:buFont typeface="Wingdings" pitchFamily="2" charset="2"/>
              <a:buChar char="§"/>
            </a:pPr>
            <a:endParaRPr lang="en-US" sz="2400" dirty="0" smtClean="0"/>
          </a:p>
        </p:txBody>
      </p:sp>
      <p:pic>
        <p:nvPicPr>
          <p:cNvPr id="2" name="S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80400" y="6109834"/>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8775" fill="hold"/>
                                        <p:tgtEl>
                                          <p:spTgt spid="2"/>
                                        </p:tgtEl>
                                      </p:cBhvr>
                                    </p:cmd>
                                  </p:childTnLst>
                                </p:cTn>
                              </p:par>
                              <p:par>
                                <p:cTn id="7" presetID="10" presetClass="entr" presetSubtype="0" fill="hold" nodeType="withEffect">
                                  <p:stCondLst>
                                    <p:cond delay="5000"/>
                                  </p:stCondLst>
                                  <p:childTnLst>
                                    <p:set>
                                      <p:cBhvr>
                                        <p:cTn id="8" dur="1" fill="hold">
                                          <p:stCondLst>
                                            <p:cond delay="0"/>
                                          </p:stCondLst>
                                        </p:cTn>
                                        <p:tgtEl>
                                          <p:spTgt spid="140291">
                                            <p:txEl>
                                              <p:pRg st="4" end="4"/>
                                            </p:txEl>
                                          </p:spTgt>
                                        </p:tgtEl>
                                        <p:attrNameLst>
                                          <p:attrName>style.visibility</p:attrName>
                                        </p:attrNameLst>
                                      </p:cBhvr>
                                      <p:to>
                                        <p:strVal val="visible"/>
                                      </p:to>
                                    </p:set>
                                    <p:animEffect transition="in" filter="fade">
                                      <p:cBhvr>
                                        <p:cTn id="9" dur="3000"/>
                                        <p:tgtEl>
                                          <p:spTgt spid="140291">
                                            <p:txEl>
                                              <p:pRg st="4" end="4"/>
                                            </p:txEl>
                                          </p:spTgt>
                                        </p:tgtEl>
                                      </p:cBhvr>
                                    </p:animEffect>
                                  </p:childTnLst>
                                </p:cTn>
                              </p:par>
                              <p:par>
                                <p:cTn id="10" presetID="10" presetClass="entr" presetSubtype="0" fill="hold" nodeType="withEffect">
                                  <p:stCondLst>
                                    <p:cond delay="15000"/>
                                  </p:stCondLst>
                                  <p:childTnLst>
                                    <p:set>
                                      <p:cBhvr>
                                        <p:cTn id="11" dur="1" fill="hold">
                                          <p:stCondLst>
                                            <p:cond delay="0"/>
                                          </p:stCondLst>
                                        </p:cTn>
                                        <p:tgtEl>
                                          <p:spTgt spid="140291">
                                            <p:txEl>
                                              <p:pRg st="6" end="6"/>
                                            </p:txEl>
                                          </p:spTgt>
                                        </p:tgtEl>
                                        <p:attrNameLst>
                                          <p:attrName>style.visibility</p:attrName>
                                        </p:attrNameLst>
                                      </p:cBhvr>
                                      <p:to>
                                        <p:strVal val="visible"/>
                                      </p:to>
                                    </p:set>
                                    <p:animEffect transition="in" filter="fade">
                                      <p:cBhvr>
                                        <p:cTn id="12" dur="3000"/>
                                        <p:tgtEl>
                                          <p:spTgt spid="14029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Rot="1" noChangeArrowheads="1"/>
          </p:cNvSpPr>
          <p:nvPr>
            <p:ph type="title"/>
          </p:nvPr>
        </p:nvSpPr>
        <p:spPr>
          <a:xfrm>
            <a:off x="457200" y="274638"/>
            <a:ext cx="8229600" cy="944562"/>
          </a:xfrm>
        </p:spPr>
        <p:txBody>
          <a:bodyPr>
            <a:normAutofit/>
          </a:bodyPr>
          <a:lstStyle/>
          <a:p>
            <a:pPr>
              <a:defRPr/>
            </a:pPr>
            <a:r>
              <a:rPr lang="en-US" dirty="0" smtClean="0"/>
              <a:t>Timing</a:t>
            </a:r>
          </a:p>
        </p:txBody>
      </p:sp>
      <p:sp>
        <p:nvSpPr>
          <p:cNvPr id="115716" name="Rectangle 3"/>
          <p:cNvSpPr>
            <a:spLocks noGrp="1" noChangeArrowheads="1"/>
          </p:cNvSpPr>
          <p:nvPr>
            <p:ph idx="1"/>
          </p:nvPr>
        </p:nvSpPr>
        <p:spPr>
          <a:xfrm>
            <a:off x="457200" y="1524000"/>
            <a:ext cx="8229600" cy="4678363"/>
          </a:xfrm>
        </p:spPr>
        <p:txBody>
          <a:bodyPr>
            <a:normAutofit/>
          </a:bodyPr>
          <a:lstStyle/>
          <a:p>
            <a:pPr marL="0" indent="0">
              <a:buNone/>
            </a:pPr>
            <a:r>
              <a:rPr lang="en-US" sz="2800" dirty="0" smtClean="0">
                <a:cs typeface="Tahoma" charset="0"/>
              </a:rPr>
              <a:t>Benefits Planning must happen before DVR makes a referral to a Community Rehabilitation Program (CRP) for job placement</a:t>
            </a:r>
          </a:p>
          <a:p>
            <a:pPr marL="0" indent="0">
              <a:buNone/>
            </a:pPr>
            <a:endParaRPr lang="en-US" sz="1000" dirty="0" smtClean="0">
              <a:cs typeface="Tahoma" charset="0"/>
            </a:endParaRPr>
          </a:p>
          <a:p>
            <a:pPr marL="915988" lvl="1" indent="-457200">
              <a:buFont typeface="Arial" pitchFamily="34" charset="0"/>
              <a:buChar char="•"/>
            </a:pPr>
            <a:r>
              <a:rPr lang="en-US" sz="2800" dirty="0" smtClean="0">
                <a:cs typeface="Tahoma" charset="0"/>
              </a:rPr>
              <a:t>Customer must understand impact of earned income on public benefits</a:t>
            </a:r>
          </a:p>
          <a:p>
            <a:pPr marL="915988" lvl="1" indent="-457200">
              <a:buFont typeface="Arial" pitchFamily="34" charset="0"/>
              <a:buChar char="•"/>
            </a:pPr>
            <a:r>
              <a:rPr lang="en-US" sz="2800" dirty="0" smtClean="0">
                <a:cs typeface="Tahoma" charset="0"/>
              </a:rPr>
              <a:t>Consider financial and medical needs </a:t>
            </a:r>
          </a:p>
          <a:p>
            <a:pPr marL="915988" lvl="1" indent="-457200">
              <a:buFont typeface="Arial" pitchFamily="34" charset="0"/>
              <a:buChar char="•"/>
            </a:pPr>
            <a:r>
              <a:rPr lang="en-US" sz="2800" dirty="0" smtClean="0">
                <a:cs typeface="Tahoma" charset="0"/>
              </a:rPr>
              <a:t>Understand reporting responsibilities</a:t>
            </a:r>
          </a:p>
          <a:p>
            <a:endParaRPr lang="en-US" sz="2800" dirty="0" smtClean="0">
              <a:latin typeface="Tahoma" charset="0"/>
              <a:cs typeface="Tahoma" charset="0"/>
            </a:endParaRPr>
          </a:p>
        </p:txBody>
      </p:sp>
      <p:pic>
        <p:nvPicPr>
          <p:cNvPr id="2" name="S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80400" y="6073549"/>
            <a:ext cx="406400" cy="406400"/>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2003" fill="hold"/>
                                        <p:tgtEl>
                                          <p:spTgt spid="2"/>
                                        </p:tgtEl>
                                      </p:cBhvr>
                                    </p:cmd>
                                  </p:childTnLst>
                                </p:cTn>
                              </p:par>
                              <p:par>
                                <p:cTn id="7" presetID="10" presetClass="entr" presetSubtype="0" fill="hold" nodeType="withEffect">
                                  <p:stCondLst>
                                    <p:cond delay="5000"/>
                                  </p:stCondLst>
                                  <p:childTnLst>
                                    <p:set>
                                      <p:cBhvr>
                                        <p:cTn id="8" dur="1" fill="hold">
                                          <p:stCondLst>
                                            <p:cond delay="0"/>
                                          </p:stCondLst>
                                        </p:cTn>
                                        <p:tgtEl>
                                          <p:spTgt spid="115716">
                                            <p:txEl>
                                              <p:pRg st="2" end="2"/>
                                            </p:txEl>
                                          </p:spTgt>
                                        </p:tgtEl>
                                        <p:attrNameLst>
                                          <p:attrName>style.visibility</p:attrName>
                                        </p:attrNameLst>
                                      </p:cBhvr>
                                      <p:to>
                                        <p:strVal val="visible"/>
                                      </p:to>
                                    </p:set>
                                    <p:animEffect transition="in" filter="fade">
                                      <p:cBhvr>
                                        <p:cTn id="9" dur="3000"/>
                                        <p:tgtEl>
                                          <p:spTgt spid="115716">
                                            <p:txEl>
                                              <p:pRg st="2" end="2"/>
                                            </p:txEl>
                                          </p:spTgt>
                                        </p:tgtEl>
                                      </p:cBhvr>
                                    </p:animEffect>
                                  </p:childTnLst>
                                </p:cTn>
                              </p:par>
                              <p:par>
                                <p:cTn id="10" presetID="10" presetClass="entr" presetSubtype="0" fill="hold" nodeType="withEffect">
                                  <p:stCondLst>
                                    <p:cond delay="15000"/>
                                  </p:stCondLst>
                                  <p:childTnLst>
                                    <p:set>
                                      <p:cBhvr>
                                        <p:cTn id="11" dur="1" fill="hold">
                                          <p:stCondLst>
                                            <p:cond delay="0"/>
                                          </p:stCondLst>
                                        </p:cTn>
                                        <p:tgtEl>
                                          <p:spTgt spid="115716">
                                            <p:txEl>
                                              <p:pRg st="3" end="3"/>
                                            </p:txEl>
                                          </p:spTgt>
                                        </p:tgtEl>
                                        <p:attrNameLst>
                                          <p:attrName>style.visibility</p:attrName>
                                        </p:attrNameLst>
                                      </p:cBhvr>
                                      <p:to>
                                        <p:strVal val="visible"/>
                                      </p:to>
                                    </p:set>
                                    <p:animEffect transition="in" filter="fade">
                                      <p:cBhvr>
                                        <p:cTn id="12" dur="3000"/>
                                        <p:tgtEl>
                                          <p:spTgt spid="115716">
                                            <p:txEl>
                                              <p:pRg st="3" end="3"/>
                                            </p:txEl>
                                          </p:spTgt>
                                        </p:tgtEl>
                                      </p:cBhvr>
                                    </p:animEffect>
                                  </p:childTnLst>
                                </p:cTn>
                              </p:par>
                              <p:par>
                                <p:cTn id="13" presetID="10" presetClass="entr" presetSubtype="0" fill="hold" nodeType="withEffect">
                                  <p:stCondLst>
                                    <p:cond delay="25000"/>
                                  </p:stCondLst>
                                  <p:childTnLst>
                                    <p:set>
                                      <p:cBhvr>
                                        <p:cTn id="14" dur="1" fill="hold">
                                          <p:stCondLst>
                                            <p:cond delay="0"/>
                                          </p:stCondLst>
                                        </p:cTn>
                                        <p:tgtEl>
                                          <p:spTgt spid="115716">
                                            <p:txEl>
                                              <p:pRg st="4" end="4"/>
                                            </p:txEl>
                                          </p:spTgt>
                                        </p:tgtEl>
                                        <p:attrNameLst>
                                          <p:attrName>style.visibility</p:attrName>
                                        </p:attrNameLst>
                                      </p:cBhvr>
                                      <p:to>
                                        <p:strVal val="visible"/>
                                      </p:to>
                                    </p:set>
                                    <p:animEffect transition="in" filter="fade">
                                      <p:cBhvr>
                                        <p:cTn id="15" dur="3000"/>
                                        <p:tgtEl>
                                          <p:spTgt spid="1157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fontScale="90000"/>
          </a:bodyPr>
          <a:lstStyle/>
          <a:p>
            <a:r>
              <a:rPr lang="en-US" dirty="0" smtClean="0"/>
              <a:t>Considerations</a:t>
            </a:r>
            <a:endParaRPr lang="en-US" dirty="0"/>
          </a:p>
        </p:txBody>
      </p:sp>
      <p:sp>
        <p:nvSpPr>
          <p:cNvPr id="3" name="Content Placeholder 2"/>
          <p:cNvSpPr>
            <a:spLocks noGrp="1"/>
          </p:cNvSpPr>
          <p:nvPr>
            <p:ph idx="1"/>
          </p:nvPr>
        </p:nvSpPr>
        <p:spPr>
          <a:xfrm>
            <a:off x="457200" y="990600"/>
            <a:ext cx="8229600" cy="5135563"/>
          </a:xfrm>
        </p:spPr>
        <p:txBody>
          <a:bodyPr>
            <a:normAutofit fontScale="92500" lnSpcReduction="10000"/>
          </a:bodyPr>
          <a:lstStyle/>
          <a:p>
            <a:pPr marL="594360" indent="-457200">
              <a:buFont typeface="Arial" pitchFamily="34" charset="0"/>
              <a:buChar char="•"/>
            </a:pPr>
            <a:endParaRPr lang="en-US" sz="2800" dirty="0" smtClean="0"/>
          </a:p>
          <a:p>
            <a:pPr marL="594360" indent="-457200">
              <a:buFont typeface="Arial" pitchFamily="34" charset="0"/>
              <a:buChar char="•"/>
            </a:pPr>
            <a:r>
              <a:rPr lang="en-US" sz="2800" dirty="0" smtClean="0"/>
              <a:t>Completed by a Qualified Benefits Specialist</a:t>
            </a:r>
          </a:p>
          <a:p>
            <a:pPr marL="594360" indent="-457200">
              <a:buFont typeface="Arial" pitchFamily="34" charset="0"/>
              <a:buChar char="•"/>
            </a:pPr>
            <a:endParaRPr lang="en-US" sz="2800" dirty="0" smtClean="0"/>
          </a:p>
          <a:p>
            <a:pPr marL="594360" indent="-457200">
              <a:buFont typeface="Arial" pitchFamily="34" charset="0"/>
              <a:buChar char="•"/>
            </a:pPr>
            <a:r>
              <a:rPr lang="en-US" sz="2800" dirty="0" smtClean="0"/>
              <a:t>Social Security Benefits Planning Query (BPQY</a:t>
            </a:r>
            <a:r>
              <a:rPr lang="en-US" sz="2800" dirty="0"/>
              <a:t>):  </a:t>
            </a:r>
            <a:r>
              <a:rPr lang="en-US" sz="2800" dirty="0" smtClean="0"/>
              <a:t>     ensures </a:t>
            </a:r>
            <a:r>
              <a:rPr lang="en-US" sz="2800" dirty="0"/>
              <a:t>accuracy of </a:t>
            </a:r>
            <a:r>
              <a:rPr lang="en-US" sz="2800" dirty="0" smtClean="0"/>
              <a:t>benefits and work </a:t>
            </a:r>
            <a:r>
              <a:rPr lang="en-US" sz="2800" dirty="0"/>
              <a:t>incentive </a:t>
            </a:r>
            <a:r>
              <a:rPr lang="en-US" sz="2800" dirty="0" smtClean="0"/>
              <a:t>status</a:t>
            </a:r>
            <a:endParaRPr lang="en-US" sz="2800" dirty="0"/>
          </a:p>
          <a:p>
            <a:pPr marL="594360" indent="-457200">
              <a:buFont typeface="Arial" pitchFamily="34" charset="0"/>
              <a:buChar char="•"/>
            </a:pPr>
            <a:endParaRPr lang="en-US" sz="2800" dirty="0" smtClean="0"/>
          </a:p>
          <a:p>
            <a:pPr marL="594360" indent="-457200">
              <a:buFont typeface="Arial" pitchFamily="34" charset="0"/>
              <a:buChar char="•"/>
            </a:pPr>
            <a:r>
              <a:rPr lang="en-US" sz="2800" dirty="0" smtClean="0"/>
              <a:t>Help </a:t>
            </a:r>
            <a:r>
              <a:rPr lang="en-US" sz="2800" dirty="0"/>
              <a:t>facilitate </a:t>
            </a:r>
            <a:r>
              <a:rPr lang="en-US" sz="2800" dirty="0" smtClean="0"/>
              <a:t>work </a:t>
            </a:r>
            <a:r>
              <a:rPr lang="en-US" sz="2800" dirty="0"/>
              <a:t>incentives </a:t>
            </a:r>
            <a:r>
              <a:rPr lang="en-US" sz="2800" dirty="0" smtClean="0"/>
              <a:t>for life changes</a:t>
            </a:r>
          </a:p>
          <a:p>
            <a:pPr marL="594360" indent="-457200">
              <a:buFont typeface="Arial" pitchFamily="34" charset="0"/>
              <a:buChar char="•"/>
            </a:pPr>
            <a:endParaRPr lang="en-US" sz="2800" dirty="0" smtClean="0"/>
          </a:p>
          <a:p>
            <a:pPr marL="594360" indent="-457200">
              <a:buFont typeface="Arial" pitchFamily="34" charset="0"/>
              <a:buChar char="•"/>
            </a:pPr>
            <a:r>
              <a:rPr lang="en-US" sz="2800" dirty="0" smtClean="0"/>
              <a:t>Need to be </a:t>
            </a:r>
            <a:r>
              <a:rPr lang="en-US" sz="2800" dirty="0"/>
              <a:t>reviewed </a:t>
            </a:r>
            <a:r>
              <a:rPr lang="en-US" sz="2800" dirty="0" smtClean="0"/>
              <a:t>and updated</a:t>
            </a:r>
          </a:p>
          <a:p>
            <a:endParaRPr lang="en-US" sz="2800" dirty="0" smtClean="0"/>
          </a:p>
          <a:p>
            <a:pPr algn="ctr"/>
            <a:r>
              <a:rPr lang="en-US" sz="2800" b="1" dirty="0" smtClean="0"/>
              <a:t>P</a:t>
            </a:r>
            <a:r>
              <a:rPr lang="en-US" sz="2800" b="1" dirty="0" smtClean="0">
                <a:cs typeface="Tahoma" charset="0"/>
              </a:rPr>
              <a:t>lan </a:t>
            </a:r>
            <a:r>
              <a:rPr lang="en-US" sz="2800" b="1" dirty="0">
                <a:cs typeface="Tahoma" charset="0"/>
              </a:rPr>
              <a:t>ahead! </a:t>
            </a:r>
            <a:r>
              <a:rPr lang="en-US" sz="2800" b="1" dirty="0" smtClean="0">
                <a:cs typeface="Tahoma" charset="0"/>
              </a:rPr>
              <a:t>Do not </a:t>
            </a:r>
            <a:r>
              <a:rPr lang="en-US" sz="2800" b="1" dirty="0">
                <a:cs typeface="Tahoma" charset="0"/>
              </a:rPr>
              <a:t>to wait </a:t>
            </a:r>
            <a:r>
              <a:rPr lang="en-US" sz="2800" b="1" dirty="0" smtClean="0">
                <a:cs typeface="Tahoma" charset="0"/>
              </a:rPr>
              <a:t>for an </a:t>
            </a:r>
            <a:r>
              <a:rPr lang="en-US" sz="2800" b="1" dirty="0">
                <a:cs typeface="Tahoma" charset="0"/>
              </a:rPr>
              <a:t>emergency!   </a:t>
            </a:r>
          </a:p>
          <a:p>
            <a:endParaRPr lang="en-US" dirty="0" smtClean="0"/>
          </a:p>
          <a:p>
            <a:pPr>
              <a:buNone/>
            </a:pPr>
            <a:endParaRPr lang="en-US" dirty="0" smtClean="0"/>
          </a:p>
          <a:p>
            <a:pPr>
              <a:buNone/>
            </a:pPr>
            <a:endParaRPr lang="en-US" dirty="0"/>
          </a:p>
        </p:txBody>
      </p:sp>
      <p:pic>
        <p:nvPicPr>
          <p:cNvPr id="4" name="S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296729" y="6093506"/>
            <a:ext cx="406400" cy="406400"/>
          </a:xfrm>
          <a:prstGeom prst="rect">
            <a:avLst/>
          </a:prstGeom>
        </p:spPr>
      </p:pic>
    </p:spTree>
    <p:custDataLst>
      <p:tags r:id="rId1"/>
    </p:custData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1449" fill="hold"/>
                                        <p:tgtEl>
                                          <p:spTgt spid="4"/>
                                        </p:tgtEl>
                                      </p:cBhvr>
                                    </p:cmd>
                                  </p:childTnLst>
                                </p:cTn>
                              </p:par>
                              <p:par>
                                <p:cTn id="7" presetID="10" presetClass="entr" presetSubtype="0" fill="hold" nodeType="withEffect">
                                  <p:stCondLst>
                                    <p:cond delay="500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3000"/>
                                        <p:tgtEl>
                                          <p:spTgt spid="3">
                                            <p:txEl>
                                              <p:pRg st="1" end="1"/>
                                            </p:txEl>
                                          </p:spTgt>
                                        </p:tgtEl>
                                      </p:cBhvr>
                                    </p:animEffect>
                                  </p:childTnLst>
                                </p:cTn>
                              </p:par>
                              <p:par>
                                <p:cTn id="10" presetID="10" presetClass="entr" presetSubtype="0" fill="hold" nodeType="withEffect">
                                  <p:stCondLst>
                                    <p:cond delay="1000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3000"/>
                                        <p:tgtEl>
                                          <p:spTgt spid="3">
                                            <p:txEl>
                                              <p:pRg st="3" end="3"/>
                                            </p:txEl>
                                          </p:spTgt>
                                        </p:tgtEl>
                                      </p:cBhvr>
                                    </p:animEffect>
                                  </p:childTnLst>
                                </p:cTn>
                              </p:par>
                              <p:par>
                                <p:cTn id="13" presetID="10" presetClass="entr" presetSubtype="0" fill="hold" nodeType="withEffect">
                                  <p:stCondLst>
                                    <p:cond delay="1500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3000"/>
                                        <p:tgtEl>
                                          <p:spTgt spid="3">
                                            <p:txEl>
                                              <p:pRg st="5" end="5"/>
                                            </p:txEl>
                                          </p:spTgt>
                                        </p:tgtEl>
                                      </p:cBhvr>
                                    </p:animEffect>
                                  </p:childTnLst>
                                </p:cTn>
                              </p:par>
                              <p:par>
                                <p:cTn id="16" presetID="10" presetClass="entr" presetSubtype="0" fill="hold" nodeType="withEffect">
                                  <p:stCondLst>
                                    <p:cond delay="20000"/>
                                  </p:stCondLst>
                                  <p:childTnLst>
                                    <p:set>
                                      <p:cBhvr>
                                        <p:cTn id="17" dur="1" fill="hold">
                                          <p:stCondLst>
                                            <p:cond delay="0"/>
                                          </p:stCondLst>
                                        </p:cTn>
                                        <p:tgtEl>
                                          <p:spTgt spid="3">
                                            <p:txEl>
                                              <p:pRg st="7" end="7"/>
                                            </p:txEl>
                                          </p:spTgt>
                                        </p:tgtEl>
                                        <p:attrNameLst>
                                          <p:attrName>style.visibility</p:attrName>
                                        </p:attrNameLst>
                                      </p:cBhvr>
                                      <p:to>
                                        <p:strVal val="visible"/>
                                      </p:to>
                                    </p:set>
                                    <p:animEffect transition="in" filter="fade">
                                      <p:cBhvr>
                                        <p:cTn id="18" dur="3000"/>
                                        <p:tgtEl>
                                          <p:spTgt spid="3">
                                            <p:txEl>
                                              <p:pRg st="7" end="7"/>
                                            </p:txEl>
                                          </p:spTgt>
                                        </p:tgtEl>
                                      </p:cBhvr>
                                    </p:animEffect>
                                  </p:childTnLst>
                                </p:cTn>
                              </p:par>
                              <p:par>
                                <p:cTn id="19" presetID="10" presetClass="entr" presetSubtype="0" fill="hold" nodeType="withEffect">
                                  <p:stCondLst>
                                    <p:cond delay="2500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3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2"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normAutofit/>
          </a:bodyPr>
          <a:lstStyle/>
          <a:p>
            <a:r>
              <a:rPr lang="en-US" dirty="0" smtClean="0"/>
              <a:t>Supported Employment</a:t>
            </a:r>
            <a:endParaRPr lang="en-US" dirty="0"/>
          </a:p>
        </p:txBody>
      </p:sp>
      <p:sp>
        <p:nvSpPr>
          <p:cNvPr id="140291" name="Rectangle 3"/>
          <p:cNvSpPr>
            <a:spLocks noGrp="1" noChangeArrowheads="1"/>
          </p:cNvSpPr>
          <p:nvPr>
            <p:ph idx="1"/>
          </p:nvPr>
        </p:nvSpPr>
        <p:spPr>
          <a:xfrm>
            <a:off x="457200" y="1600200"/>
            <a:ext cx="8229600" cy="990600"/>
          </a:xfrm>
        </p:spPr>
        <p:txBody>
          <a:bodyPr>
            <a:normAutofit/>
          </a:bodyPr>
          <a:lstStyle/>
          <a:p>
            <a:pPr>
              <a:lnSpc>
                <a:spcPct val="90000"/>
              </a:lnSpc>
            </a:pPr>
            <a:r>
              <a:rPr lang="en-US" dirty="0" smtClean="0"/>
              <a:t>Extended services (long term support) funding possibilities through use of work incentives</a:t>
            </a:r>
          </a:p>
          <a:p>
            <a:pPr>
              <a:lnSpc>
                <a:spcPct val="90000"/>
              </a:lnSpc>
            </a:pPr>
            <a:endParaRPr lang="en-US" dirty="0" smtClean="0"/>
          </a:p>
        </p:txBody>
      </p:sp>
      <p:sp>
        <p:nvSpPr>
          <p:cNvPr id="4" name="Rectangle 3"/>
          <p:cNvSpPr txBox="1">
            <a:spLocks noChangeArrowheads="1"/>
          </p:cNvSpPr>
          <p:nvPr/>
        </p:nvSpPr>
        <p:spPr>
          <a:xfrm>
            <a:off x="3429000" y="2667000"/>
            <a:ext cx="5715000" cy="3733800"/>
          </a:xfrm>
          <a:prstGeom prst="rect">
            <a:avLst/>
          </a:prstGeom>
        </p:spPr>
        <p:txBody>
          <a:bodyPr vert="horz">
            <a:normAutofit/>
          </a:bodyPr>
          <a:lstStyle>
            <a:lvl1pPr marL="137160" indent="0" algn="l" rtl="0" eaLnBrk="1" latinLnBrk="0" hangingPunct="1">
              <a:spcBef>
                <a:spcPct val="20000"/>
              </a:spcBef>
              <a:buClr>
                <a:schemeClr val="tx1">
                  <a:shade val="95000"/>
                </a:schemeClr>
              </a:buClr>
              <a:buSzPct val="65000"/>
              <a:buFont typeface="Wingdings 2"/>
              <a:buNone/>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a:lnSpc>
                <a:spcPct val="90000"/>
              </a:lnSpc>
            </a:pPr>
            <a:r>
              <a:rPr lang="en-US" dirty="0" smtClean="0"/>
              <a:t>Maintain needed support services:</a:t>
            </a:r>
          </a:p>
          <a:p>
            <a:pPr lvl="1">
              <a:lnSpc>
                <a:spcPct val="90000"/>
              </a:lnSpc>
              <a:buFont typeface="Arial" pitchFamily="34" charset="0"/>
              <a:buChar char="•"/>
            </a:pPr>
            <a:r>
              <a:rPr lang="en-US" dirty="0" smtClean="0"/>
              <a:t>Cash benefits</a:t>
            </a:r>
          </a:p>
          <a:p>
            <a:pPr lvl="1">
              <a:lnSpc>
                <a:spcPct val="90000"/>
              </a:lnSpc>
              <a:buFont typeface="Arial" pitchFamily="34" charset="0"/>
              <a:buChar char="•"/>
            </a:pPr>
            <a:r>
              <a:rPr lang="en-US" dirty="0" smtClean="0"/>
              <a:t>Healthcare coverage</a:t>
            </a:r>
          </a:p>
          <a:p>
            <a:pPr lvl="1">
              <a:lnSpc>
                <a:spcPct val="90000"/>
              </a:lnSpc>
              <a:buFont typeface="Arial" pitchFamily="34" charset="0"/>
              <a:buChar char="•"/>
            </a:pPr>
            <a:r>
              <a:rPr lang="en-US" dirty="0" smtClean="0"/>
              <a:t>Mental Health services</a:t>
            </a:r>
          </a:p>
          <a:p>
            <a:pPr lvl="1">
              <a:lnSpc>
                <a:spcPct val="90000"/>
              </a:lnSpc>
              <a:buFont typeface="Arial" pitchFamily="34" charset="0"/>
              <a:buChar char="•"/>
            </a:pPr>
            <a:r>
              <a:rPr lang="en-US" dirty="0" smtClean="0"/>
              <a:t>Medicaid Waivers (DDA and COPES)</a:t>
            </a:r>
          </a:p>
          <a:p>
            <a:pPr lvl="1">
              <a:lnSpc>
                <a:spcPct val="90000"/>
              </a:lnSpc>
              <a:buFont typeface="Arial" pitchFamily="34" charset="0"/>
              <a:buChar char="•"/>
            </a:pPr>
            <a:r>
              <a:rPr lang="en-US" dirty="0" smtClean="0"/>
              <a:t>Food stamps</a:t>
            </a:r>
          </a:p>
          <a:p>
            <a:pPr lvl="1">
              <a:lnSpc>
                <a:spcPct val="90000"/>
              </a:lnSpc>
              <a:buFont typeface="Arial" pitchFamily="34" charset="0"/>
              <a:buChar char="•"/>
            </a:pPr>
            <a:r>
              <a:rPr lang="en-US" dirty="0" smtClean="0"/>
              <a:t>Housing</a:t>
            </a:r>
          </a:p>
          <a:p>
            <a:pPr>
              <a:lnSpc>
                <a:spcPct val="90000"/>
              </a:lnSpc>
            </a:pPr>
            <a:endParaRPr lang="en-US" dirty="0" smtClean="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000" y="2514600"/>
            <a:ext cx="2387600" cy="3581400"/>
          </a:xfrm>
          <a:prstGeom prst="rect">
            <a:avLst/>
          </a:prstGeom>
        </p:spPr>
      </p:pic>
      <p:pic>
        <p:nvPicPr>
          <p:cNvPr id="3" name="S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258629" y="5892800"/>
            <a:ext cx="406400" cy="406400"/>
          </a:xfrm>
          <a:prstGeom prst="rect">
            <a:avLst/>
          </a:prstGeom>
        </p:spPr>
      </p:pic>
    </p:spTree>
    <p:custDataLst>
      <p:tags r:id="rId1"/>
    </p:custDataLst>
    <p:extLst>
      <p:ext uri="{BB962C8B-B14F-4D97-AF65-F5344CB8AC3E}">
        <p14:creationId xmlns:p14="http://schemas.microsoft.com/office/powerpoint/2010/main" val="313129517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204" fill="hold"/>
                                        <p:tgtEl>
                                          <p:spTgt spid="3"/>
                                        </p:tgtEl>
                                      </p:cBhvr>
                                    </p:cmd>
                                  </p:childTnLst>
                                </p:cTn>
                              </p:par>
                              <p:par>
                                <p:cTn id="7" presetID="10" presetClass="entr" presetSubtype="0" fill="hold" nodeType="withEffect">
                                  <p:stCondLst>
                                    <p:cond delay="5000"/>
                                  </p:stCondLst>
                                  <p:childTnLst>
                                    <p:set>
                                      <p:cBhvr>
                                        <p:cTn id="8" dur="1" fill="hold">
                                          <p:stCondLst>
                                            <p:cond delay="0"/>
                                          </p:stCondLst>
                                        </p:cTn>
                                        <p:tgtEl>
                                          <p:spTgt spid="4">
                                            <p:txEl>
                                              <p:pRg st="0" end="0"/>
                                            </p:txEl>
                                          </p:spTgt>
                                        </p:tgtEl>
                                        <p:attrNameLst>
                                          <p:attrName>style.visibility</p:attrName>
                                        </p:attrNameLst>
                                      </p:cBhvr>
                                      <p:to>
                                        <p:strVal val="visible"/>
                                      </p:to>
                                    </p:set>
                                    <p:animEffect transition="in" filter="fade">
                                      <p:cBhvr>
                                        <p:cTn id="9" dur="3000"/>
                                        <p:tgtEl>
                                          <p:spTgt spid="4">
                                            <p:txEl>
                                              <p:pRg st="0" end="0"/>
                                            </p:txEl>
                                          </p:spTgt>
                                        </p:tgtEl>
                                      </p:cBhvr>
                                    </p:animEffect>
                                  </p:childTnLst>
                                </p:cTn>
                              </p:par>
                              <p:par>
                                <p:cTn id="10" presetID="10" presetClass="entr" presetSubtype="0" fill="hold" nodeType="withEffect">
                                  <p:stCondLst>
                                    <p:cond delay="10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3000"/>
                                        <p:tgtEl>
                                          <p:spTgt spid="4">
                                            <p:txEl>
                                              <p:pRg st="1" end="1"/>
                                            </p:txEl>
                                          </p:spTgt>
                                        </p:tgtEl>
                                      </p:cBhvr>
                                    </p:animEffect>
                                  </p:childTnLst>
                                </p:cTn>
                              </p:par>
                              <p:par>
                                <p:cTn id="13" presetID="10" presetClass="entr" presetSubtype="0" fill="hold" nodeType="withEffect">
                                  <p:stCondLst>
                                    <p:cond delay="1500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3000"/>
                                        <p:tgtEl>
                                          <p:spTgt spid="4">
                                            <p:txEl>
                                              <p:pRg st="2" end="2"/>
                                            </p:txEl>
                                          </p:spTgt>
                                        </p:tgtEl>
                                      </p:cBhvr>
                                    </p:animEffect>
                                  </p:childTnLst>
                                </p:cTn>
                              </p:par>
                              <p:par>
                                <p:cTn id="16" presetID="10" presetClass="entr" presetSubtype="0" fill="hold" nodeType="withEffect">
                                  <p:stCondLst>
                                    <p:cond delay="2000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3000"/>
                                        <p:tgtEl>
                                          <p:spTgt spid="4">
                                            <p:txEl>
                                              <p:pRg st="3" end="3"/>
                                            </p:txEl>
                                          </p:spTgt>
                                        </p:tgtEl>
                                      </p:cBhvr>
                                    </p:animEffect>
                                  </p:childTnLst>
                                </p:cTn>
                              </p:par>
                              <p:par>
                                <p:cTn id="19" presetID="10" presetClass="entr" presetSubtype="0" fill="hold" nodeType="withEffect">
                                  <p:stCondLst>
                                    <p:cond delay="2500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3000"/>
                                        <p:tgtEl>
                                          <p:spTgt spid="4">
                                            <p:txEl>
                                              <p:pRg st="4" end="4"/>
                                            </p:txEl>
                                          </p:spTgt>
                                        </p:tgtEl>
                                      </p:cBhvr>
                                    </p:animEffect>
                                  </p:childTnLst>
                                </p:cTn>
                              </p:par>
                              <p:par>
                                <p:cTn id="22" presetID="10" presetClass="entr" presetSubtype="0" fill="hold" nodeType="withEffect">
                                  <p:stCondLst>
                                    <p:cond delay="3000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3000"/>
                                        <p:tgtEl>
                                          <p:spTgt spid="4">
                                            <p:txEl>
                                              <p:pRg st="5" end="5"/>
                                            </p:txEl>
                                          </p:spTgt>
                                        </p:tgtEl>
                                      </p:cBhvr>
                                    </p:animEffect>
                                  </p:childTnLst>
                                </p:cTn>
                              </p:par>
                              <p:par>
                                <p:cTn id="25" presetID="10" presetClass="entr" presetSubtype="0" fill="hold" nodeType="withEffect">
                                  <p:stCondLst>
                                    <p:cond delay="3500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30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bad34c44-d864-447f-95c8-d583626aedd8"/>
  <p:tag name="ARTICULATE_SLIDE_COUNT" val="31"/>
  <p:tag name="ARTICULATE_REFERENCE_COUNT" val="0"/>
  <p:tag name="ARTICULATE_PLAYER_GLOSSARY_XML" val="&lt;?xml version=&quot;1.0&quot; encoding=&quot;utf-16&quot;?&gt;&lt;glossary xmlns:xsi=&quot;http://www.w3.org/2001/XMLSchema-instance&quot; xmlns:xsd=&quot;http://www.w3.org/2001/XMLSchema&quot;&gt;&lt;terms /&gt;&lt;/glossary&gt;"/>
  <p:tag name="ARTICULATE_PROJECT_OPEN" val="1"/>
  <p:tag name="TAG_BACKING_FORM_KEY" val="132742-c:\users\scott\desktop\wise winter 2016\newest - importance of benefits planning\r4 importance of benefits planning.pptx"/>
  <p:tag name="ARTICULATE_PRESENTER_VERSION" val="7"/>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AUDIO_ID" val="446"/>
  <p:tag name="ORIGINAL_AUDIO_FILEPATH" val="C:\Users\Scott\Documents\WiSE\Files_828\7.mp3"/>
  <p:tag name="ELAPSEDTIME" val="66.732"/>
  <p:tag name="TIMELINE" val="8.60/19.00/26.70/44.3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UDIO_ID" val="597"/>
  <p:tag name="ORIGINAL_AUDIO_FILEPATH" val="C:\Users\Scott\Documents\WiSE\Files_828\8.mp3"/>
  <p:tag name="ELAPSEDTIME" val="59.832"/>
  <p:tag name="TIMELINE" val="19.80/25.9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14.xml><?xml version="1.0" encoding="utf-8"?>
<p:tagLst xmlns:a="http://schemas.openxmlformats.org/drawingml/2006/main" xmlns:r="http://schemas.openxmlformats.org/officeDocument/2006/relationships" xmlns:p="http://schemas.openxmlformats.org/presentationml/2006/main">
  <p:tag name="AUDIO_ID" val="541"/>
  <p:tag name="ORIGINAL_AUDIO_FILEPATH" val="C:\Users\Scott\Documents\WiSE\Files_828\10.mp3"/>
  <p:tag name="ELAPSEDTIME" val="92.132"/>
  <p:tag name="TIMELINE" val="21.2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6.xml><?xml version="1.0" encoding="utf-8"?>
<p:tagLst xmlns:a="http://schemas.openxmlformats.org/drawingml/2006/main" xmlns:r="http://schemas.openxmlformats.org/officeDocument/2006/relationships" xmlns:p="http://schemas.openxmlformats.org/presentationml/2006/main">
  <p:tag name="AUDIO_ID" val="547"/>
  <p:tag name="ORIGINAL_AUDIO_FILEPATH" val="C:\Users\Scott\Documents\WiSE\Files_828\9_rev.mp3"/>
  <p:tag name="ELAPSEDTIME" val="81.792"/>
  <p:tag name="TIMELINE" val="9.40/22.20/40.20/53.70/61.6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1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8.xml><?xml version="1.0" encoding="utf-8"?>
<p:tagLst xmlns:a="http://schemas.openxmlformats.org/drawingml/2006/main" xmlns:r="http://schemas.openxmlformats.org/officeDocument/2006/relationships" xmlns:p="http://schemas.openxmlformats.org/presentationml/2006/main">
  <p:tag name="AUDIO_ID" val="659"/>
  <p:tag name="ORIGINAL_AUDIO_FILEPATH" val="C:\Users\Scott\Documents\WiSE\VO_Slide11.mp3"/>
  <p:tag name="ELAPSEDTIME" val="61.442"/>
  <p:tag name="TIMELINE" val="38.00/41.2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1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DUPLICATEID" val="b9371794c2204942aa8a528b934d9abb"/>
</p:tagLst>
</file>

<file path=ppt/tags/tag20.xml><?xml version="1.0" encoding="utf-8"?>
<p:tagLst xmlns:a="http://schemas.openxmlformats.org/drawingml/2006/main" xmlns:r="http://schemas.openxmlformats.org/officeDocument/2006/relationships" xmlns:p="http://schemas.openxmlformats.org/presentationml/2006/main">
  <p:tag name="AUDIO_ID" val="587"/>
  <p:tag name="ORIGINAL_AUDIO_FILEPATH" val="C:\Users\Scott\Documents\WiSE\Files_828\12.mp3"/>
  <p:tag name="ELAPSEDTIME" val="78.292"/>
  <p:tag name="TIMELINE" val="11.80/18.40/22.90/29.10/42.40/54.5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2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2.xml><?xml version="1.0" encoding="utf-8"?>
<p:tagLst xmlns:a="http://schemas.openxmlformats.org/drawingml/2006/main" xmlns:r="http://schemas.openxmlformats.org/officeDocument/2006/relationships" xmlns:p="http://schemas.openxmlformats.org/presentationml/2006/main">
  <p:tag name="AUDIO_ID" val="660"/>
  <p:tag name="ORIGINAL_AUDIO_FILEPATH" val="C:\Users\Scott\Documents\WiSE\VO_Slide14.mp3"/>
  <p:tag name="ELAPSEDTIME" val="157.932"/>
  <p:tag name="TIMELINE" val="13.20/20.50/26.20/32.90/50.50/55.90/74.00/91.10/104.60/108.10/112.80/121.0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1"/>
</p:tagLst>
</file>

<file path=ppt/tags/tag24.xml><?xml version="1.0" encoding="utf-8"?>
<p:tagLst xmlns:a="http://schemas.openxmlformats.org/drawingml/2006/main" xmlns:r="http://schemas.openxmlformats.org/officeDocument/2006/relationships" xmlns:p="http://schemas.openxmlformats.org/presentationml/2006/main">
  <p:tag name="AUDIO_ID" val="574"/>
  <p:tag name="ORIGINAL_AUDIO_FILEPATH" val="C:\Users\Scott\Documents\WiSE\VO_slide15.mp3"/>
  <p:tag name="ELAPSEDTIME" val="121.952"/>
  <p:tag name="TIMELINE" val="9.60/18.20/21.10/34.00/35.10/36.20/37.30/55.20/56.80/68.20/82.90/94.2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2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6.xml><?xml version="1.0" encoding="utf-8"?>
<p:tagLst xmlns:a="http://schemas.openxmlformats.org/drawingml/2006/main" xmlns:r="http://schemas.openxmlformats.org/officeDocument/2006/relationships" xmlns:p="http://schemas.openxmlformats.org/presentationml/2006/main">
  <p:tag name="AUDIO_ID" val="606"/>
  <p:tag name="ORIGINAL_AUDIO_FILEPATH" val="C:\Users\Scott\Documents\WiSE\Files_828\13_rev_r.mp3"/>
  <p:tag name="ELAPSEDTIME" val="87.662"/>
  <p:tag name="TIMELINE" val="9.30/29.80/46.00/55.60/68.70"/>
  <p:tag name="ARTICULATE_USED_LAYOUT" val="7"/>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2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28.xml><?xml version="1.0" encoding="utf-8"?>
<p:tagLst xmlns:a="http://schemas.openxmlformats.org/drawingml/2006/main" xmlns:r="http://schemas.openxmlformats.org/officeDocument/2006/relationships" xmlns:p="http://schemas.openxmlformats.org/presentationml/2006/main">
  <p:tag name="AUDIO_ID" val="600"/>
  <p:tag name="ORIGINAL_AUDIO_FILEPATH" val="C:\Users\Scott\Documents\WiSE\VO_Slide16.mp3"/>
  <p:tag name="ELAPSEDTIME" val="93.362"/>
  <p:tag name="TIMELINE" val="17.30/22.40/27.30/31.70/34.70/37.90/41.90/44.20/46.80/49.8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xml><?xml version="1.0" encoding="utf-8"?>
<p:tagLst xmlns:a="http://schemas.openxmlformats.org/drawingml/2006/main" xmlns:r="http://schemas.openxmlformats.org/officeDocument/2006/relationships" xmlns:p="http://schemas.openxmlformats.org/presentationml/2006/main">
  <p:tag name="DUPLICATEID" val="26dd8cdfa4194b73a1c29b921e5284c7"/>
</p:tagLst>
</file>

<file path=ppt/tags/tag30.xml><?xml version="1.0" encoding="utf-8"?>
<p:tagLst xmlns:a="http://schemas.openxmlformats.org/drawingml/2006/main" xmlns:r="http://schemas.openxmlformats.org/officeDocument/2006/relationships" xmlns:p="http://schemas.openxmlformats.org/presentationml/2006/main">
  <p:tag name="AUDIO_ID" val="661"/>
  <p:tag name="ORIGINAL_AUDIO_FILEPATH" val="C:\Users\Scott\Desktop\slide5\slide17\slide17-1.mp3"/>
  <p:tag name="ELAPSEDTIME" val="53.132"/>
  <p:tag name="TIMELINE" val="9.20/23.9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2.xml><?xml version="1.0" encoding="utf-8"?>
<p:tagLst xmlns:a="http://schemas.openxmlformats.org/drawingml/2006/main" xmlns:r="http://schemas.openxmlformats.org/officeDocument/2006/relationships" xmlns:p="http://schemas.openxmlformats.org/presentationml/2006/main">
  <p:tag name="AUDIO_ID" val="620"/>
  <p:tag name="ORIGINAL_AUDIO_FILEPATH" val="C:\Users\Scott\Documents\WiSE\Files_828\18.mp3"/>
  <p:tag name="ELAPSEDTIME" val="42.162"/>
  <p:tag name="TIMELINE" val="19.60/25.40/35.0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3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4.xml><?xml version="1.0" encoding="utf-8"?>
<p:tagLst xmlns:a="http://schemas.openxmlformats.org/drawingml/2006/main" xmlns:r="http://schemas.openxmlformats.org/officeDocument/2006/relationships" xmlns:p="http://schemas.openxmlformats.org/presentationml/2006/main">
  <p:tag name="AUDIO_ID" val="289"/>
  <p:tag name="ORIGINAL_AUDIO_FILEPATH" val="C:\Users\Scott\Documents\WiSE\VO_slide19.mp3"/>
  <p:tag name="ELAPSEDTIME" val="84.432"/>
  <p:tag name="TIMELINE" val="13.30/14.40/20.80/24.80/29.20/31.90/34.9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3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6.xml><?xml version="1.0" encoding="utf-8"?>
<p:tagLst xmlns:a="http://schemas.openxmlformats.org/drawingml/2006/main" xmlns:r="http://schemas.openxmlformats.org/officeDocument/2006/relationships" xmlns:p="http://schemas.openxmlformats.org/presentationml/2006/main">
  <p:tag name="AUDIO_ID" val="291"/>
  <p:tag name="ORIGINAL_AUDIO_FILEPATH" val="C:\Users\Scott\Documents\WiSE\Files_828\20_rev.mp3"/>
  <p:tag name="ELAPSEDTIME" val="48.692"/>
  <p:tag name="TIMELINE" val="9.70/15.90/26.70/34.3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3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8.xml><?xml version="1.0" encoding="utf-8"?>
<p:tagLst xmlns:a="http://schemas.openxmlformats.org/drawingml/2006/main" xmlns:r="http://schemas.openxmlformats.org/officeDocument/2006/relationships" xmlns:p="http://schemas.openxmlformats.org/presentationml/2006/main">
  <p:tag name="AUDIO_ID" val="297"/>
  <p:tag name="ORIGINAL_AUDIO_FILEPATH" val="C:\Users\Scott\Documents\WiSE\Files_828\21.mp3"/>
  <p:tag name="ELAPSEDTIME" val="48.712"/>
  <p:tag name="TIMELINE" val="15.90/20.00/24.40/35.30/44.9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3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mark\AppData\Local\Temp\articulate\presenter\imgtemp\CqohLRHm_files\slide0001_image001.png"/>
</p:tagLst>
</file>

<file path=ppt/tags/tag40.xml><?xml version="1.0" encoding="utf-8"?>
<p:tagLst xmlns:a="http://schemas.openxmlformats.org/drawingml/2006/main" xmlns:r="http://schemas.openxmlformats.org/officeDocument/2006/relationships" xmlns:p="http://schemas.openxmlformats.org/presentationml/2006/main">
  <p:tag name="AUDIO_ID" val="573"/>
  <p:tag name="ORIGINAL_AUDIO_FILEPATH" val="C:\Users\Scott\Documents\WiSE\Files_828\22_rev.mp3"/>
  <p:tag name="ELAPSEDTIME" val="63.962"/>
  <p:tag name="TIMELINE" val="16.20/29.90/37.30/39.60/44.60/49.3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4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2.xml><?xml version="1.0" encoding="utf-8"?>
<p:tagLst xmlns:a="http://schemas.openxmlformats.org/drawingml/2006/main" xmlns:r="http://schemas.openxmlformats.org/officeDocument/2006/relationships" xmlns:p="http://schemas.openxmlformats.org/presentationml/2006/main">
  <p:tag name="AUDIO_ID" val="493"/>
  <p:tag name="ORIGINAL_AUDIO_FILEPATH" val="C:\Users\Scott\Documents\WiSE\Files_828\23_rev.mp3"/>
  <p:tag name="ELAPSEDTIME" val="56.292"/>
  <p:tag name="TIMELINE" val="20.30/26.30/38.70/45.4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4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4.xml><?xml version="1.0" encoding="utf-8"?>
<p:tagLst xmlns:a="http://schemas.openxmlformats.org/drawingml/2006/main" xmlns:r="http://schemas.openxmlformats.org/officeDocument/2006/relationships" xmlns:p="http://schemas.openxmlformats.org/presentationml/2006/main">
  <p:tag name="AUDIO_ID" val="591"/>
  <p:tag name="ORIGINAL_AUDIO_FILEPATH" val="C:\Users\Scott\Documents\WiSE\Files_828\25.mp3"/>
  <p:tag name="ELAPSEDTIME" val="26.242"/>
  <p:tag name="TIMELINE" val="10.9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4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6.xml><?xml version="1.0" encoding="utf-8"?>
<p:tagLst xmlns:a="http://schemas.openxmlformats.org/drawingml/2006/main" xmlns:r="http://schemas.openxmlformats.org/officeDocument/2006/relationships" xmlns:p="http://schemas.openxmlformats.org/presentationml/2006/main">
  <p:tag name="AUDIO_ID" val="629"/>
  <p:tag name="ORIGINAL_AUDIO_FILEPATH" val="C:\Users\Scott\Documents\WiSE\Files_828\24.mp3"/>
  <p:tag name="ELAPSEDTIME" val="62.382"/>
  <p:tag name="TIMELINE" val="19.70/25.00/42.6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4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8.xml><?xml version="1.0" encoding="utf-8"?>
<p:tagLst xmlns:a="http://schemas.openxmlformats.org/drawingml/2006/main" xmlns:r="http://schemas.openxmlformats.org/officeDocument/2006/relationships" xmlns:p="http://schemas.openxmlformats.org/presentationml/2006/main">
  <p:tag name="AUDIO_ID" val="593"/>
  <p:tag name="ORIGINAL_AUDIO_FILEPATH" val="C:\Users\Scott\Documents\WiSE\Files_828\26.mp3"/>
  <p:tag name="ELAPSEDTIME" val="43.312"/>
  <p:tag name="TIMELINE" val="9.70/12.60/14.1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4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AUDIO_IMPORT" val="C:\Users\Media\Documents\WISE\County Guidelines\VO 1.mp3"/>
  <p:tag name="ARTICULATE_SLIDE_GUID" val="ea27ca00-f1bc-499a-86be-eaf0995f4158"/>
  <p:tag name="ARTICULATE_SLIDE_NAV" val="1"/>
  <p:tag name="AUDIO_ID" val="663"/>
  <p:tag name="ARTICULATE_USED_LAYOUT" val="1"/>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50.xml><?xml version="1.0" encoding="utf-8"?>
<p:tagLst xmlns:a="http://schemas.openxmlformats.org/drawingml/2006/main" xmlns:r="http://schemas.openxmlformats.org/officeDocument/2006/relationships" xmlns:p="http://schemas.openxmlformats.org/presentationml/2006/main">
  <p:tag name="AUDIO_ID" val="652"/>
  <p:tag name="ORIGINAL_AUDIO_FILEPATH" val="C:\Users\Scott\Documents\WiSE\Files_828\28.mp3"/>
  <p:tag name="ELAPSEDTIME" val="38.642"/>
  <p:tag name="TIMELINE" val="10.60/12.90/17.30/23.0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51.xml><?xml version="1.0" encoding="utf-8"?>
<p:tagLst xmlns:a="http://schemas.openxmlformats.org/drawingml/2006/main" xmlns:r="http://schemas.openxmlformats.org/officeDocument/2006/relationships" xmlns:p="http://schemas.openxmlformats.org/presentationml/2006/main">
  <p:tag name="BULLET_1" val="8226"/>
  <p:tag name="BULLET_2" val="8226"/>
  <p:tag name="MARGIN_1" val="0"/>
  <p:tag name="MARGIN_2" val="36"/>
  <p:tag name="MARGIN_3" val="72"/>
  <p:tag name="MARGIN_4" val="108"/>
  <p:tag name="MARGIN_5" val="144"/>
  <p:tag name="FONT_SIZE" val="12"/>
</p:tagLst>
</file>

<file path=ppt/tags/tag52.xml><?xml version="1.0" encoding="utf-8"?>
<p:tagLst xmlns:a="http://schemas.openxmlformats.org/drawingml/2006/main" xmlns:r="http://schemas.openxmlformats.org/officeDocument/2006/relationships" xmlns:p="http://schemas.openxmlformats.org/presentationml/2006/main">
  <p:tag name="AUDIO_ID" val="649"/>
  <p:tag name="ORIGINAL_AUDIO_FILEPATH" val="C:\Users\Scott\Documents\WiSE\Files_828\27_rev.mp3"/>
  <p:tag name="ELAPSEDTIME" val="60.852"/>
  <p:tag name="TIMELINE" val="15.80/22.10/30.70/48.2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5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4.xml><?xml version="1.0" encoding="utf-8"?>
<p:tagLst xmlns:a="http://schemas.openxmlformats.org/drawingml/2006/main" xmlns:r="http://schemas.openxmlformats.org/officeDocument/2006/relationships" xmlns:p="http://schemas.openxmlformats.org/presentationml/2006/main">
  <p:tag name="AUDIO_ID" val="656"/>
  <p:tag name="ELAPSEDTIME" val="3.7"/>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55.xml><?xml version="1.0" encoding="utf-8"?>
<p:tagLst xmlns:a="http://schemas.openxmlformats.org/drawingml/2006/main" xmlns:r="http://schemas.openxmlformats.org/officeDocument/2006/relationships" xmlns:p="http://schemas.openxmlformats.org/presentationml/2006/main">
  <p:tag name="AUDIO_ID" val="657"/>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6.xml><?xml version="1.0" encoding="utf-8"?>
<p:tagLst xmlns:a="http://schemas.openxmlformats.org/drawingml/2006/main" xmlns:r="http://schemas.openxmlformats.org/officeDocument/2006/relationships" xmlns:p="http://schemas.openxmlformats.org/presentationml/2006/main">
  <p:tag name="AUDIO_ID" val="664"/>
  <p:tag name="ORIGINAL_AUDIO_FILEPATH" val="C:\Users\Scott\Desktop\slide4\slide4-1.mp3"/>
  <p:tag name="ELAPSEDTIME" val="255.112"/>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7.xml><?xml version="1.0" encoding="utf-8"?>
<p:tagLst xmlns:a="http://schemas.openxmlformats.org/drawingml/2006/main" xmlns:r="http://schemas.openxmlformats.org/officeDocument/2006/relationships" xmlns:p="http://schemas.openxmlformats.org/presentationml/2006/main">
  <p:tag name="AUDIO_ID" val="658"/>
  <p:tag name="ORIGINAL_AUDIO_FILEPATH" val="C:\Users\Scott\Documents\WiSE\Files_828\5.mp3"/>
  <p:tag name="ELAPSEDTIME" val="67.562"/>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8.xml><?xml version="1.0" encoding="utf-8"?>
<p:tagLst xmlns:a="http://schemas.openxmlformats.org/drawingml/2006/main" xmlns:r="http://schemas.openxmlformats.org/officeDocument/2006/relationships" xmlns:p="http://schemas.openxmlformats.org/presentationml/2006/main">
  <p:tag name="AUDIO_ID" val="647"/>
  <p:tag name="ORIGINAL_AUDIO_FILEPATH" val="C:\Users\Scott\Documents\WiSE\Files_828\6.mp3"/>
  <p:tag name="ELAPSEDTIME" val="35.512"/>
  <p:tag name="TIMELINE" val="9.50/16.60/28.90"/>
  <p:tag name="ARTICULATE_USED_LAYOUT" val="2"/>
  <p:tag name="ARTICULATE_NAV_LEVEL" val="1"/>
  <p:tag name="ARTICULATE_SLIDE_PRESENTER_GUID" val="a7fcab1c-ee84-4c2e-a586-67b928c30567"/>
  <p:tag name="ARTICULATE_SLIDE_PAUSE" val="0"/>
  <p:tag name="ARTICULATE_LOCK_SLIDE" val="0"/>
  <p:tag name="ARTICULATE_HIDE_SLIDE" val="0"/>
  <p:tag name="ARTICULATE_PLAYER_CONTROL_PREVIOUS" val="True"/>
  <p:tag name="ARTICULATE_PLAYER_CONTROL_NEXT" val="True"/>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heme2">
  <a:themeElements>
    <a:clrScheme name="WiSeGreen">
      <a:dk1>
        <a:srgbClr val="26170F"/>
      </a:dk1>
      <a:lt1>
        <a:srgbClr val="D4D392"/>
      </a:lt1>
      <a:dk2>
        <a:srgbClr val="26170F"/>
      </a:dk2>
      <a:lt2>
        <a:srgbClr val="F8F8F8"/>
      </a:lt2>
      <a:accent1>
        <a:srgbClr val="6C0C1E"/>
      </a:accent1>
      <a:accent2>
        <a:srgbClr val="57522B"/>
      </a:accent2>
      <a:accent3>
        <a:srgbClr val="D4D392"/>
      </a:accent3>
      <a:accent4>
        <a:srgbClr val="A6A26D"/>
      </a:accent4>
      <a:accent5>
        <a:srgbClr val="57522B"/>
      </a:accent5>
      <a:accent6>
        <a:srgbClr val="A6A26D"/>
      </a:accent6>
      <a:hlink>
        <a:srgbClr val="5F5F5F"/>
      </a:hlink>
      <a:folHlink>
        <a:srgbClr val="919191"/>
      </a:folHlink>
    </a:clrScheme>
    <a:fontScheme name="Custom 1">
      <a:majorFont>
        <a:latin typeface="Impact"/>
        <a:ea typeface=""/>
        <a:cs typeface=""/>
      </a:majorFont>
      <a:minorFont>
        <a:latin typeface="Myriad Pro"/>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PresenterMedia.com Static Theme">
  <a:themeElements>
    <a:clrScheme name="Custom 8">
      <a:dk1>
        <a:sysClr val="windowText" lastClr="000000"/>
      </a:dk1>
      <a:lt1>
        <a:sysClr val="window" lastClr="FFFFFF"/>
      </a:lt1>
      <a:dk2>
        <a:srgbClr val="564B3C"/>
      </a:dk2>
      <a:lt2>
        <a:srgbClr val="ECEDD1"/>
      </a:lt2>
      <a:accent1>
        <a:srgbClr val="7AB800"/>
      </a:accent1>
      <a:accent2>
        <a:srgbClr val="0D9E00"/>
      </a:accent2>
      <a:accent3>
        <a:srgbClr val="A4AEB5"/>
      </a:accent3>
      <a:accent4>
        <a:srgbClr val="51626F"/>
      </a:accent4>
      <a:accent5>
        <a:srgbClr val="7A7628"/>
      </a:accent5>
      <a:accent6>
        <a:srgbClr val="B7B35B"/>
      </a:accent6>
      <a:hlink>
        <a:srgbClr val="00B0F0"/>
      </a:hlink>
      <a:folHlink>
        <a:srgbClr val="0070C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Theme2</Template>
  <TotalTime>2725</TotalTime>
  <Words>5701</Words>
  <Application>Microsoft Office PowerPoint</Application>
  <PresentationFormat>On-screen Show (4:3)</PresentationFormat>
  <Paragraphs>311</Paragraphs>
  <Slides>28</Slides>
  <Notes>28</Notes>
  <HiddenSlides>0</HiddenSlides>
  <MMClips>25</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28</vt:i4>
      </vt:variant>
    </vt:vector>
  </HeadingPairs>
  <TitlesOfParts>
    <vt:vector size="42" baseType="lpstr">
      <vt:lpstr>Arial</vt:lpstr>
      <vt:lpstr>Arial Black</vt:lpstr>
      <vt:lpstr>Impact</vt:lpstr>
      <vt:lpstr>Franklin Gothic Heavy</vt:lpstr>
      <vt:lpstr>Myriad Pro</vt:lpstr>
      <vt:lpstr>Segoe UI</vt:lpstr>
      <vt:lpstr>Tahoma</vt:lpstr>
      <vt:lpstr>Wingdings 2</vt:lpstr>
      <vt:lpstr>Wingdings</vt:lpstr>
      <vt:lpstr>Times New Roman</vt:lpstr>
      <vt:lpstr>Wingdings 3</vt:lpstr>
      <vt:lpstr>Calibri</vt:lpstr>
      <vt:lpstr>Theme2</vt:lpstr>
      <vt:lpstr>PresenterMedia.com Static Theme</vt:lpstr>
      <vt:lpstr>Fundamentals of Supported Employment in  Vocational Rehabilitation</vt:lpstr>
      <vt:lpstr>Service Flow Chart</vt:lpstr>
      <vt:lpstr>Learning Objectives</vt:lpstr>
      <vt:lpstr>What is benefits planning?</vt:lpstr>
      <vt:lpstr>Purpose of Benefits Planning</vt:lpstr>
      <vt:lpstr>Purpose of Benefits Planning continued</vt:lpstr>
      <vt:lpstr>Timing</vt:lpstr>
      <vt:lpstr>Considerations</vt:lpstr>
      <vt:lpstr>Supported Employment</vt:lpstr>
      <vt:lpstr>Your Role</vt:lpstr>
      <vt:lpstr>Types of Benefits</vt:lpstr>
      <vt:lpstr>Other Benefit Programs</vt:lpstr>
      <vt:lpstr>Resources</vt:lpstr>
      <vt:lpstr>Work Incentives</vt:lpstr>
      <vt:lpstr>Earned Income Exclusion</vt:lpstr>
      <vt:lpstr>Student Earned Income Exclusion (SEIE) </vt:lpstr>
      <vt:lpstr>Impairment Related Work Expense (IRWE)</vt:lpstr>
      <vt:lpstr>IRWE Examples</vt:lpstr>
      <vt:lpstr>Plan to Achieve Self Support (PASS)</vt:lpstr>
      <vt:lpstr>IRWE, PASS  and Supported Employment</vt:lpstr>
      <vt:lpstr>SSDI</vt:lpstr>
      <vt:lpstr>Healthcare for Workers with Disabilities (HWD)</vt:lpstr>
      <vt:lpstr>Medical</vt:lpstr>
      <vt:lpstr>Healthcare for Workers with Disabilities (HWD) continued</vt:lpstr>
      <vt:lpstr>Final Thoughts on Your Role</vt:lpstr>
      <vt:lpstr>Reporting Responsibilities</vt:lpstr>
      <vt:lpstr>DVR Language</vt:lpstr>
      <vt:lpstr>Resources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r1 Final Importance of Benefits Planning</dc:title>
  <dc:creator>beanj</dc:creator>
  <cp:lastModifiedBy>Bjorklund, Andrew (DSHS/DVR)</cp:lastModifiedBy>
  <cp:revision>625</cp:revision>
  <cp:lastPrinted>2017-04-13T21:13:01Z</cp:lastPrinted>
  <dcterms:created xsi:type="dcterms:W3CDTF">2012-10-19T16:24:21Z</dcterms:created>
  <dcterms:modified xsi:type="dcterms:W3CDTF">2017-11-30T21:51:59Z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0x010100A1947A5A1BEA6E4F8CC7497C6BBAB01B</vt:lpwstr>
  </property>
  <property fmtid="{D5CDD505-2E9C-101B-9397-08002B2CF9AE}" pid="3" name="ArticulatePath">
    <vt:lpwstr>r2b Final Importance of Benefits Planning</vt:lpwstr>
  </property>
  <property fmtid="{D5CDD505-2E9C-101B-9397-08002B2CF9AE}" pid="4" name="ArticulateUseProject">
    <vt:lpwstr>1</vt:lpwstr>
  </property>
  <property fmtid="{D5CDD505-2E9C-101B-9397-08002B2CF9AE}" pid="5" name="ArticulateProjectVersion">
    <vt:lpwstr>7</vt:lpwstr>
  </property>
  <property fmtid="{D5CDD505-2E9C-101B-9397-08002B2CF9AE}" pid="6" name="ArticulateGUID">
    <vt:lpwstr>FF046417-D0D0-43C2-B0B4-968DFD9945C8</vt:lpwstr>
  </property>
  <property fmtid="{D5CDD505-2E9C-101B-9397-08002B2CF9AE}" pid="7" name="ArticulateProjectFull">
    <vt:lpwstr>C:\Users\Scott\Desktop\Wise Winter 2016\NEWEST - Importance of Benefits Planning\r4 Importance of Benefits Planning.ppta</vt:lpwstr>
  </property>
  <property fmtid="{D5CDD505-2E9C-101B-9397-08002B2CF9AE}" pid="8" name="_MarkAsFinal">
    <vt:bool>true</vt:bool>
  </property>
</Properties>
</file>